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54"/>
  </p:notesMasterIdLst>
  <p:sldIdLst>
    <p:sldId id="319" r:id="rId2"/>
    <p:sldId id="281" r:id="rId3"/>
    <p:sldId id="256" r:id="rId4"/>
    <p:sldId id="277" r:id="rId5"/>
    <p:sldId id="271" r:id="rId6"/>
    <p:sldId id="257" r:id="rId7"/>
    <p:sldId id="258" r:id="rId8"/>
    <p:sldId id="259" r:id="rId9"/>
    <p:sldId id="261" r:id="rId10"/>
    <p:sldId id="262" r:id="rId11"/>
    <p:sldId id="280" r:id="rId12"/>
    <p:sldId id="263" r:id="rId13"/>
    <p:sldId id="272" r:id="rId14"/>
    <p:sldId id="269" r:id="rId15"/>
    <p:sldId id="282" r:id="rId16"/>
    <p:sldId id="283" r:id="rId17"/>
    <p:sldId id="276" r:id="rId18"/>
    <p:sldId id="275" r:id="rId19"/>
    <p:sldId id="274" r:id="rId20"/>
    <p:sldId id="273" r:id="rId21"/>
    <p:sldId id="264" r:id="rId22"/>
    <p:sldId id="265" r:id="rId23"/>
    <p:sldId id="284" r:id="rId24"/>
    <p:sldId id="266" r:id="rId25"/>
    <p:sldId id="285" r:id="rId26"/>
    <p:sldId id="286" r:id="rId27"/>
    <p:sldId id="287" r:id="rId28"/>
    <p:sldId id="288" r:id="rId29"/>
    <p:sldId id="289" r:id="rId30"/>
    <p:sldId id="290" r:id="rId31"/>
    <p:sldId id="292" r:id="rId32"/>
    <p:sldId id="293" r:id="rId33"/>
    <p:sldId id="295" r:id="rId34"/>
    <p:sldId id="297" r:id="rId35"/>
    <p:sldId id="298" r:id="rId36"/>
    <p:sldId id="300" r:id="rId37"/>
    <p:sldId id="301" r:id="rId38"/>
    <p:sldId id="302" r:id="rId39"/>
    <p:sldId id="303" r:id="rId40"/>
    <p:sldId id="304" r:id="rId41"/>
    <p:sldId id="305" r:id="rId42"/>
    <p:sldId id="306" r:id="rId43"/>
    <p:sldId id="307" r:id="rId44"/>
    <p:sldId id="308" r:id="rId45"/>
    <p:sldId id="309" r:id="rId46"/>
    <p:sldId id="310" r:id="rId47"/>
    <p:sldId id="312" r:id="rId48"/>
    <p:sldId id="320" r:id="rId49"/>
    <p:sldId id="313" r:id="rId50"/>
    <p:sldId id="314" r:id="rId51"/>
    <p:sldId id="315" r:id="rId52"/>
    <p:sldId id="279"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1372C"/>
    <a:srgbClr val="004C22"/>
    <a:srgbClr val="142E1A"/>
    <a:srgbClr val="1E5629"/>
    <a:srgbClr val="1F4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0" autoAdjust="0"/>
    <p:restoredTop sz="94660"/>
  </p:normalViewPr>
  <p:slideViewPr>
    <p:cSldViewPr>
      <p:cViewPr varScale="1">
        <p:scale>
          <a:sx n="108" d="100"/>
          <a:sy n="108" d="100"/>
        </p:scale>
        <p:origin x="152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CDAE0F-1C44-43AA-A7CF-AC1D83C4EDCC}" type="datetimeFigureOut">
              <a:rPr lang="en-US" smtClean="0"/>
              <a:pPr/>
              <a:t>7/3/2017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1FEB42-1C37-4ADB-AA26-CF0CE61DCF8A}" type="slidenum">
              <a:rPr lang="en-US" smtClean="0"/>
              <a:pPr/>
              <a:t>‹#›</a:t>
            </a:fld>
            <a:endParaRPr lang="en-US"/>
          </a:p>
        </p:txBody>
      </p:sp>
    </p:spTree>
    <p:extLst>
      <p:ext uri="{BB962C8B-B14F-4D97-AF65-F5344CB8AC3E}">
        <p14:creationId xmlns:p14="http://schemas.microsoft.com/office/powerpoint/2010/main" val="2866408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FEB42-1C37-4ADB-AA26-CF0CE61DCF8A}" type="slidenum">
              <a:rPr lang="en-US" smtClean="0"/>
              <a:pPr/>
              <a:t>3</a:t>
            </a:fld>
            <a:endParaRPr lang="en-US"/>
          </a:p>
        </p:txBody>
      </p:sp>
    </p:spTree>
    <p:extLst>
      <p:ext uri="{BB962C8B-B14F-4D97-AF65-F5344CB8AC3E}">
        <p14:creationId xmlns:p14="http://schemas.microsoft.com/office/powerpoint/2010/main" val="2220171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FEB42-1C37-4ADB-AA26-CF0CE61DCF8A}" type="slidenum">
              <a:rPr lang="en-US" smtClean="0"/>
              <a:pPr/>
              <a:t>12</a:t>
            </a:fld>
            <a:endParaRPr lang="en-US"/>
          </a:p>
        </p:txBody>
      </p:sp>
    </p:spTree>
    <p:extLst>
      <p:ext uri="{BB962C8B-B14F-4D97-AF65-F5344CB8AC3E}">
        <p14:creationId xmlns:p14="http://schemas.microsoft.com/office/powerpoint/2010/main" val="1695276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FEB42-1C37-4ADB-AA26-CF0CE61DCF8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885609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1FEB42-1C37-4ADB-AA26-CF0CE61DCF8A}" type="slidenum">
              <a:rPr lang="en-US" smtClean="0"/>
              <a:pPr/>
              <a:t>14</a:t>
            </a:fld>
            <a:endParaRPr lang="en-US"/>
          </a:p>
        </p:txBody>
      </p:sp>
    </p:spTree>
    <p:extLst>
      <p:ext uri="{BB962C8B-B14F-4D97-AF65-F5344CB8AC3E}">
        <p14:creationId xmlns:p14="http://schemas.microsoft.com/office/powerpoint/2010/main" val="2998245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1FEB42-1C37-4ADB-AA26-CF0CE61DCF8A}" type="slidenum">
              <a:rPr lang="en-US" smtClean="0"/>
              <a:pPr/>
              <a:t>16</a:t>
            </a:fld>
            <a:endParaRPr lang="en-US"/>
          </a:p>
        </p:txBody>
      </p:sp>
    </p:spTree>
    <p:extLst>
      <p:ext uri="{BB962C8B-B14F-4D97-AF65-F5344CB8AC3E}">
        <p14:creationId xmlns:p14="http://schemas.microsoft.com/office/powerpoint/2010/main" val="2998245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FEB42-1C37-4ADB-AA26-CF0CE61DCF8A}" type="slidenum">
              <a:rPr lang="en-US" smtClean="0"/>
              <a:pPr/>
              <a:t>17</a:t>
            </a:fld>
            <a:endParaRPr lang="en-US"/>
          </a:p>
        </p:txBody>
      </p:sp>
    </p:spTree>
    <p:extLst>
      <p:ext uri="{BB962C8B-B14F-4D97-AF65-F5344CB8AC3E}">
        <p14:creationId xmlns:p14="http://schemas.microsoft.com/office/powerpoint/2010/main" val="2994810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FEB42-1C37-4ADB-AA26-CF0CE61DCF8A}" type="slidenum">
              <a:rPr lang="en-US" smtClean="0"/>
              <a:pPr/>
              <a:t>18</a:t>
            </a:fld>
            <a:endParaRPr lang="en-US"/>
          </a:p>
        </p:txBody>
      </p:sp>
    </p:spTree>
    <p:extLst>
      <p:ext uri="{BB962C8B-B14F-4D97-AF65-F5344CB8AC3E}">
        <p14:creationId xmlns:p14="http://schemas.microsoft.com/office/powerpoint/2010/main" val="2074912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FEB42-1C37-4ADB-AA26-CF0CE61DCF8A}" type="slidenum">
              <a:rPr lang="en-US" smtClean="0"/>
              <a:pPr/>
              <a:t>19</a:t>
            </a:fld>
            <a:endParaRPr lang="en-US"/>
          </a:p>
        </p:txBody>
      </p:sp>
    </p:spTree>
    <p:extLst>
      <p:ext uri="{BB962C8B-B14F-4D97-AF65-F5344CB8AC3E}">
        <p14:creationId xmlns:p14="http://schemas.microsoft.com/office/powerpoint/2010/main" val="1569845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FEB42-1C37-4ADB-AA26-CF0CE61DCF8A}" type="slidenum">
              <a:rPr lang="en-US" smtClean="0"/>
              <a:pPr/>
              <a:t>20</a:t>
            </a:fld>
            <a:endParaRPr lang="en-US"/>
          </a:p>
        </p:txBody>
      </p:sp>
    </p:spTree>
    <p:extLst>
      <p:ext uri="{BB962C8B-B14F-4D97-AF65-F5344CB8AC3E}">
        <p14:creationId xmlns:p14="http://schemas.microsoft.com/office/powerpoint/2010/main" val="1315430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FEB42-1C37-4ADB-AA26-CF0CE61DCF8A}" type="slidenum">
              <a:rPr lang="en-US" smtClean="0"/>
              <a:pPr/>
              <a:t>21</a:t>
            </a:fld>
            <a:endParaRPr lang="en-US"/>
          </a:p>
        </p:txBody>
      </p:sp>
    </p:spTree>
    <p:extLst>
      <p:ext uri="{BB962C8B-B14F-4D97-AF65-F5344CB8AC3E}">
        <p14:creationId xmlns:p14="http://schemas.microsoft.com/office/powerpoint/2010/main" val="3331777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FEB42-1C37-4ADB-AA26-CF0CE61DCF8A}" type="slidenum">
              <a:rPr lang="en-US" smtClean="0"/>
              <a:pPr/>
              <a:t>22</a:t>
            </a:fld>
            <a:endParaRPr lang="en-US"/>
          </a:p>
        </p:txBody>
      </p:sp>
    </p:spTree>
    <p:extLst>
      <p:ext uri="{BB962C8B-B14F-4D97-AF65-F5344CB8AC3E}">
        <p14:creationId xmlns:p14="http://schemas.microsoft.com/office/powerpoint/2010/main" val="3990370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FEB42-1C37-4ADB-AA26-CF0CE61DCF8A}" type="slidenum">
              <a:rPr lang="en-US" smtClean="0"/>
              <a:pPr/>
              <a:t>4</a:t>
            </a:fld>
            <a:endParaRPr lang="en-US"/>
          </a:p>
        </p:txBody>
      </p:sp>
    </p:spTree>
    <p:extLst>
      <p:ext uri="{BB962C8B-B14F-4D97-AF65-F5344CB8AC3E}">
        <p14:creationId xmlns:p14="http://schemas.microsoft.com/office/powerpoint/2010/main" val="76523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FEB42-1C37-4ADB-AA26-CF0CE61DCF8A}" type="slidenum">
              <a:rPr lang="en-US" smtClean="0"/>
              <a:pPr/>
              <a:t>24</a:t>
            </a:fld>
            <a:endParaRPr lang="en-US"/>
          </a:p>
        </p:txBody>
      </p:sp>
    </p:spTree>
    <p:extLst>
      <p:ext uri="{BB962C8B-B14F-4D97-AF65-F5344CB8AC3E}">
        <p14:creationId xmlns:p14="http://schemas.microsoft.com/office/powerpoint/2010/main" val="3580555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FEB42-1C37-4ADB-AA26-CF0CE61DCF8A}" type="slidenum">
              <a:rPr lang="en-US" smtClean="0"/>
              <a:pPr/>
              <a:t>5</a:t>
            </a:fld>
            <a:endParaRPr lang="en-US"/>
          </a:p>
        </p:txBody>
      </p:sp>
    </p:spTree>
    <p:extLst>
      <p:ext uri="{BB962C8B-B14F-4D97-AF65-F5344CB8AC3E}">
        <p14:creationId xmlns:p14="http://schemas.microsoft.com/office/powerpoint/2010/main" val="1039685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1FEB42-1C37-4ADB-AA26-CF0CE61DCF8A}" type="slidenum">
              <a:rPr lang="en-US" smtClean="0"/>
              <a:pPr/>
              <a:t>6</a:t>
            </a:fld>
            <a:endParaRPr lang="en-US"/>
          </a:p>
        </p:txBody>
      </p:sp>
    </p:spTree>
    <p:extLst>
      <p:ext uri="{BB962C8B-B14F-4D97-AF65-F5344CB8AC3E}">
        <p14:creationId xmlns:p14="http://schemas.microsoft.com/office/powerpoint/2010/main" val="2468084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FEB42-1C37-4ADB-AA26-CF0CE61DCF8A}" type="slidenum">
              <a:rPr lang="en-US" smtClean="0"/>
              <a:pPr/>
              <a:t>7</a:t>
            </a:fld>
            <a:endParaRPr lang="en-US"/>
          </a:p>
        </p:txBody>
      </p:sp>
    </p:spTree>
    <p:extLst>
      <p:ext uri="{BB962C8B-B14F-4D97-AF65-F5344CB8AC3E}">
        <p14:creationId xmlns:p14="http://schemas.microsoft.com/office/powerpoint/2010/main" val="4280463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FEB42-1C37-4ADB-AA26-CF0CE61DCF8A}" type="slidenum">
              <a:rPr lang="en-US" smtClean="0"/>
              <a:pPr/>
              <a:t>8</a:t>
            </a:fld>
            <a:endParaRPr lang="en-US"/>
          </a:p>
        </p:txBody>
      </p:sp>
    </p:spTree>
    <p:extLst>
      <p:ext uri="{BB962C8B-B14F-4D97-AF65-F5344CB8AC3E}">
        <p14:creationId xmlns:p14="http://schemas.microsoft.com/office/powerpoint/2010/main" val="3221182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FEB42-1C37-4ADB-AA26-CF0CE61DCF8A}" type="slidenum">
              <a:rPr lang="en-US" smtClean="0"/>
              <a:pPr/>
              <a:t>9</a:t>
            </a:fld>
            <a:endParaRPr lang="en-US"/>
          </a:p>
        </p:txBody>
      </p:sp>
    </p:spTree>
    <p:extLst>
      <p:ext uri="{BB962C8B-B14F-4D97-AF65-F5344CB8AC3E}">
        <p14:creationId xmlns:p14="http://schemas.microsoft.com/office/powerpoint/2010/main" val="1110489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FEB42-1C37-4ADB-AA26-CF0CE61DCF8A}" type="slidenum">
              <a:rPr lang="en-US" smtClean="0"/>
              <a:pPr/>
              <a:t>10</a:t>
            </a:fld>
            <a:endParaRPr lang="en-US"/>
          </a:p>
        </p:txBody>
      </p:sp>
    </p:spTree>
    <p:extLst>
      <p:ext uri="{BB962C8B-B14F-4D97-AF65-F5344CB8AC3E}">
        <p14:creationId xmlns:p14="http://schemas.microsoft.com/office/powerpoint/2010/main" val="922084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F1FEB42-1C37-4ADB-AA26-CF0CE61DCF8A}" type="slidenum">
              <a:rPr lang="en-US" smtClean="0"/>
              <a:pPr/>
              <a:t>11</a:t>
            </a:fld>
            <a:endParaRPr lang="en-US"/>
          </a:p>
        </p:txBody>
      </p:sp>
    </p:spTree>
    <p:extLst>
      <p:ext uri="{BB962C8B-B14F-4D97-AF65-F5344CB8AC3E}">
        <p14:creationId xmlns:p14="http://schemas.microsoft.com/office/powerpoint/2010/main" val="922084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7/3/2017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7/3/2017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7/3/2017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7/3/2017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8000"/>
                <a:shade val="90000"/>
                <a:satMod val="160000"/>
                <a:lumMod val="100000"/>
              </a:schemeClr>
            </a:gs>
            <a:gs pos="85000">
              <a:srgbClr val="11372C"/>
            </a:gs>
            <a:gs pos="100000">
              <a:schemeClr val="bg2">
                <a:tint val="97000"/>
                <a:shade val="100000"/>
                <a:hueMod val="100000"/>
                <a:satMod val="140000"/>
                <a:lumMod val="80000"/>
              </a:schemeClr>
            </a:gs>
          </a:gsLst>
          <a:path path="circle">
            <a:fillToRect l="20000" t="10000" r="20000" b="60000"/>
          </a:path>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D8BD707-D9CF-40AE-B4C6-C98DA3205C09}" type="datetimeFigureOut">
              <a:rPr lang="en-US" smtClean="0"/>
              <a:pPr/>
              <a:t>7/3/2017</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image" Target="../media/image116.emf"/><Relationship Id="rId21" Type="http://schemas.openxmlformats.org/officeDocument/2006/relationships/image" Target="../media/image20.jpeg"/><Relationship Id="rId42" Type="http://schemas.openxmlformats.org/officeDocument/2006/relationships/image" Target="../media/image41.jpeg"/><Relationship Id="rId63" Type="http://schemas.openxmlformats.org/officeDocument/2006/relationships/image" Target="../media/image62.jpeg"/><Relationship Id="rId84" Type="http://schemas.openxmlformats.org/officeDocument/2006/relationships/image" Target="../media/image83.jpeg"/><Relationship Id="rId138" Type="http://schemas.openxmlformats.org/officeDocument/2006/relationships/image" Target="../media/image137.jpeg"/><Relationship Id="rId159" Type="http://schemas.openxmlformats.org/officeDocument/2006/relationships/image" Target="../media/image158.jpeg"/><Relationship Id="rId107" Type="http://schemas.openxmlformats.org/officeDocument/2006/relationships/image" Target="../media/image106.png"/><Relationship Id="rId11" Type="http://schemas.openxmlformats.org/officeDocument/2006/relationships/image" Target="../media/image10.png"/><Relationship Id="rId32" Type="http://schemas.openxmlformats.org/officeDocument/2006/relationships/image" Target="../media/image31.png"/><Relationship Id="rId53" Type="http://schemas.openxmlformats.org/officeDocument/2006/relationships/image" Target="../media/image52.jpeg"/><Relationship Id="rId74" Type="http://schemas.openxmlformats.org/officeDocument/2006/relationships/image" Target="../media/image73.jpeg"/><Relationship Id="rId128" Type="http://schemas.openxmlformats.org/officeDocument/2006/relationships/image" Target="../media/image127.jpeg"/><Relationship Id="rId149" Type="http://schemas.openxmlformats.org/officeDocument/2006/relationships/image" Target="../media/image148.jpeg"/><Relationship Id="rId5" Type="http://schemas.openxmlformats.org/officeDocument/2006/relationships/image" Target="../media/image4.emf"/><Relationship Id="rId95" Type="http://schemas.openxmlformats.org/officeDocument/2006/relationships/image" Target="../media/image94.jpeg"/><Relationship Id="rId160" Type="http://schemas.openxmlformats.org/officeDocument/2006/relationships/image" Target="../media/image159.emf"/><Relationship Id="rId22" Type="http://schemas.openxmlformats.org/officeDocument/2006/relationships/image" Target="../media/image21.png"/><Relationship Id="rId43" Type="http://schemas.openxmlformats.org/officeDocument/2006/relationships/image" Target="../media/image42.png"/><Relationship Id="rId64" Type="http://schemas.openxmlformats.org/officeDocument/2006/relationships/image" Target="../media/image63.jpeg"/><Relationship Id="rId118" Type="http://schemas.openxmlformats.org/officeDocument/2006/relationships/image" Target="../media/image117.jpeg"/><Relationship Id="rId139" Type="http://schemas.openxmlformats.org/officeDocument/2006/relationships/image" Target="../media/image138.jpeg"/><Relationship Id="rId85" Type="http://schemas.openxmlformats.org/officeDocument/2006/relationships/image" Target="../media/image84.jpeg"/><Relationship Id="rId150" Type="http://schemas.openxmlformats.org/officeDocument/2006/relationships/image" Target="../media/image149.jpeg"/><Relationship Id="rId12" Type="http://schemas.openxmlformats.org/officeDocument/2006/relationships/image" Target="../media/image11.emf"/><Relationship Id="rId17" Type="http://schemas.openxmlformats.org/officeDocument/2006/relationships/image" Target="../media/image16.png"/><Relationship Id="rId33" Type="http://schemas.openxmlformats.org/officeDocument/2006/relationships/image" Target="../media/image32.png"/><Relationship Id="rId38" Type="http://schemas.openxmlformats.org/officeDocument/2006/relationships/image" Target="../media/image37.jpeg"/><Relationship Id="rId59" Type="http://schemas.openxmlformats.org/officeDocument/2006/relationships/image" Target="../media/image58.jpeg"/><Relationship Id="rId103" Type="http://schemas.openxmlformats.org/officeDocument/2006/relationships/image" Target="../media/image102.jpeg"/><Relationship Id="rId108" Type="http://schemas.openxmlformats.org/officeDocument/2006/relationships/image" Target="../media/image107.jpeg"/><Relationship Id="rId124" Type="http://schemas.openxmlformats.org/officeDocument/2006/relationships/image" Target="../media/image123.jpeg"/><Relationship Id="rId129" Type="http://schemas.openxmlformats.org/officeDocument/2006/relationships/image" Target="../media/image128.jpeg"/><Relationship Id="rId54" Type="http://schemas.openxmlformats.org/officeDocument/2006/relationships/image" Target="../media/image53.jpeg"/><Relationship Id="rId70" Type="http://schemas.openxmlformats.org/officeDocument/2006/relationships/image" Target="../media/image69.jpeg"/><Relationship Id="rId75" Type="http://schemas.openxmlformats.org/officeDocument/2006/relationships/image" Target="../media/image74.jpeg"/><Relationship Id="rId91" Type="http://schemas.openxmlformats.org/officeDocument/2006/relationships/image" Target="../media/image90.jpeg"/><Relationship Id="rId96" Type="http://schemas.openxmlformats.org/officeDocument/2006/relationships/image" Target="../media/image95.jpeg"/><Relationship Id="rId140" Type="http://schemas.openxmlformats.org/officeDocument/2006/relationships/image" Target="../media/image139.jpeg"/><Relationship Id="rId145" Type="http://schemas.openxmlformats.org/officeDocument/2006/relationships/image" Target="../media/image144.jpeg"/><Relationship Id="rId161" Type="http://schemas.openxmlformats.org/officeDocument/2006/relationships/image" Target="../media/image160.emf"/><Relationship Id="rId1" Type="http://schemas.openxmlformats.org/officeDocument/2006/relationships/slideLayout" Target="../slideLayouts/slideLayout7.xml"/><Relationship Id="rId6" Type="http://schemas.openxmlformats.org/officeDocument/2006/relationships/image" Target="../media/image5.emf"/><Relationship Id="rId23" Type="http://schemas.openxmlformats.org/officeDocument/2006/relationships/image" Target="../media/image22.emf"/><Relationship Id="rId28" Type="http://schemas.openxmlformats.org/officeDocument/2006/relationships/image" Target="../media/image27.emf"/><Relationship Id="rId49" Type="http://schemas.openxmlformats.org/officeDocument/2006/relationships/image" Target="../media/image48.jpeg"/><Relationship Id="rId114" Type="http://schemas.openxmlformats.org/officeDocument/2006/relationships/image" Target="../media/image113.jpeg"/><Relationship Id="rId119" Type="http://schemas.openxmlformats.org/officeDocument/2006/relationships/image" Target="../media/image118.jpeg"/><Relationship Id="rId44" Type="http://schemas.openxmlformats.org/officeDocument/2006/relationships/image" Target="../media/image43.png"/><Relationship Id="rId60" Type="http://schemas.openxmlformats.org/officeDocument/2006/relationships/image" Target="../media/image59.jpeg"/><Relationship Id="rId65" Type="http://schemas.openxmlformats.org/officeDocument/2006/relationships/image" Target="../media/image64.jpeg"/><Relationship Id="rId81" Type="http://schemas.openxmlformats.org/officeDocument/2006/relationships/image" Target="../media/image80.jpeg"/><Relationship Id="rId86" Type="http://schemas.openxmlformats.org/officeDocument/2006/relationships/image" Target="../media/image85.jpeg"/><Relationship Id="rId130" Type="http://schemas.openxmlformats.org/officeDocument/2006/relationships/image" Target="../media/image129.jpeg"/><Relationship Id="rId135" Type="http://schemas.openxmlformats.org/officeDocument/2006/relationships/image" Target="../media/image134.jpeg"/><Relationship Id="rId151" Type="http://schemas.openxmlformats.org/officeDocument/2006/relationships/image" Target="../media/image150.jpeg"/><Relationship Id="rId156" Type="http://schemas.openxmlformats.org/officeDocument/2006/relationships/image" Target="../media/image155.jpeg"/><Relationship Id="rId13" Type="http://schemas.openxmlformats.org/officeDocument/2006/relationships/image" Target="../media/image12.png"/><Relationship Id="rId18" Type="http://schemas.openxmlformats.org/officeDocument/2006/relationships/image" Target="../media/image17.png"/><Relationship Id="rId39" Type="http://schemas.openxmlformats.org/officeDocument/2006/relationships/image" Target="../media/image38.jpeg"/><Relationship Id="rId109" Type="http://schemas.openxmlformats.org/officeDocument/2006/relationships/image" Target="../media/image108.jpeg"/><Relationship Id="rId34" Type="http://schemas.openxmlformats.org/officeDocument/2006/relationships/image" Target="../media/image33.png"/><Relationship Id="rId50" Type="http://schemas.openxmlformats.org/officeDocument/2006/relationships/image" Target="../media/image49.png"/><Relationship Id="rId55" Type="http://schemas.openxmlformats.org/officeDocument/2006/relationships/image" Target="../media/image54.jpeg"/><Relationship Id="rId76" Type="http://schemas.openxmlformats.org/officeDocument/2006/relationships/image" Target="../media/image75.jpeg"/><Relationship Id="rId97" Type="http://schemas.openxmlformats.org/officeDocument/2006/relationships/image" Target="../media/image96.jpeg"/><Relationship Id="rId104" Type="http://schemas.openxmlformats.org/officeDocument/2006/relationships/image" Target="../media/image103.jpeg"/><Relationship Id="rId120" Type="http://schemas.openxmlformats.org/officeDocument/2006/relationships/image" Target="../media/image119.jpeg"/><Relationship Id="rId125" Type="http://schemas.openxmlformats.org/officeDocument/2006/relationships/image" Target="../media/image124.jpeg"/><Relationship Id="rId141" Type="http://schemas.openxmlformats.org/officeDocument/2006/relationships/image" Target="../media/image140.jpeg"/><Relationship Id="rId146" Type="http://schemas.openxmlformats.org/officeDocument/2006/relationships/image" Target="../media/image145.jpeg"/><Relationship Id="rId7" Type="http://schemas.openxmlformats.org/officeDocument/2006/relationships/image" Target="../media/image6.emf"/><Relationship Id="rId71" Type="http://schemas.openxmlformats.org/officeDocument/2006/relationships/image" Target="../media/image70.jpeg"/><Relationship Id="rId92" Type="http://schemas.openxmlformats.org/officeDocument/2006/relationships/image" Target="../media/image91.jpeg"/><Relationship Id="rId2" Type="http://schemas.openxmlformats.org/officeDocument/2006/relationships/image" Target="../media/image1.png"/><Relationship Id="rId29" Type="http://schemas.openxmlformats.org/officeDocument/2006/relationships/image" Target="../media/image28.emf"/><Relationship Id="rId24" Type="http://schemas.openxmlformats.org/officeDocument/2006/relationships/image" Target="../media/image23.emf"/><Relationship Id="rId40" Type="http://schemas.openxmlformats.org/officeDocument/2006/relationships/image" Target="../media/image39.jpeg"/><Relationship Id="rId45" Type="http://schemas.openxmlformats.org/officeDocument/2006/relationships/image" Target="../media/image44.jpeg"/><Relationship Id="rId66" Type="http://schemas.openxmlformats.org/officeDocument/2006/relationships/image" Target="../media/image65.png"/><Relationship Id="rId87" Type="http://schemas.openxmlformats.org/officeDocument/2006/relationships/image" Target="../media/image86.jpeg"/><Relationship Id="rId110" Type="http://schemas.openxmlformats.org/officeDocument/2006/relationships/image" Target="../media/image109.jpeg"/><Relationship Id="rId115" Type="http://schemas.openxmlformats.org/officeDocument/2006/relationships/image" Target="../media/image114.jpeg"/><Relationship Id="rId131" Type="http://schemas.openxmlformats.org/officeDocument/2006/relationships/image" Target="../media/image130.jpeg"/><Relationship Id="rId136" Type="http://schemas.openxmlformats.org/officeDocument/2006/relationships/image" Target="../media/image135.jpeg"/><Relationship Id="rId157" Type="http://schemas.openxmlformats.org/officeDocument/2006/relationships/image" Target="../media/image156.jpeg"/><Relationship Id="rId61" Type="http://schemas.openxmlformats.org/officeDocument/2006/relationships/image" Target="../media/image60.jpeg"/><Relationship Id="rId82" Type="http://schemas.openxmlformats.org/officeDocument/2006/relationships/image" Target="../media/image81.png"/><Relationship Id="rId152" Type="http://schemas.openxmlformats.org/officeDocument/2006/relationships/image" Target="../media/image151.jpeg"/><Relationship Id="rId19" Type="http://schemas.openxmlformats.org/officeDocument/2006/relationships/image" Target="../media/image18.png"/><Relationship Id="rId14" Type="http://schemas.openxmlformats.org/officeDocument/2006/relationships/image" Target="../media/image13.png"/><Relationship Id="rId30" Type="http://schemas.openxmlformats.org/officeDocument/2006/relationships/image" Target="../media/image29.png"/><Relationship Id="rId35" Type="http://schemas.openxmlformats.org/officeDocument/2006/relationships/image" Target="../media/image34.jpeg"/><Relationship Id="rId56" Type="http://schemas.openxmlformats.org/officeDocument/2006/relationships/image" Target="../media/image55.jpeg"/><Relationship Id="rId77" Type="http://schemas.openxmlformats.org/officeDocument/2006/relationships/image" Target="../media/image76.jpeg"/><Relationship Id="rId100" Type="http://schemas.openxmlformats.org/officeDocument/2006/relationships/image" Target="../media/image99.emf"/><Relationship Id="rId105" Type="http://schemas.openxmlformats.org/officeDocument/2006/relationships/image" Target="../media/image104.jpeg"/><Relationship Id="rId126" Type="http://schemas.openxmlformats.org/officeDocument/2006/relationships/image" Target="../media/image125.jpg"/><Relationship Id="rId147" Type="http://schemas.openxmlformats.org/officeDocument/2006/relationships/image" Target="../media/image146.jpeg"/><Relationship Id="rId8" Type="http://schemas.openxmlformats.org/officeDocument/2006/relationships/image" Target="../media/image7.emf"/><Relationship Id="rId51" Type="http://schemas.openxmlformats.org/officeDocument/2006/relationships/image" Target="../media/image50.jpeg"/><Relationship Id="rId72" Type="http://schemas.openxmlformats.org/officeDocument/2006/relationships/image" Target="../media/image71.jpeg"/><Relationship Id="rId93" Type="http://schemas.openxmlformats.org/officeDocument/2006/relationships/image" Target="../media/image92.jpeg"/><Relationship Id="rId98" Type="http://schemas.openxmlformats.org/officeDocument/2006/relationships/image" Target="../media/image97.jpeg"/><Relationship Id="rId121" Type="http://schemas.openxmlformats.org/officeDocument/2006/relationships/image" Target="../media/image120.jpeg"/><Relationship Id="rId142" Type="http://schemas.openxmlformats.org/officeDocument/2006/relationships/image" Target="../media/image141.jpeg"/><Relationship Id="rId3" Type="http://schemas.openxmlformats.org/officeDocument/2006/relationships/image" Target="../media/image2.jpeg"/><Relationship Id="rId25" Type="http://schemas.openxmlformats.org/officeDocument/2006/relationships/image" Target="../media/image24.jpeg"/><Relationship Id="rId46" Type="http://schemas.openxmlformats.org/officeDocument/2006/relationships/image" Target="../media/image45.jpeg"/><Relationship Id="rId67" Type="http://schemas.openxmlformats.org/officeDocument/2006/relationships/image" Target="../media/image66.jpeg"/><Relationship Id="rId116" Type="http://schemas.openxmlformats.org/officeDocument/2006/relationships/image" Target="../media/image115.jpeg"/><Relationship Id="rId137" Type="http://schemas.openxmlformats.org/officeDocument/2006/relationships/image" Target="../media/image136.jpeg"/><Relationship Id="rId158" Type="http://schemas.openxmlformats.org/officeDocument/2006/relationships/image" Target="../media/image157.jpeg"/><Relationship Id="rId20" Type="http://schemas.openxmlformats.org/officeDocument/2006/relationships/image" Target="../media/image19.png"/><Relationship Id="rId41" Type="http://schemas.openxmlformats.org/officeDocument/2006/relationships/image" Target="../media/image40.jpeg"/><Relationship Id="rId62" Type="http://schemas.openxmlformats.org/officeDocument/2006/relationships/image" Target="../media/image61.jpeg"/><Relationship Id="rId83" Type="http://schemas.openxmlformats.org/officeDocument/2006/relationships/image" Target="../media/image82.png"/><Relationship Id="rId88" Type="http://schemas.openxmlformats.org/officeDocument/2006/relationships/image" Target="../media/image87.jpeg"/><Relationship Id="rId111" Type="http://schemas.openxmlformats.org/officeDocument/2006/relationships/image" Target="../media/image110.jpeg"/><Relationship Id="rId132" Type="http://schemas.openxmlformats.org/officeDocument/2006/relationships/image" Target="../media/image131.jpeg"/><Relationship Id="rId153" Type="http://schemas.openxmlformats.org/officeDocument/2006/relationships/image" Target="../media/image152.jpeg"/><Relationship Id="rId15" Type="http://schemas.openxmlformats.org/officeDocument/2006/relationships/image" Target="../media/image14.png"/><Relationship Id="rId36" Type="http://schemas.openxmlformats.org/officeDocument/2006/relationships/image" Target="../media/image35.jpeg"/><Relationship Id="rId57" Type="http://schemas.openxmlformats.org/officeDocument/2006/relationships/image" Target="../media/image56.jpeg"/><Relationship Id="rId106" Type="http://schemas.openxmlformats.org/officeDocument/2006/relationships/image" Target="../media/image105.jpeg"/><Relationship Id="rId127" Type="http://schemas.openxmlformats.org/officeDocument/2006/relationships/image" Target="../media/image126.jpeg"/><Relationship Id="rId10" Type="http://schemas.openxmlformats.org/officeDocument/2006/relationships/image" Target="../media/image9.png"/><Relationship Id="rId31" Type="http://schemas.openxmlformats.org/officeDocument/2006/relationships/image" Target="../media/image30.jpeg"/><Relationship Id="rId52" Type="http://schemas.openxmlformats.org/officeDocument/2006/relationships/image" Target="../media/image51.jpeg"/><Relationship Id="rId73" Type="http://schemas.openxmlformats.org/officeDocument/2006/relationships/image" Target="../media/image72.jpeg"/><Relationship Id="rId78" Type="http://schemas.openxmlformats.org/officeDocument/2006/relationships/image" Target="../media/image77.jpeg"/><Relationship Id="rId94" Type="http://schemas.openxmlformats.org/officeDocument/2006/relationships/image" Target="../media/image93.jpeg"/><Relationship Id="rId99" Type="http://schemas.openxmlformats.org/officeDocument/2006/relationships/image" Target="../media/image98.jpeg"/><Relationship Id="rId101" Type="http://schemas.openxmlformats.org/officeDocument/2006/relationships/image" Target="../media/image100.jpeg"/><Relationship Id="rId122" Type="http://schemas.openxmlformats.org/officeDocument/2006/relationships/image" Target="../media/image121.jpeg"/><Relationship Id="rId143" Type="http://schemas.openxmlformats.org/officeDocument/2006/relationships/image" Target="../media/image142.jpeg"/><Relationship Id="rId148" Type="http://schemas.openxmlformats.org/officeDocument/2006/relationships/image" Target="../media/image147.jpeg"/><Relationship Id="rId4" Type="http://schemas.openxmlformats.org/officeDocument/2006/relationships/image" Target="../media/image3.emf"/><Relationship Id="rId9" Type="http://schemas.openxmlformats.org/officeDocument/2006/relationships/image" Target="../media/image8.emf"/><Relationship Id="rId26" Type="http://schemas.openxmlformats.org/officeDocument/2006/relationships/image" Target="../media/image25.emf"/><Relationship Id="rId47" Type="http://schemas.openxmlformats.org/officeDocument/2006/relationships/image" Target="../media/image46.jpeg"/><Relationship Id="rId68" Type="http://schemas.openxmlformats.org/officeDocument/2006/relationships/image" Target="../media/image67.jpeg"/><Relationship Id="rId89" Type="http://schemas.openxmlformats.org/officeDocument/2006/relationships/image" Target="../media/image88.jpeg"/><Relationship Id="rId112" Type="http://schemas.openxmlformats.org/officeDocument/2006/relationships/image" Target="../media/image111.jpeg"/><Relationship Id="rId133" Type="http://schemas.openxmlformats.org/officeDocument/2006/relationships/image" Target="../media/image132.jpeg"/><Relationship Id="rId154" Type="http://schemas.openxmlformats.org/officeDocument/2006/relationships/image" Target="../media/image153.jpeg"/><Relationship Id="rId16" Type="http://schemas.openxmlformats.org/officeDocument/2006/relationships/image" Target="../media/image15.png"/><Relationship Id="rId37" Type="http://schemas.openxmlformats.org/officeDocument/2006/relationships/image" Target="../media/image36.jpeg"/><Relationship Id="rId58" Type="http://schemas.openxmlformats.org/officeDocument/2006/relationships/image" Target="../media/image57.jpeg"/><Relationship Id="rId79" Type="http://schemas.openxmlformats.org/officeDocument/2006/relationships/image" Target="../media/image78.jpeg"/><Relationship Id="rId102" Type="http://schemas.openxmlformats.org/officeDocument/2006/relationships/image" Target="../media/image101.png"/><Relationship Id="rId123" Type="http://schemas.openxmlformats.org/officeDocument/2006/relationships/image" Target="../media/image122.jpeg"/><Relationship Id="rId144" Type="http://schemas.openxmlformats.org/officeDocument/2006/relationships/image" Target="../media/image143.jpeg"/><Relationship Id="rId90" Type="http://schemas.openxmlformats.org/officeDocument/2006/relationships/image" Target="../media/image89.jpeg"/><Relationship Id="rId27" Type="http://schemas.openxmlformats.org/officeDocument/2006/relationships/image" Target="../media/image26.emf"/><Relationship Id="rId48" Type="http://schemas.openxmlformats.org/officeDocument/2006/relationships/image" Target="../media/image47.jpeg"/><Relationship Id="rId69" Type="http://schemas.openxmlformats.org/officeDocument/2006/relationships/image" Target="../media/image68.jpeg"/><Relationship Id="rId113" Type="http://schemas.openxmlformats.org/officeDocument/2006/relationships/image" Target="../media/image112.jpeg"/><Relationship Id="rId134" Type="http://schemas.openxmlformats.org/officeDocument/2006/relationships/image" Target="../media/image133.jpeg"/><Relationship Id="rId80" Type="http://schemas.openxmlformats.org/officeDocument/2006/relationships/image" Target="../media/image79.jpeg"/><Relationship Id="rId155" Type="http://schemas.openxmlformats.org/officeDocument/2006/relationships/image" Target="../media/image154.jpeg"/></Relationships>
</file>

<file path=ppt/slides/_rels/slide1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1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1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1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14.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15.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78.jp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16.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79.jpeg"/><Relationship Id="rId4" Type="http://schemas.openxmlformats.org/officeDocument/2006/relationships/image" Target="../media/image166.png"/></Relationships>
</file>

<file path=ppt/slides/_rels/slide1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18.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1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2.x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61.jpeg"/><Relationship Id="rId1" Type="http://schemas.openxmlformats.org/officeDocument/2006/relationships/slideLayout" Target="../slideLayouts/slideLayout4.xml"/><Relationship Id="rId4" Type="http://schemas.openxmlformats.org/officeDocument/2006/relationships/image" Target="../media/image163.png"/></Relationships>
</file>

<file path=ppt/slides/_rels/slide2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2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2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23.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86.jp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24.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25.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88.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26.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89.jp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27.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90.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91.jp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3.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30.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92.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31.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93.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32.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94.jp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33.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95.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34.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96.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35.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97.jp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36.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98.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37.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99.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38.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200.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39.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201.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4.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40.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202.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41.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203.jp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42.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204.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43.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205.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44.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206.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45.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207.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46.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208.pn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209.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49.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210.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50.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211.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51.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212.jpeg"/><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_rels/slide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3"/>
          <p:cNvPicPr>
            <a:picLocks noGrp="1" noChangeAspect="1" noChangeArrowheads="1"/>
          </p:cNvPicPr>
          <p:nvPr/>
        </p:nvPicPr>
        <p:blipFill>
          <a:blip r:embed="rId2" cstate="print">
            <a:extLst>
              <a:ext uri="{28A0092B-C50C-407E-A947-70E740481C1C}">
                <a14:useLocalDpi xmlns:a14="http://schemas.microsoft.com/office/drawing/2010/main" val="0"/>
              </a:ext>
            </a:extLst>
          </a:blip>
          <a:srcRect l="5386" t="2109" r="5618" b="66"/>
          <a:stretch>
            <a:fillRect/>
          </a:stretch>
        </p:blipFill>
        <p:spPr bwMode="auto">
          <a:xfrm>
            <a:off x="-4198" y="1902504"/>
            <a:ext cx="560357" cy="6645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63" descr="Senior Pic 2"/>
          <p:cNvPicPr>
            <a:picLocks noChangeAspect="1" noChangeArrowheads="1"/>
          </p:cNvPicPr>
          <p:nvPr/>
        </p:nvPicPr>
        <p:blipFill>
          <a:blip r:embed="rId3" cstate="print">
            <a:extLst>
              <a:ext uri="{28A0092B-C50C-407E-A947-70E740481C1C}">
                <a14:useLocalDpi xmlns:a14="http://schemas.microsoft.com/office/drawing/2010/main" val="0"/>
              </a:ext>
            </a:extLst>
          </a:blip>
          <a:srcRect l="2" r="415"/>
          <a:stretch>
            <a:fillRect/>
          </a:stretch>
        </p:blipFill>
        <p:spPr bwMode="auto">
          <a:xfrm>
            <a:off x="112" y="1238410"/>
            <a:ext cx="472946" cy="6580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272" t="1511" r="1891" b="75263"/>
          <a:stretch/>
        </p:blipFill>
        <p:spPr bwMode="auto">
          <a:xfrm>
            <a:off x="0" y="-25021"/>
            <a:ext cx="471970" cy="6276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l="72084" t="1180" r="1677" b="70827"/>
          <a:stretch>
            <a:fillRect/>
          </a:stretch>
        </p:blipFill>
        <p:spPr bwMode="auto">
          <a:xfrm>
            <a:off x="1046928" y="649253"/>
            <a:ext cx="628922" cy="8270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2"/>
          <p:cNvPicPr>
            <a:picLocks noChangeAspect="1" noChangeArrowheads="1"/>
          </p:cNvPicPr>
          <p:nvPr/>
        </p:nvPicPr>
        <p:blipFill>
          <a:blip r:embed="rId6" cstate="print">
            <a:extLst>
              <a:ext uri="{28A0092B-C50C-407E-A947-70E740481C1C}">
                <a14:useLocalDpi xmlns:a14="http://schemas.microsoft.com/office/drawing/2010/main" val="0"/>
              </a:ext>
            </a:extLst>
          </a:blip>
          <a:srcRect l="60036" t="12888" r="17145" b="63576"/>
          <a:stretch>
            <a:fillRect/>
          </a:stretch>
        </p:blipFill>
        <p:spPr bwMode="auto">
          <a:xfrm>
            <a:off x="469071" y="664786"/>
            <a:ext cx="577661" cy="7702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4575" t="1795" r="3871" b="73885"/>
          <a:stretch/>
        </p:blipFill>
        <p:spPr bwMode="auto">
          <a:xfrm>
            <a:off x="1656301" y="671015"/>
            <a:ext cx="609601"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0362" t="1012" r="1944" b="68634"/>
          <a:stretch/>
        </p:blipFill>
        <p:spPr bwMode="auto">
          <a:xfrm>
            <a:off x="1769119" y="10232"/>
            <a:ext cx="459530" cy="6826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l="71497" t="1012" r="1711" b="71671"/>
          <a:stretch>
            <a:fillRect/>
          </a:stretch>
        </p:blipFill>
        <p:spPr bwMode="auto">
          <a:xfrm>
            <a:off x="8544080" y="6076667"/>
            <a:ext cx="607742" cy="7992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56"/>
          <p:cNvPicPr>
            <a:picLocks noGrp="1" noChangeAspect="1" noChangeArrowheads="1"/>
          </p:cNvPicPr>
          <p:nvPr/>
        </p:nvPicPr>
        <p:blipFill>
          <a:blip r:embed="rId10" cstate="print">
            <a:lum bright="-40000" contrast="10000"/>
            <a:extLst>
              <a:ext uri="{28A0092B-C50C-407E-A947-70E740481C1C}">
                <a14:useLocalDpi xmlns:a14="http://schemas.microsoft.com/office/drawing/2010/main" val="0"/>
              </a:ext>
            </a:extLst>
          </a:blip>
          <a:srcRect l="5154" r="8357"/>
          <a:stretch>
            <a:fillRect/>
          </a:stretch>
        </p:blipFill>
        <p:spPr bwMode="auto">
          <a:xfrm>
            <a:off x="7903961" y="6075469"/>
            <a:ext cx="630439" cy="8016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5"/>
          <p:cNvPicPr>
            <a:picLocks noGrp="1" noChangeAspect="1" noChangeArrowheads="1"/>
          </p:cNvPicPr>
          <p:nvPr/>
        </p:nvPicPr>
        <p:blipFill>
          <a:blip r:embed="rId11" cstate="print">
            <a:extLst>
              <a:ext uri="{28A0092B-C50C-407E-A947-70E740481C1C}">
                <a14:useLocalDpi xmlns:a14="http://schemas.microsoft.com/office/drawing/2010/main" val="0"/>
              </a:ext>
            </a:extLst>
          </a:blip>
          <a:srcRect l="4060" r="11635"/>
          <a:stretch>
            <a:fillRect/>
          </a:stretch>
        </p:blipFill>
        <p:spPr bwMode="auto">
          <a:xfrm>
            <a:off x="8480177" y="5322736"/>
            <a:ext cx="663824" cy="7677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7"/>
          <p:cNvPicPr>
            <a:picLocks noChangeAspect="1" noChangeArrowheads="1"/>
          </p:cNvPicPr>
          <p:nvPr/>
        </p:nvPicPr>
        <p:blipFill>
          <a:blip r:embed="rId12" cstate="print">
            <a:extLst>
              <a:ext uri="{28A0092B-C50C-407E-A947-70E740481C1C}">
                <a14:useLocalDpi xmlns:a14="http://schemas.microsoft.com/office/drawing/2010/main" val="0"/>
              </a:ext>
            </a:extLst>
          </a:blip>
          <a:srcRect l="67979" t="17110" r="17274" b="67056"/>
          <a:stretch>
            <a:fillRect/>
          </a:stretch>
        </p:blipFill>
        <p:spPr bwMode="auto">
          <a:xfrm>
            <a:off x="8710307" y="-6701"/>
            <a:ext cx="445573" cy="5869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4"/>
          <p:cNvPicPr>
            <a:picLocks noGrp="1" noChangeAspect="1" noChangeArrowheads="1"/>
          </p:cNvPicPr>
          <p:nvPr/>
        </p:nvPicPr>
        <p:blipFill>
          <a:blip r:embed="rId13" cstate="print">
            <a:extLst>
              <a:ext uri="{28A0092B-C50C-407E-A947-70E740481C1C}">
                <a14:useLocalDpi xmlns:a14="http://schemas.microsoft.com/office/drawing/2010/main" val="0"/>
              </a:ext>
            </a:extLst>
          </a:blip>
          <a:srcRect l="10677" r="5092"/>
          <a:stretch>
            <a:fillRect/>
          </a:stretch>
        </p:blipFill>
        <p:spPr bwMode="auto">
          <a:xfrm>
            <a:off x="8352298" y="-1846"/>
            <a:ext cx="372156" cy="5031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52"/>
          <p:cNvPicPr>
            <a:picLocks noGrp="1" noChangeAspect="1" noChangeArrowheads="1"/>
          </p:cNvPicPr>
          <p:nvPr/>
        </p:nvPicPr>
        <p:blipFill>
          <a:blip r:embed="rId14" cstate="print">
            <a:extLst>
              <a:ext uri="{28A0092B-C50C-407E-A947-70E740481C1C}">
                <a14:useLocalDpi xmlns:a14="http://schemas.microsoft.com/office/drawing/2010/main" val="0"/>
              </a:ext>
            </a:extLst>
          </a:blip>
          <a:srcRect l="-2" r="3508"/>
          <a:stretch>
            <a:fillRect/>
          </a:stretch>
        </p:blipFill>
        <p:spPr bwMode="auto">
          <a:xfrm>
            <a:off x="2682301" y="3888"/>
            <a:ext cx="579540" cy="6700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51"/>
          <p:cNvPicPr>
            <a:picLocks noGrp="1" noChangeAspect="1" noChangeArrowheads="1"/>
          </p:cNvPicPr>
          <p:nvPr/>
        </p:nvPicPr>
        <p:blipFill rotWithShape="1">
          <a:blip r:embed="rId15" cstate="print">
            <a:extLst>
              <a:ext uri="{28A0092B-C50C-407E-A947-70E740481C1C}">
                <a14:useLocalDpi xmlns:a14="http://schemas.microsoft.com/office/drawing/2010/main" val="0"/>
              </a:ext>
            </a:extLst>
          </a:blip>
          <a:srcRect l="2943" r="6898" b="-13430"/>
          <a:stretch/>
        </p:blipFill>
        <p:spPr bwMode="auto">
          <a:xfrm>
            <a:off x="3733800" y="-13519"/>
            <a:ext cx="449615" cy="62311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50"/>
          <p:cNvPicPr>
            <a:picLocks noGrp="1" noChangeAspect="1" noChangeArrowheads="1"/>
          </p:cNvPicPr>
          <p:nvPr/>
        </p:nvPicPr>
        <p:blipFill>
          <a:blip r:embed="rId16" cstate="print">
            <a:extLst>
              <a:ext uri="{28A0092B-C50C-407E-A947-70E740481C1C}">
                <a14:useLocalDpi xmlns:a14="http://schemas.microsoft.com/office/drawing/2010/main" val="0"/>
              </a:ext>
            </a:extLst>
          </a:blip>
          <a:srcRect l="11136" r="10001"/>
          <a:stretch>
            <a:fillRect/>
          </a:stretch>
        </p:blipFill>
        <p:spPr bwMode="auto">
          <a:xfrm>
            <a:off x="7367961" y="6075469"/>
            <a:ext cx="532027" cy="7908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9"/>
          <p:cNvPicPr>
            <a:picLocks noGrp="1" noChangeAspect="1" noChangeArrowheads="1"/>
          </p:cNvPicPr>
          <p:nvPr/>
        </p:nvPicPr>
        <p:blipFill>
          <a:blip r:embed="rId17" cstate="print">
            <a:extLst>
              <a:ext uri="{28A0092B-C50C-407E-A947-70E740481C1C}">
                <a14:useLocalDpi xmlns:a14="http://schemas.microsoft.com/office/drawing/2010/main" val="0"/>
              </a:ext>
            </a:extLst>
          </a:blip>
          <a:srcRect r="6918"/>
          <a:stretch>
            <a:fillRect/>
          </a:stretch>
        </p:blipFill>
        <p:spPr bwMode="auto">
          <a:xfrm>
            <a:off x="3220710" y="-15639"/>
            <a:ext cx="549758" cy="7112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3"/>
          <p:cNvPicPr>
            <a:picLocks noGrp="1" noChangeAspect="1" noChangeArrowheads="1"/>
          </p:cNvPicPr>
          <p:nvPr/>
        </p:nvPicPr>
        <p:blipFill>
          <a:blip r:embed="rId18" cstate="print">
            <a:extLst>
              <a:ext uri="{28A0092B-C50C-407E-A947-70E740481C1C}">
                <a14:useLocalDpi xmlns:a14="http://schemas.microsoft.com/office/drawing/2010/main" val="0"/>
              </a:ext>
            </a:extLst>
          </a:blip>
          <a:srcRect l="8855" r="13019"/>
          <a:stretch>
            <a:fillRect/>
          </a:stretch>
        </p:blipFill>
        <p:spPr bwMode="auto">
          <a:xfrm>
            <a:off x="1299670" y="-1746"/>
            <a:ext cx="452976" cy="6795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Grp="1" noChangeAspect="1" noChangeArrowheads="1"/>
          </p:cNvPicPr>
          <p:nvPr/>
        </p:nvPicPr>
        <p:blipFill>
          <a:blip r:embed="rId19" cstate="print">
            <a:extLst>
              <a:ext uri="{28A0092B-C50C-407E-A947-70E740481C1C}">
                <a14:useLocalDpi xmlns:a14="http://schemas.microsoft.com/office/drawing/2010/main" val="0"/>
              </a:ext>
            </a:extLst>
          </a:blip>
          <a:srcRect l="6564" r="12122"/>
          <a:stretch>
            <a:fillRect/>
          </a:stretch>
        </p:blipFill>
        <p:spPr bwMode="auto">
          <a:xfrm>
            <a:off x="482791" y="1435315"/>
            <a:ext cx="509097" cy="60740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1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623609" y="-941"/>
            <a:ext cx="477998" cy="6046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arney Pic"/>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659432" y="486383"/>
            <a:ext cx="484568" cy="730364"/>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119030" y="8074"/>
            <a:ext cx="434170" cy="65834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9" name="Picture 11"/>
          <p:cNvPicPr>
            <a:picLocks noChangeAspect="1" noChangeArrowheads="1"/>
          </p:cNvPicPr>
          <p:nvPr/>
        </p:nvPicPr>
        <p:blipFill>
          <a:blip r:embed="rId23">
            <a:extLst>
              <a:ext uri="{28A0092B-C50C-407E-A947-70E740481C1C}">
                <a14:useLocalDpi xmlns:a14="http://schemas.microsoft.com/office/drawing/2010/main" val="0"/>
              </a:ext>
            </a:extLst>
          </a:blip>
          <a:srcRect r="1274"/>
          <a:stretch>
            <a:fillRect/>
          </a:stretch>
        </p:blipFill>
        <p:spPr bwMode="auto">
          <a:xfrm>
            <a:off x="2236113" y="664323"/>
            <a:ext cx="614351" cy="81348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3"/>
          <p:cNvPicPr>
            <a:picLocks noChangeAspect="1" noChangeArrowheads="1"/>
          </p:cNvPicPr>
          <p:nvPr/>
        </p:nvPicPr>
        <p:blipFill>
          <a:blip r:embed="rId24" cstate="print">
            <a:extLst>
              <a:ext uri="{28A0092B-C50C-407E-A947-70E740481C1C}">
                <a14:useLocalDpi xmlns:a14="http://schemas.microsoft.com/office/drawing/2010/main" val="0"/>
              </a:ext>
            </a:extLst>
          </a:blip>
          <a:srcRect l="2" r="-3322"/>
          <a:stretch>
            <a:fillRect/>
          </a:stretch>
        </p:blipFill>
        <p:spPr bwMode="auto">
          <a:xfrm>
            <a:off x="8463457" y="1159471"/>
            <a:ext cx="715047" cy="989666"/>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J Smith pic2"/>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12707" t="11422" r="22030" b="14981"/>
          <a:stretch/>
        </p:blipFill>
        <p:spPr bwMode="auto">
          <a:xfrm>
            <a:off x="2212870" y="0"/>
            <a:ext cx="477433" cy="7161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26" cstate="print">
            <a:extLst>
              <a:ext uri="{28A0092B-C50C-407E-A947-70E740481C1C}">
                <a14:useLocalDpi xmlns:a14="http://schemas.microsoft.com/office/drawing/2010/main" val="0"/>
              </a:ext>
            </a:extLst>
          </a:blip>
          <a:srcRect l="9735" t="16476" r="13554" b="7101"/>
          <a:stretch>
            <a:fillRect/>
          </a:stretch>
        </p:blipFill>
        <p:spPr bwMode="auto">
          <a:xfrm>
            <a:off x="-14259" y="3347209"/>
            <a:ext cx="670857" cy="79508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870" y="6129695"/>
            <a:ext cx="498424" cy="7323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2"/>
          <p:cNvSpPr>
            <a:spLocks noChangeArrowheads="1"/>
          </p:cNvSpPr>
          <p:nvPr/>
        </p:nvSpPr>
        <p:spPr bwMode="auto">
          <a:xfrm>
            <a:off x="4100321" y="-28813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65" name="Picture 17"/>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3660" y="4876650"/>
            <a:ext cx="601865" cy="8958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r="16268"/>
          <a:stretch/>
        </p:blipFill>
        <p:spPr bwMode="auto">
          <a:xfrm>
            <a:off x="2791963" y="666423"/>
            <a:ext cx="484638" cy="79949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5400000">
            <a:off x="8383516" y="2213558"/>
            <a:ext cx="857322" cy="697407"/>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2" descr="http://www.jotform.com/uploads/colorado4hfoundation/13040753813/199101821624128847/IMG_1822.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45786" y="6246338"/>
            <a:ext cx="436447" cy="61166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18"/>
          <p:cNvSpPr>
            <a:spLocks noChangeArrowheads="1"/>
          </p:cNvSpPr>
          <p:nvPr/>
        </p:nvSpPr>
        <p:spPr bwMode="auto">
          <a:xfrm>
            <a:off x="4361094" y="1092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71" name="Picture 23"/>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16490" r="15686"/>
          <a:stretch/>
        </p:blipFill>
        <p:spPr bwMode="auto">
          <a:xfrm>
            <a:off x="5657774" y="-3574"/>
            <a:ext cx="457201" cy="101116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3"/>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flipH="1">
            <a:off x="507770" y="2548550"/>
            <a:ext cx="682263" cy="1015461"/>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137466" y="4934053"/>
            <a:ext cx="826878" cy="103091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www.jotform.com/uploads/colorado4hfoundation/13040753813/199142666401508492/EKW_Senior_Picture.JPG"/>
          <p:cNvPicPr>
            <a:picLocks noChangeAspect="1" noChangeArrowheads="1"/>
          </p:cNvPicPr>
          <p:nvPr/>
        </p:nvPicPr>
        <p:blipFill>
          <a:blip r:embed="rId35" cstate="print">
            <a:extLst>
              <a:ext uri="{28A0092B-C50C-407E-A947-70E740481C1C}">
                <a14:useLocalDpi xmlns:a14="http://schemas.microsoft.com/office/drawing/2010/main" val="0"/>
              </a:ext>
            </a:extLst>
          </a:blip>
          <a:srcRect l="19792" t="13405" r="19791" b="23402"/>
          <a:stretch>
            <a:fillRect/>
          </a:stretch>
        </p:blipFill>
        <p:spPr bwMode="auto">
          <a:xfrm>
            <a:off x="-10494" y="4138599"/>
            <a:ext cx="606266" cy="735908"/>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2" descr="http://www.jotform.com/uploads/colorado4hfoundation/13040753813/199148304922656964/Senior_pic_4_H.jp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132715" y="5967059"/>
            <a:ext cx="594353" cy="89854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a:spLocks noChangeArrowheads="1"/>
          </p:cNvSpPr>
          <p:nvPr/>
        </p:nvSpPr>
        <p:spPr bwMode="auto">
          <a:xfrm>
            <a:off x="4738966" y="914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75" name="Picture 27" descr="http://www.jotform.com/uploads/colorado4hfoundation/13040753813/198548269261838758/FB1.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595826" y="4936145"/>
            <a:ext cx="552422" cy="736563"/>
          </a:xfrm>
          <a:prstGeom prst="rect">
            <a:avLst/>
          </a:prstGeom>
          <a:noFill/>
          <a:extLst>
            <a:ext uri="{909E8E84-426E-40DD-AFC4-6F175D3DCCD1}">
              <a14:hiddenFill xmlns:a14="http://schemas.microsoft.com/office/drawing/2010/main">
                <a:solidFill>
                  <a:srgbClr val="FFFFFF"/>
                </a:solidFill>
              </a14:hiddenFill>
            </a:ext>
          </a:extLst>
        </p:spPr>
      </p:pic>
      <p:pic>
        <p:nvPicPr>
          <p:cNvPr id="2073" name="Picture 2" descr="http://www.jotform.com/uploads/colorado4hfoundation/13040753813/198888138064200538/_MG_2020.jpg"/>
          <p:cNvPicPr>
            <a:picLocks noChangeAspect="1" noChangeArrowheads="1"/>
          </p:cNvPicPr>
          <p:nvPr/>
        </p:nvPicPr>
        <p:blipFill>
          <a:blip r:embed="rId38" cstate="print">
            <a:extLst>
              <a:ext uri="{28A0092B-C50C-407E-A947-70E740481C1C}">
                <a14:useLocalDpi xmlns:a14="http://schemas.microsoft.com/office/drawing/2010/main" val="0"/>
              </a:ext>
            </a:extLst>
          </a:blip>
          <a:srcRect r="19148"/>
          <a:stretch>
            <a:fillRect/>
          </a:stretch>
        </p:blipFill>
        <p:spPr bwMode="auto">
          <a:xfrm>
            <a:off x="2592541" y="3250193"/>
            <a:ext cx="931972" cy="76846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9"/>
          <p:cNvSpPr>
            <a:spLocks noChangeArrowheads="1"/>
          </p:cNvSpPr>
          <p:nvPr/>
        </p:nvSpPr>
        <p:spPr bwMode="auto">
          <a:xfrm>
            <a:off x="4267894" y="228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82" name="Picture 34" descr="http://www.jotform.com/uploads/colorado4hfoundation/13040753813/199024937171931039/Karisa_Fuerniss_Pic.jpg"/>
          <p:cNvPicPr>
            <a:picLocks noChangeAspect="1" noChangeArrowheads="1"/>
          </p:cNvPicPr>
          <p:nvPr/>
        </p:nvPicPr>
        <p:blipFill>
          <a:blip r:embed="rId39" cstate="print">
            <a:extLst>
              <a:ext uri="{28A0092B-C50C-407E-A947-70E740481C1C}">
                <a14:useLocalDpi xmlns:a14="http://schemas.microsoft.com/office/drawing/2010/main" val="0"/>
              </a:ext>
            </a:extLst>
          </a:blip>
          <a:srcRect l="26004" t="6984" r="19954"/>
          <a:stretch>
            <a:fillRect/>
          </a:stretch>
        </p:blipFill>
        <p:spPr bwMode="auto">
          <a:xfrm>
            <a:off x="1005361" y="1411851"/>
            <a:ext cx="516825" cy="738321"/>
          </a:xfrm>
          <a:prstGeom prst="rect">
            <a:avLst/>
          </a:prstGeom>
          <a:noFill/>
          <a:extLst>
            <a:ext uri="{909E8E84-426E-40DD-AFC4-6F175D3DCCD1}">
              <a14:hiddenFill xmlns:a14="http://schemas.microsoft.com/office/drawing/2010/main">
                <a:solidFill>
                  <a:srgbClr val="FFFFFF"/>
                </a:solidFill>
              </a14:hiddenFill>
            </a:ext>
          </a:extLst>
        </p:spPr>
      </p:pic>
      <p:pic>
        <p:nvPicPr>
          <p:cNvPr id="2081" name="Picture 33" descr="http://www.jotform.com/uploads/colorado4hfoundation/13040753813/199106329933190959/Brandon.jpg"/>
          <p:cNvPicPr>
            <a:picLocks noChangeAspect="1" noChangeArrowheads="1"/>
          </p:cNvPicPr>
          <p:nvPr/>
        </p:nvPicPr>
        <p:blipFill>
          <a:blip r:embed="rId40" cstate="print">
            <a:extLst>
              <a:ext uri="{28A0092B-C50C-407E-A947-70E740481C1C}">
                <a14:useLocalDpi xmlns:a14="http://schemas.microsoft.com/office/drawing/2010/main" val="0"/>
              </a:ext>
            </a:extLst>
          </a:blip>
          <a:srcRect r="3572"/>
          <a:stretch>
            <a:fillRect/>
          </a:stretch>
        </p:blipFill>
        <p:spPr bwMode="auto">
          <a:xfrm>
            <a:off x="1190749" y="4984365"/>
            <a:ext cx="449828" cy="697765"/>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 descr="AylaNewman"/>
          <p:cNvPicPr>
            <a:picLocks noChangeAspect="1" noChangeArrowheads="1"/>
          </p:cNvPicPr>
          <p:nvPr/>
        </p:nvPicPr>
        <p:blipFill>
          <a:blip r:embed="rId41">
            <a:extLst>
              <a:ext uri="{28A0092B-C50C-407E-A947-70E740481C1C}">
                <a14:useLocalDpi xmlns:a14="http://schemas.microsoft.com/office/drawing/2010/main" val="0"/>
              </a:ext>
            </a:extLst>
          </a:blip>
          <a:srcRect l="9985" t="1530" r="11388" b="4723"/>
          <a:stretch>
            <a:fillRect/>
          </a:stretch>
        </p:blipFill>
        <p:spPr bwMode="auto">
          <a:xfrm>
            <a:off x="1360668" y="6222698"/>
            <a:ext cx="433618" cy="643955"/>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31" descr="http://www.jotform.com/uploads/colorado4hfoundation/13040753813/199037518656315913/Katie_Server_photo.jpg"/>
          <p:cNvPicPr>
            <a:picLocks noChangeAspect="1" noChangeArrowheads="1"/>
          </p:cNvPicPr>
          <p:nvPr/>
        </p:nvPicPr>
        <p:blipFill>
          <a:blip r:embed="rId42" cstate="print">
            <a:extLst>
              <a:ext uri="{28A0092B-C50C-407E-A947-70E740481C1C}">
                <a14:useLocalDpi xmlns:a14="http://schemas.microsoft.com/office/drawing/2010/main" val="0"/>
              </a:ext>
            </a:extLst>
          </a:blip>
          <a:srcRect l="12456" t="20691" r="14479"/>
          <a:stretch>
            <a:fillRect/>
          </a:stretch>
        </p:blipFill>
        <p:spPr bwMode="auto">
          <a:xfrm rot="-5400000">
            <a:off x="2661677" y="6222115"/>
            <a:ext cx="717408" cy="554361"/>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2"/>
          <p:cNvPicPr>
            <a:picLocks noChangeAspect="1" noChangeArrowheads="1"/>
          </p:cNvPicPr>
          <p:nvPr/>
        </p:nvPicPr>
        <p:blipFill>
          <a:blip r:embed="rId43" cstate="print">
            <a:extLst>
              <a:ext uri="{28A0092B-C50C-407E-A947-70E740481C1C}">
                <a14:useLocalDpi xmlns:a14="http://schemas.microsoft.com/office/drawing/2010/main" val="0"/>
              </a:ext>
            </a:extLst>
          </a:blip>
          <a:srcRect l="44946" t="6129" r="23656" b="32259"/>
          <a:stretch>
            <a:fillRect/>
          </a:stretch>
        </p:blipFill>
        <p:spPr bwMode="auto">
          <a:xfrm>
            <a:off x="6519437" y="1"/>
            <a:ext cx="653780" cy="85593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35"/>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88" name="Picture 40"/>
          <p:cNvPicPr>
            <a:picLocks noChangeAspect="1" noChangeArrowheads="1"/>
          </p:cNvPicPr>
          <p:nvPr/>
        </p:nvPicPr>
        <p:blipFill>
          <a:blip r:embed="rId44" cstate="print">
            <a:extLst>
              <a:ext uri="{28A0092B-C50C-407E-A947-70E740481C1C}">
                <a14:useLocalDpi xmlns:a14="http://schemas.microsoft.com/office/drawing/2010/main" val="0"/>
              </a:ext>
            </a:extLst>
          </a:blip>
          <a:srcRect l="46527" t="14241" r="18578" b="14861"/>
          <a:stretch>
            <a:fillRect/>
          </a:stretch>
        </p:blipFill>
        <p:spPr bwMode="auto">
          <a:xfrm>
            <a:off x="767" y="2580753"/>
            <a:ext cx="517702" cy="790358"/>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GMPH_3251"/>
          <p:cNvPicPr>
            <a:picLocks noChangeAspect="1" noChangeArrowheads="1"/>
          </p:cNvPicPr>
          <p:nvPr/>
        </p:nvPicPr>
        <p:blipFill>
          <a:blip r:embed="rId45" cstate="print">
            <a:extLst>
              <a:ext uri="{28A0092B-C50C-407E-A947-70E740481C1C}">
                <a14:useLocalDpi xmlns:a14="http://schemas.microsoft.com/office/drawing/2010/main" val="0"/>
              </a:ext>
            </a:extLst>
          </a:blip>
          <a:srcRect l="17339" t="12810" r="7631" b="26250"/>
          <a:stretch>
            <a:fillRect/>
          </a:stretch>
        </p:blipFill>
        <p:spPr bwMode="auto">
          <a:xfrm>
            <a:off x="8113537" y="475659"/>
            <a:ext cx="573263" cy="699518"/>
          </a:xfrm>
          <a:prstGeom prst="rect">
            <a:avLst/>
          </a:prstGeom>
          <a:noFill/>
          <a:extLst>
            <a:ext uri="{909E8E84-426E-40DD-AFC4-6F175D3DCCD1}">
              <a14:hiddenFill xmlns:a14="http://schemas.microsoft.com/office/drawing/2010/main">
                <a:solidFill>
                  <a:srgbClr val="FFFFFF"/>
                </a:solidFill>
              </a14:hiddenFill>
            </a:ext>
          </a:extLst>
        </p:spPr>
      </p:pic>
      <p:pic>
        <p:nvPicPr>
          <p:cNvPr id="2085" name="Picture 37" descr="http://www.jotform.com/uploads/colorado4hfoundation/13040753813/199132070994468979/senior_pic.jpg"/>
          <p:cNvPicPr>
            <a:picLocks noChangeAspect="1" noChangeArrowheads="1"/>
          </p:cNvPicPr>
          <p:nvPr/>
        </p:nvPicPr>
        <p:blipFill>
          <a:blip r:embed="rId46" cstate="print">
            <a:extLst>
              <a:ext uri="{28A0092B-C50C-407E-A947-70E740481C1C}">
                <a14:useLocalDpi xmlns:a14="http://schemas.microsoft.com/office/drawing/2010/main" val="0"/>
              </a:ext>
            </a:extLst>
          </a:blip>
          <a:srcRect l="5624" r="5624"/>
          <a:stretch>
            <a:fillRect/>
          </a:stretch>
        </p:blipFill>
        <p:spPr bwMode="auto">
          <a:xfrm>
            <a:off x="7175571" y="-13519"/>
            <a:ext cx="655240" cy="1105024"/>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2" descr="Sarah-34"/>
          <p:cNvPicPr>
            <a:picLocks noChangeAspect="1" noChangeArrowheads="1"/>
          </p:cNvPicPr>
          <p:nvPr/>
        </p:nvPicPr>
        <p:blipFill>
          <a:blip r:embed="rId47" cstate="print">
            <a:extLst>
              <a:ext uri="{28A0092B-C50C-407E-A947-70E740481C1C}">
                <a14:useLocalDpi xmlns:a14="http://schemas.microsoft.com/office/drawing/2010/main" val="0"/>
              </a:ext>
            </a:extLst>
          </a:blip>
          <a:srcRect l="46770" t="12672" r="13846" b="6995"/>
          <a:stretch>
            <a:fillRect/>
          </a:stretch>
        </p:blipFill>
        <p:spPr bwMode="auto">
          <a:xfrm>
            <a:off x="6793360" y="6088615"/>
            <a:ext cx="569761" cy="77429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4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42"/>
          <p:cNvSpPr>
            <a:spLocks noChangeArrowheads="1"/>
          </p:cNvSpPr>
          <p:nvPr/>
        </p:nvSpPr>
        <p:spPr bwMode="auto">
          <a:xfrm>
            <a:off x="0" y="2638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0" name="Rectangle 43"/>
          <p:cNvSpPr>
            <a:spLocks noChangeArrowheads="1"/>
          </p:cNvSpPr>
          <p:nvPr/>
        </p:nvSpPr>
        <p:spPr bwMode="auto">
          <a:xfrm>
            <a:off x="0" y="4591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1" name="Rectangle 44"/>
          <p:cNvSpPr>
            <a:spLocks noChangeArrowheads="1"/>
          </p:cNvSpPr>
          <p:nvPr/>
        </p:nvSpPr>
        <p:spPr bwMode="auto">
          <a:xfrm>
            <a:off x="0" y="6543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097" name="Picture 49" descr="IMG_0138-Edit"/>
          <p:cNvPicPr>
            <a:picLocks noChangeAspect="1" noChangeArrowheads="1"/>
          </p:cNvPicPr>
          <p:nvPr/>
        </p:nvPicPr>
        <p:blipFill>
          <a:blip r:embed="rId48" cstate="print">
            <a:extLst>
              <a:ext uri="{28A0092B-C50C-407E-A947-70E740481C1C}">
                <a14:useLocalDpi xmlns:a14="http://schemas.microsoft.com/office/drawing/2010/main" val="0"/>
              </a:ext>
            </a:extLst>
          </a:blip>
          <a:srcRect l="15958" t="2597" r="37517" b="1453"/>
          <a:stretch>
            <a:fillRect/>
          </a:stretch>
        </p:blipFill>
        <p:spPr bwMode="auto">
          <a:xfrm>
            <a:off x="5664858" y="6134049"/>
            <a:ext cx="538470" cy="740396"/>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101512_RotC_4557_FCD"/>
          <p:cNvPicPr>
            <a:picLocks noChangeAspect="1" noChangeArrowheads="1"/>
          </p:cNvPicPr>
          <p:nvPr/>
        </p:nvPicPr>
        <p:blipFill>
          <a:blip r:embed="rId49" cstate="print">
            <a:extLst>
              <a:ext uri="{28A0092B-C50C-407E-A947-70E740481C1C}">
                <a14:useLocalDpi xmlns:a14="http://schemas.microsoft.com/office/drawing/2010/main" val="0"/>
              </a:ext>
            </a:extLst>
          </a:blip>
          <a:srcRect l="12321" t="2461" r="20435" b="32103"/>
          <a:stretch>
            <a:fillRect/>
          </a:stretch>
        </p:blipFill>
        <p:spPr bwMode="auto">
          <a:xfrm>
            <a:off x="7601842" y="612257"/>
            <a:ext cx="519680" cy="761669"/>
          </a:xfrm>
          <a:prstGeom prst="rect">
            <a:avLst/>
          </a:prstGeom>
          <a:noFill/>
          <a:extLst>
            <a:ext uri="{909E8E84-426E-40DD-AFC4-6F175D3DCCD1}">
              <a14:hiddenFill xmlns:a14="http://schemas.microsoft.com/office/drawing/2010/main">
                <a:solidFill>
                  <a:srgbClr val="FFFFFF"/>
                </a:solidFill>
              </a14:hiddenFill>
            </a:ext>
          </a:extLst>
        </p:spPr>
      </p:pic>
      <p:pic>
        <p:nvPicPr>
          <p:cNvPr id="2095" name="Picture 6"/>
          <p:cNvPicPr>
            <a:picLocks noChangeAspect="1" noChangeArrowheads="1"/>
          </p:cNvPicPr>
          <p:nvPr/>
        </p:nvPicPr>
        <p:blipFill>
          <a:blip r:embed="rId50">
            <a:extLst>
              <a:ext uri="{28A0092B-C50C-407E-A947-70E740481C1C}">
                <a14:useLocalDpi xmlns:a14="http://schemas.microsoft.com/office/drawing/2010/main" val="0"/>
              </a:ext>
            </a:extLst>
          </a:blip>
          <a:srcRect l="21115" t="4970" r="27351" b="43282"/>
          <a:stretch>
            <a:fillRect/>
          </a:stretch>
        </p:blipFill>
        <p:spPr bwMode="auto">
          <a:xfrm>
            <a:off x="1496806" y="2214591"/>
            <a:ext cx="610397" cy="765912"/>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4h scholarship"/>
          <p:cNvPicPr>
            <a:picLocks noChangeAspect="1" noChangeArrowheads="1"/>
          </p:cNvPicPr>
          <p:nvPr/>
        </p:nvPicPr>
        <p:blipFill>
          <a:blip r:embed="rId51" cstate="print">
            <a:extLst>
              <a:ext uri="{28A0092B-C50C-407E-A947-70E740481C1C}">
                <a14:useLocalDpi xmlns:a14="http://schemas.microsoft.com/office/drawing/2010/main" val="0"/>
              </a:ext>
            </a:extLst>
          </a:blip>
          <a:srcRect l="31137" t="7385" r="33237" b="57538"/>
          <a:stretch>
            <a:fillRect/>
          </a:stretch>
        </p:blipFill>
        <p:spPr bwMode="auto">
          <a:xfrm>
            <a:off x="5110555" y="6147999"/>
            <a:ext cx="544400" cy="715924"/>
          </a:xfrm>
          <a:prstGeom prst="rect">
            <a:avLst/>
          </a:prstGeom>
          <a:noFill/>
          <a:extLst>
            <a:ext uri="{909E8E84-426E-40DD-AFC4-6F175D3DCCD1}">
              <a14:hiddenFill xmlns:a14="http://schemas.microsoft.com/office/drawing/2010/main">
                <a:solidFill>
                  <a:srgbClr val="FFFFFF"/>
                </a:solidFill>
              </a14:hiddenFill>
            </a:ext>
          </a:extLst>
        </p:spPr>
      </p:pic>
      <p:pic>
        <p:nvPicPr>
          <p:cNvPr id="2093" name="Picture 2" descr="IMG_0068 - Copy"/>
          <p:cNvPicPr>
            <a:picLocks noChangeAspect="1" noChangeArrowheads="1"/>
          </p:cNvPicPr>
          <p:nvPr/>
        </p:nvPicPr>
        <p:blipFill>
          <a:blip r:embed="rId52" cstate="print">
            <a:extLst>
              <a:ext uri="{28A0092B-C50C-407E-A947-70E740481C1C}">
                <a14:useLocalDpi xmlns:a14="http://schemas.microsoft.com/office/drawing/2010/main" val="0"/>
              </a:ext>
            </a:extLst>
          </a:blip>
          <a:srcRect l="23846" t="5540" r="32462" b="54666"/>
          <a:stretch>
            <a:fillRect/>
          </a:stretch>
        </p:blipFill>
        <p:spPr bwMode="auto">
          <a:xfrm>
            <a:off x="437692" y="5678868"/>
            <a:ext cx="465683" cy="601379"/>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5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Rectangle 51"/>
          <p:cNvSpPr>
            <a:spLocks noChangeArrowheads="1"/>
          </p:cNvSpPr>
          <p:nvPr/>
        </p:nvSpPr>
        <p:spPr bwMode="auto">
          <a:xfrm>
            <a:off x="0" y="2343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5" name="Rectangle 53"/>
          <p:cNvSpPr>
            <a:spLocks noChangeArrowheads="1"/>
          </p:cNvSpPr>
          <p:nvPr/>
        </p:nvSpPr>
        <p:spPr bwMode="auto">
          <a:xfrm>
            <a:off x="0" y="6048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6" name="Rectangle 54"/>
          <p:cNvSpPr>
            <a:spLocks noChangeArrowheads="1"/>
          </p:cNvSpPr>
          <p:nvPr/>
        </p:nvSpPr>
        <p:spPr bwMode="auto">
          <a:xfrm>
            <a:off x="0" y="7877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106" name="Picture 58" descr="IMG_1508"/>
          <p:cNvPicPr>
            <a:picLocks noChangeAspect="1" noChangeArrowheads="1"/>
          </p:cNvPicPr>
          <p:nvPr/>
        </p:nvPicPr>
        <p:blipFill>
          <a:blip r:embed="rId53" cstate="print">
            <a:extLst>
              <a:ext uri="{28A0092B-C50C-407E-A947-70E740481C1C}">
                <a14:useLocalDpi xmlns:a14="http://schemas.microsoft.com/office/drawing/2010/main" val="0"/>
              </a:ext>
            </a:extLst>
          </a:blip>
          <a:srcRect l="27231" t="18442" r="54922" b="43069"/>
          <a:stretch>
            <a:fillRect/>
          </a:stretch>
        </p:blipFill>
        <p:spPr bwMode="auto">
          <a:xfrm>
            <a:off x="3658997" y="533400"/>
            <a:ext cx="463381" cy="666988"/>
          </a:xfrm>
          <a:prstGeom prst="rect">
            <a:avLst/>
          </a:prstGeom>
          <a:noFill/>
          <a:extLst>
            <a:ext uri="{909E8E84-426E-40DD-AFC4-6F175D3DCCD1}">
              <a14:hiddenFill xmlns:a14="http://schemas.microsoft.com/office/drawing/2010/main">
                <a:solidFill>
                  <a:srgbClr val="FFFFFF"/>
                </a:solidFill>
              </a14:hiddenFill>
            </a:ext>
          </a:extLst>
        </p:spPr>
      </p:pic>
      <p:pic>
        <p:nvPicPr>
          <p:cNvPr id="2105" name="Picture 57" descr="398580_3518346976256_1384493085_n"/>
          <p:cNvPicPr>
            <a:picLocks noChangeAspect="1" noChangeArrowheads="1"/>
          </p:cNvPicPr>
          <p:nvPr/>
        </p:nvPicPr>
        <p:blipFill>
          <a:blip r:embed="rId54" cstate="print">
            <a:extLst>
              <a:ext uri="{28A0092B-C50C-407E-A947-70E740481C1C}">
                <a14:useLocalDpi xmlns:a14="http://schemas.microsoft.com/office/drawing/2010/main" val="0"/>
              </a:ext>
            </a:extLst>
          </a:blip>
          <a:srcRect r="53886" b="53230"/>
          <a:stretch>
            <a:fillRect/>
          </a:stretch>
        </p:blipFill>
        <p:spPr bwMode="auto">
          <a:xfrm>
            <a:off x="480061" y="6248400"/>
            <a:ext cx="463343" cy="612390"/>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4" descr="_M6C4131"/>
          <p:cNvPicPr>
            <a:picLocks noChangeAspect="1" noChangeArrowheads="1"/>
          </p:cNvPicPr>
          <p:nvPr/>
        </p:nvPicPr>
        <p:blipFill>
          <a:blip r:embed="rId55" cstate="print">
            <a:extLst>
              <a:ext uri="{28A0092B-C50C-407E-A947-70E740481C1C}">
                <a14:useLocalDpi xmlns:a14="http://schemas.microsoft.com/office/drawing/2010/main" val="0"/>
              </a:ext>
            </a:extLst>
          </a:blip>
          <a:srcRect l="49971" t="17239" r="26096" b="30013"/>
          <a:stretch>
            <a:fillRect/>
          </a:stretch>
        </p:blipFill>
        <p:spPr bwMode="auto">
          <a:xfrm>
            <a:off x="7963465" y="4486578"/>
            <a:ext cx="619857" cy="769757"/>
          </a:xfrm>
          <a:prstGeom prst="rect">
            <a:avLst/>
          </a:prstGeom>
          <a:noFill/>
          <a:extLst>
            <a:ext uri="{909E8E84-426E-40DD-AFC4-6F175D3DCCD1}">
              <a14:hiddenFill xmlns:a14="http://schemas.microsoft.com/office/drawing/2010/main">
                <a:solidFill>
                  <a:srgbClr val="FFFFFF"/>
                </a:solidFill>
              </a14:hiddenFill>
            </a:ext>
          </a:extLst>
        </p:spPr>
      </p:pic>
      <p:pic>
        <p:nvPicPr>
          <p:cNvPr id="2103" name="Picture 2" descr="PC169019-002"/>
          <p:cNvPicPr>
            <a:picLocks noChangeAspect="1" noChangeArrowheads="1"/>
          </p:cNvPicPr>
          <p:nvPr/>
        </p:nvPicPr>
        <p:blipFill>
          <a:blip r:embed="rId56" cstate="print">
            <a:extLst>
              <a:ext uri="{28A0092B-C50C-407E-A947-70E740481C1C}">
                <a14:useLocalDpi xmlns:a14="http://schemas.microsoft.com/office/drawing/2010/main" val="0"/>
              </a:ext>
            </a:extLst>
          </a:blip>
          <a:srcRect l="25900" t="10181" r="20749" b="41512"/>
          <a:stretch>
            <a:fillRect/>
          </a:stretch>
        </p:blipFill>
        <p:spPr bwMode="auto">
          <a:xfrm>
            <a:off x="1514917" y="1476449"/>
            <a:ext cx="608221" cy="736064"/>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6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8" name="Rectangle 61"/>
          <p:cNvSpPr>
            <a:spLocks noChangeArrowheads="1"/>
          </p:cNvSpPr>
          <p:nvPr/>
        </p:nvSpPr>
        <p:spPr bwMode="auto">
          <a:xfrm>
            <a:off x="0" y="1809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9" name="Rectangle 62"/>
          <p:cNvSpPr>
            <a:spLocks noChangeArrowheads="1"/>
          </p:cNvSpPr>
          <p:nvPr/>
        </p:nvSpPr>
        <p:spPr bwMode="auto">
          <a:xfrm>
            <a:off x="627229" y="436883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0" name="Rectangle 63"/>
          <p:cNvSpPr>
            <a:spLocks noChangeArrowheads="1"/>
          </p:cNvSpPr>
          <p:nvPr/>
        </p:nvSpPr>
        <p:spPr bwMode="auto">
          <a:xfrm>
            <a:off x="0" y="9039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85" name="Picture 84" descr="C:\Users\jschemp\AppData\Local\Temp\RobertsPattyLarimer2013.jpg"/>
          <p:cNvPicPr/>
          <p:nvPr/>
        </p:nvPicPr>
        <p:blipFill rotWithShape="1">
          <a:blip r:embed="rId57" cstate="print">
            <a:extLst>
              <a:ext uri="{28A0092B-C50C-407E-A947-70E740481C1C}">
                <a14:useLocalDpi xmlns:a14="http://schemas.microsoft.com/office/drawing/2010/main" val="0"/>
              </a:ext>
            </a:extLst>
          </a:blip>
          <a:srcRect l="24914" b="42564"/>
          <a:stretch/>
        </p:blipFill>
        <p:spPr bwMode="auto">
          <a:xfrm>
            <a:off x="7184362" y="2248852"/>
            <a:ext cx="625477" cy="692936"/>
          </a:xfrm>
          <a:prstGeom prst="rect">
            <a:avLst/>
          </a:prstGeom>
          <a:noFill/>
          <a:extLst/>
        </p:spPr>
      </p:pic>
      <p:pic>
        <p:nvPicPr>
          <p:cNvPr id="86" name="Picture 85" descr="C:\Users\jschemp\AppData\Local\Temp\70.jpg"/>
          <p:cNvPicPr/>
          <p:nvPr/>
        </p:nvPicPr>
        <p:blipFill rotWithShape="1">
          <a:blip r:embed="rId58" cstate="print">
            <a:extLst>
              <a:ext uri="{28A0092B-C50C-407E-A947-70E740481C1C}">
                <a14:useLocalDpi xmlns:a14="http://schemas.microsoft.com/office/drawing/2010/main" val="0"/>
              </a:ext>
            </a:extLst>
          </a:blip>
          <a:srcRect l="27093" t="13150" r="36000" b="30253"/>
          <a:stretch/>
        </p:blipFill>
        <p:spPr bwMode="auto">
          <a:xfrm>
            <a:off x="8352299" y="2972159"/>
            <a:ext cx="817394" cy="684391"/>
          </a:xfrm>
          <a:prstGeom prst="rect">
            <a:avLst/>
          </a:prstGeom>
          <a:noFill/>
          <a:ln>
            <a:noFill/>
          </a:ln>
          <a:extLst>
            <a:ext uri="{53640926-AAD7-44D8-BBD7-CCE9431645EC}">
              <a14:shadowObscured xmlns:a14="http://schemas.microsoft.com/office/drawing/2010/main"/>
            </a:ext>
          </a:extLst>
        </p:spPr>
      </p:pic>
      <p:pic>
        <p:nvPicPr>
          <p:cNvPr id="87" name="Picture 86" descr="C:\Users\jschemp\AppData\Local\Microsoft\Windows\Temporary Internet Files\Content.IE5\8HTBYETU\mom10.jpg"/>
          <p:cNvPicPr/>
          <p:nvPr/>
        </p:nvPicPr>
        <p:blipFill rotWithShape="1">
          <a:blip r:embed="rId59" cstate="print">
            <a:extLst>
              <a:ext uri="{28A0092B-C50C-407E-A947-70E740481C1C}">
                <a14:useLocalDpi xmlns:a14="http://schemas.microsoft.com/office/drawing/2010/main" val="0"/>
              </a:ext>
            </a:extLst>
          </a:blip>
          <a:srcRect t="7846" b="4461"/>
          <a:stretch/>
        </p:blipFill>
        <p:spPr bwMode="auto">
          <a:xfrm>
            <a:off x="4591554" y="518517"/>
            <a:ext cx="603212" cy="737214"/>
          </a:xfrm>
          <a:prstGeom prst="rect">
            <a:avLst/>
          </a:prstGeom>
          <a:noFill/>
          <a:extLst/>
        </p:spPr>
      </p:pic>
      <p:pic>
        <p:nvPicPr>
          <p:cNvPr id="88" name="Picture 87" descr="C:\Users\jschemp\AppData\Local\Temp\85-2.jpg"/>
          <p:cNvPicPr/>
          <p:nvPr/>
        </p:nvPicPr>
        <p:blipFill rotWithShape="1">
          <a:blip r:embed="rId60" cstate="print">
            <a:extLst>
              <a:ext uri="{28A0092B-C50C-407E-A947-70E740481C1C}">
                <a14:useLocalDpi xmlns:a14="http://schemas.microsoft.com/office/drawing/2010/main" val="0"/>
              </a:ext>
            </a:extLst>
          </a:blip>
          <a:srcRect l="21077" t="20513" r="22000" b="28205"/>
          <a:stretch/>
        </p:blipFill>
        <p:spPr bwMode="auto">
          <a:xfrm>
            <a:off x="904367" y="5681096"/>
            <a:ext cx="446822" cy="559970"/>
          </a:xfrm>
          <a:prstGeom prst="rect">
            <a:avLst/>
          </a:prstGeom>
          <a:noFill/>
          <a:extLst/>
        </p:spPr>
      </p:pic>
      <p:pic>
        <p:nvPicPr>
          <p:cNvPr id="89" name="Picture 88" descr="C:\Users\jschemp\AppData\Local\Temp\wool closeup.jpg"/>
          <p:cNvPicPr/>
          <p:nvPr/>
        </p:nvPicPr>
        <p:blipFill rotWithShape="1">
          <a:blip r:embed="rId61" cstate="print">
            <a:extLst>
              <a:ext uri="{28A0092B-C50C-407E-A947-70E740481C1C}">
                <a14:useLocalDpi xmlns:a14="http://schemas.microsoft.com/office/drawing/2010/main" val="0"/>
              </a:ext>
            </a:extLst>
          </a:blip>
          <a:srcRect l="31157" t="12594" r="17287" b="30697"/>
          <a:stretch/>
        </p:blipFill>
        <p:spPr bwMode="auto">
          <a:xfrm>
            <a:off x="4171015" y="-16489"/>
            <a:ext cx="439745" cy="644204"/>
          </a:xfrm>
          <a:prstGeom prst="rect">
            <a:avLst/>
          </a:prstGeom>
          <a:noFill/>
          <a:ln>
            <a:noFill/>
          </a:ln>
          <a:extLst>
            <a:ext uri="{53640926-AAD7-44D8-BBD7-CCE9431645EC}">
              <a14:shadowObscured xmlns:a14="http://schemas.microsoft.com/office/drawing/2010/main"/>
            </a:ext>
          </a:extLst>
        </p:spPr>
      </p:pic>
      <p:pic>
        <p:nvPicPr>
          <p:cNvPr id="2115" name="Picture 67" descr="Jpeg"/>
          <p:cNvPicPr>
            <a:picLocks noChangeAspect="1" noChangeArrowheads="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7206813" y="1085041"/>
            <a:ext cx="562619" cy="747479"/>
          </a:xfrm>
          <a:prstGeom prst="rect">
            <a:avLst/>
          </a:prstGeom>
          <a:noFill/>
          <a:extLst>
            <a:ext uri="{909E8E84-426E-40DD-AFC4-6F175D3DCCD1}">
              <a14:hiddenFill xmlns:a14="http://schemas.microsoft.com/office/drawing/2010/main">
                <a:solidFill>
                  <a:srgbClr val="FFFFFF"/>
                </a:solidFill>
              </a14:hiddenFill>
            </a:ext>
          </a:extLst>
        </p:spPr>
      </p:pic>
      <p:pic>
        <p:nvPicPr>
          <p:cNvPr id="2112" name="Picture 2" descr="Clay's Senior Annual Pic"/>
          <p:cNvPicPr>
            <a:picLocks noChangeAspect="1" noChangeArrowheads="1"/>
          </p:cNvPicPr>
          <p:nvPr/>
        </p:nvPicPr>
        <p:blipFill>
          <a:blip r:embed="rId63" cstate="print">
            <a:extLst>
              <a:ext uri="{28A0092B-C50C-407E-A947-70E740481C1C}">
                <a14:useLocalDpi xmlns:a14="http://schemas.microsoft.com/office/drawing/2010/main" val="0"/>
              </a:ext>
            </a:extLst>
          </a:blip>
          <a:srcRect l="22266" t="4494" r="16643" b="51869"/>
          <a:stretch>
            <a:fillRect/>
          </a:stretch>
        </p:blipFill>
        <p:spPr bwMode="auto">
          <a:xfrm>
            <a:off x="6607414" y="1588529"/>
            <a:ext cx="653307" cy="69915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69"/>
          <p:cNvSpPr>
            <a:spLocks noChangeArrowheads="1"/>
          </p:cNvSpPr>
          <p:nvPr/>
        </p:nvSpPr>
        <p:spPr bwMode="auto">
          <a:xfrm>
            <a:off x="1270875" y="-561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22" name="Picture 74" descr="DSC_0067"/>
          <p:cNvPicPr>
            <a:picLocks noChangeAspect="1" noChangeArrowheads="1"/>
          </p:cNvPicPr>
          <p:nvPr/>
        </p:nvPicPr>
        <p:blipFill>
          <a:blip r:embed="rId64" cstate="print">
            <a:extLst>
              <a:ext uri="{28A0092B-C50C-407E-A947-70E740481C1C}">
                <a14:useLocalDpi xmlns:a14="http://schemas.microsoft.com/office/drawing/2010/main" val="0"/>
              </a:ext>
            </a:extLst>
          </a:blip>
          <a:srcRect l="28336" t="37132" r="26901" b="16846"/>
          <a:stretch>
            <a:fillRect/>
          </a:stretch>
        </p:blipFill>
        <p:spPr bwMode="auto">
          <a:xfrm>
            <a:off x="5644633" y="2901783"/>
            <a:ext cx="983601" cy="1124116"/>
          </a:xfrm>
          <a:prstGeom prst="rect">
            <a:avLst/>
          </a:prstGeom>
          <a:noFill/>
          <a:extLst>
            <a:ext uri="{909E8E84-426E-40DD-AFC4-6F175D3DCCD1}">
              <a14:hiddenFill xmlns:a14="http://schemas.microsoft.com/office/drawing/2010/main">
                <a:solidFill>
                  <a:srgbClr val="FFFFFF"/>
                </a:solidFill>
              </a14:hiddenFill>
            </a:ext>
          </a:extLst>
        </p:spPr>
      </p:pic>
      <p:pic>
        <p:nvPicPr>
          <p:cNvPr id="2120" name="Picture 72" descr="2012 2013 4-H Sports Pictures 2 306"/>
          <p:cNvPicPr>
            <a:picLocks noChangeAspect="1" noChangeArrowheads="1"/>
          </p:cNvPicPr>
          <p:nvPr/>
        </p:nvPicPr>
        <p:blipFill rotWithShape="1">
          <a:blip r:embed="rId65" cstate="print">
            <a:extLst>
              <a:ext uri="{28A0092B-C50C-407E-A947-70E740481C1C}">
                <a14:useLocalDpi xmlns:a14="http://schemas.microsoft.com/office/drawing/2010/main" val="0"/>
              </a:ext>
            </a:extLst>
          </a:blip>
          <a:srcRect l="38065" t="-2293" r="23575" b="30322"/>
          <a:stretch/>
        </p:blipFill>
        <p:spPr bwMode="auto">
          <a:xfrm>
            <a:off x="7266756" y="5274604"/>
            <a:ext cx="601053" cy="844786"/>
          </a:xfrm>
          <a:prstGeom prst="rect">
            <a:avLst/>
          </a:prstGeom>
          <a:noFill/>
          <a:extLst>
            <a:ext uri="{909E8E84-426E-40DD-AFC4-6F175D3DCCD1}">
              <a14:hiddenFill xmlns:a14="http://schemas.microsoft.com/office/drawing/2010/main">
                <a:solidFill>
                  <a:srgbClr val="FFFFFF"/>
                </a:solidFill>
              </a14:hiddenFill>
            </a:ext>
          </a:extLst>
        </p:spPr>
      </p:pic>
      <p:pic>
        <p:nvPicPr>
          <p:cNvPr id="2119" name="Picture 4" descr="Dylan"/>
          <p:cNvPicPr>
            <a:picLocks noChangeAspect="1" noChangeArrowheads="1"/>
          </p:cNvPicPr>
          <p:nvPr/>
        </p:nvPicPr>
        <p:blipFill>
          <a:blip r:embed="rId66" cstate="print">
            <a:extLst>
              <a:ext uri="{28A0092B-C50C-407E-A947-70E740481C1C}">
                <a14:useLocalDpi xmlns:a14="http://schemas.microsoft.com/office/drawing/2010/main" val="0"/>
              </a:ext>
            </a:extLst>
          </a:blip>
          <a:srcRect l="10526" t="7487" r="59402" b="68417"/>
          <a:stretch>
            <a:fillRect/>
          </a:stretch>
        </p:blipFill>
        <p:spPr bwMode="auto">
          <a:xfrm>
            <a:off x="6517021" y="2256651"/>
            <a:ext cx="663206" cy="714551"/>
          </a:xfrm>
          <a:prstGeom prst="rect">
            <a:avLst/>
          </a:prstGeom>
          <a:noFill/>
          <a:extLst>
            <a:ext uri="{909E8E84-426E-40DD-AFC4-6F175D3DCCD1}">
              <a14:hiddenFill xmlns:a14="http://schemas.microsoft.com/office/drawing/2010/main">
                <a:solidFill>
                  <a:srgbClr val="FFFFFF"/>
                </a:solidFill>
              </a14:hiddenFill>
            </a:ext>
          </a:extLst>
        </p:spPr>
      </p:pic>
      <p:pic>
        <p:nvPicPr>
          <p:cNvPr id="2118" name="Picture 2" descr="DSC_0639"/>
          <p:cNvPicPr>
            <a:picLocks noChangeAspect="1" noChangeArrowheads="1"/>
          </p:cNvPicPr>
          <p:nvPr/>
        </p:nvPicPr>
        <p:blipFill>
          <a:blip r:embed="rId67" cstate="print">
            <a:extLst>
              <a:ext uri="{28A0092B-C50C-407E-A947-70E740481C1C}">
                <a14:useLocalDpi xmlns:a14="http://schemas.microsoft.com/office/drawing/2010/main" val="0"/>
              </a:ext>
            </a:extLst>
          </a:blip>
          <a:srcRect l="17447" t="9892" r="27448" b="45055"/>
          <a:stretch>
            <a:fillRect/>
          </a:stretch>
        </p:blipFill>
        <p:spPr bwMode="auto">
          <a:xfrm>
            <a:off x="569666" y="4929809"/>
            <a:ext cx="613823" cy="749225"/>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75"/>
          <p:cNvSpPr>
            <a:spLocks noChangeArrowheads="1"/>
          </p:cNvSpPr>
          <p:nvPr/>
        </p:nvSpPr>
        <p:spPr bwMode="auto">
          <a:xfrm>
            <a:off x="304800" y="304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9" name="Picture 5" descr="IMG_8460"/>
          <p:cNvPicPr>
            <a:picLocks noChangeAspect="1" noChangeArrowheads="1"/>
          </p:cNvPicPr>
          <p:nvPr/>
        </p:nvPicPr>
        <p:blipFill rotWithShape="1">
          <a:blip r:embed="rId68" cstate="print">
            <a:extLst>
              <a:ext uri="{28A0092B-C50C-407E-A947-70E740481C1C}">
                <a14:useLocalDpi xmlns:a14="http://schemas.microsoft.com/office/drawing/2010/main" val="0"/>
              </a:ext>
            </a:extLst>
          </a:blip>
          <a:srcRect l="39462" t="21936" r="25484" b="45925"/>
          <a:stretch/>
        </p:blipFill>
        <p:spPr bwMode="auto">
          <a:xfrm>
            <a:off x="7764035" y="1179318"/>
            <a:ext cx="725307" cy="9968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ne 220-1"/>
          <p:cNvPicPr>
            <a:picLocks noChangeAspect="1" noChangeArrowheads="1"/>
          </p:cNvPicPr>
          <p:nvPr/>
        </p:nvPicPr>
        <p:blipFill>
          <a:blip r:embed="rId69" cstate="print">
            <a:extLst>
              <a:ext uri="{28A0092B-C50C-407E-A947-70E740481C1C}">
                <a14:useLocalDpi xmlns:a14="http://schemas.microsoft.com/office/drawing/2010/main" val="0"/>
              </a:ext>
            </a:extLst>
          </a:blip>
          <a:srcRect l="33179" t="10037" b="17992"/>
          <a:stretch>
            <a:fillRect/>
          </a:stretch>
        </p:blipFill>
        <p:spPr bwMode="auto">
          <a:xfrm>
            <a:off x="6075542" y="2117450"/>
            <a:ext cx="558905" cy="80482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McCaleb Girls 115"/>
          <p:cNvPicPr>
            <a:picLocks noChangeAspect="1" noChangeArrowheads="1"/>
          </p:cNvPicPr>
          <p:nvPr/>
        </p:nvPicPr>
        <p:blipFill>
          <a:blip r:embed="rId70" cstate="print">
            <a:extLst>
              <a:ext uri="{28A0092B-C50C-407E-A947-70E740481C1C}">
                <a14:useLocalDpi xmlns:a14="http://schemas.microsoft.com/office/drawing/2010/main" val="0"/>
              </a:ext>
            </a:extLst>
          </a:blip>
          <a:srcRect l="58615" t="10179" r="6061" b="58138"/>
          <a:stretch>
            <a:fillRect/>
          </a:stretch>
        </p:blipFill>
        <p:spPr bwMode="auto">
          <a:xfrm>
            <a:off x="4081137" y="611547"/>
            <a:ext cx="516191" cy="6986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SC00830"/>
          <p:cNvPicPr>
            <a:picLocks noChangeAspect="1" noChangeArrowheads="1"/>
          </p:cNvPicPr>
          <p:nvPr/>
        </p:nvPicPr>
        <p:blipFill>
          <a:blip r:embed="rId71" cstate="print">
            <a:extLst>
              <a:ext uri="{28A0092B-C50C-407E-A947-70E740481C1C}">
                <a14:useLocalDpi xmlns:a14="http://schemas.microsoft.com/office/drawing/2010/main" val="0"/>
              </a:ext>
            </a:extLst>
          </a:blip>
          <a:srcRect l="13924" t="8601" r="9071" b="35054"/>
          <a:stretch>
            <a:fillRect/>
          </a:stretch>
        </p:blipFill>
        <p:spPr bwMode="auto">
          <a:xfrm>
            <a:off x="3301350" y="6158235"/>
            <a:ext cx="648659" cy="69976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2" descr="IMG_0992"/>
          <p:cNvPicPr>
            <a:picLocks noChangeAspect="1" noChangeArrowheads="1"/>
          </p:cNvPicPr>
          <p:nvPr/>
        </p:nvPicPr>
        <p:blipFill>
          <a:blip r:embed="rId72" cstate="print">
            <a:extLst>
              <a:ext uri="{28A0092B-C50C-407E-A947-70E740481C1C}">
                <a14:useLocalDpi xmlns:a14="http://schemas.microsoft.com/office/drawing/2010/main" val="0"/>
              </a:ext>
            </a:extLst>
          </a:blip>
          <a:srcRect l="13011" t="17635" r="8279" b="23871"/>
          <a:stretch>
            <a:fillRect/>
          </a:stretch>
        </p:blipFill>
        <p:spPr bwMode="auto">
          <a:xfrm>
            <a:off x="6491220" y="860836"/>
            <a:ext cx="721584" cy="80176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6"/>
          <p:cNvSpPr>
            <a:spLocks noChangeArrowheads="1"/>
          </p:cNvSpPr>
          <p:nvPr/>
        </p:nvSpPr>
        <p:spPr bwMode="auto">
          <a:xfrm>
            <a:off x="1084429" y="1206537"/>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5" name="Picture 11" descr="Senior Picture"/>
          <p:cNvPicPr>
            <a:picLocks noChangeAspect="1" noChangeArrowheads="1"/>
          </p:cNvPicPr>
          <p:nvPr/>
        </p:nvPicPr>
        <p:blipFill>
          <a:blip r:embed="rId73" cstate="print">
            <a:extLst>
              <a:ext uri="{28A0092B-C50C-407E-A947-70E740481C1C}">
                <a14:useLocalDpi xmlns:a14="http://schemas.microsoft.com/office/drawing/2010/main" val="0"/>
              </a:ext>
            </a:extLst>
          </a:blip>
          <a:srcRect l="25114" t="2438" r="24677" b="51685"/>
          <a:stretch>
            <a:fillRect/>
          </a:stretch>
        </p:blipFill>
        <p:spPr bwMode="auto">
          <a:xfrm>
            <a:off x="597750" y="4325009"/>
            <a:ext cx="437110" cy="5936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nna4"/>
          <p:cNvPicPr>
            <a:picLocks noChangeAspect="1" noChangeArrowheads="1"/>
          </p:cNvPicPr>
          <p:nvPr/>
        </p:nvPicPr>
        <p:blipFill>
          <a:blip r:embed="rId74" cstate="print">
            <a:extLst>
              <a:ext uri="{28A0092B-C50C-407E-A947-70E740481C1C}">
                <a14:useLocalDpi xmlns:a14="http://schemas.microsoft.com/office/drawing/2010/main" val="0"/>
              </a:ext>
            </a:extLst>
          </a:blip>
          <a:srcRect l="25478" t="3154" r="12572" b="45807"/>
          <a:stretch>
            <a:fillRect/>
          </a:stretch>
        </p:blipFill>
        <p:spPr bwMode="auto">
          <a:xfrm>
            <a:off x="6202306" y="6124549"/>
            <a:ext cx="579494" cy="7154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7" descr="DSC_0220"/>
          <p:cNvPicPr>
            <a:picLocks noChangeAspect="1" noChangeArrowheads="1"/>
          </p:cNvPicPr>
          <p:nvPr/>
        </p:nvPicPr>
        <p:blipFill>
          <a:blip r:embed="rId75" cstate="print">
            <a:extLst>
              <a:ext uri="{28A0092B-C50C-407E-A947-70E740481C1C}">
                <a14:useLocalDpi xmlns:a14="http://schemas.microsoft.com/office/drawing/2010/main" val="0"/>
              </a:ext>
            </a:extLst>
          </a:blip>
          <a:srcRect l="25801" t="13945" r="34296" b="47488"/>
          <a:stretch>
            <a:fillRect/>
          </a:stretch>
        </p:blipFill>
        <p:spPr bwMode="auto">
          <a:xfrm>
            <a:off x="8548174" y="4559110"/>
            <a:ext cx="587992" cy="7613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764A2E2-B7CE-4EBE-BC14-0C40EB712075@enhwi-2an3"/>
          <p:cNvPicPr>
            <a:picLocks noChangeAspect="1" noChangeArrowheads="1"/>
          </p:cNvPicPr>
          <p:nvPr/>
        </p:nvPicPr>
        <p:blipFill>
          <a:blip r:embed="rId76" cstate="print">
            <a:extLst>
              <a:ext uri="{28A0092B-C50C-407E-A947-70E740481C1C}">
                <a14:useLocalDpi xmlns:a14="http://schemas.microsoft.com/office/drawing/2010/main" val="0"/>
              </a:ext>
            </a:extLst>
          </a:blip>
          <a:srcRect l="31947" t="5434" r="31026" b="12303"/>
          <a:stretch>
            <a:fillRect/>
          </a:stretch>
        </p:blipFill>
        <p:spPr bwMode="auto">
          <a:xfrm>
            <a:off x="6713495" y="5258303"/>
            <a:ext cx="587302" cy="86780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descr="mesa senior picture"/>
          <p:cNvPicPr>
            <a:picLocks noChangeAspect="1" noChangeArrowheads="1"/>
          </p:cNvPicPr>
          <p:nvPr/>
        </p:nvPicPr>
        <p:blipFill>
          <a:blip r:embed="rId77" cstate="print">
            <a:extLst>
              <a:ext uri="{28A0092B-C50C-407E-A947-70E740481C1C}">
                <a14:useLocalDpi xmlns:a14="http://schemas.microsoft.com/office/drawing/2010/main" val="0"/>
              </a:ext>
            </a:extLst>
          </a:blip>
          <a:srcRect l="16061" t="7886" r="50279" b="57275"/>
          <a:stretch>
            <a:fillRect/>
          </a:stretch>
        </p:blipFill>
        <p:spPr bwMode="auto">
          <a:xfrm>
            <a:off x="6617090" y="2973121"/>
            <a:ext cx="609262" cy="801661"/>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12"/>
          <p:cNvSpPr>
            <a:spLocks noChangeArrowheads="1"/>
          </p:cNvSpPr>
          <p:nvPr/>
        </p:nvSpPr>
        <p:spPr bwMode="auto">
          <a:xfrm>
            <a:off x="2022857" y="-1085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040" name="Picture 16" descr="ty sr"/>
          <p:cNvPicPr>
            <a:picLocks noChangeAspect="1" noChangeArrowheads="1"/>
          </p:cNvPicPr>
          <p:nvPr/>
        </p:nvPicPr>
        <p:blipFill>
          <a:blip r:embed="rId78" cstate="print">
            <a:extLst>
              <a:ext uri="{28A0092B-C50C-407E-A947-70E740481C1C}">
                <a14:useLocalDpi xmlns:a14="http://schemas.microsoft.com/office/drawing/2010/main" val="0"/>
              </a:ext>
            </a:extLst>
          </a:blip>
          <a:srcRect r="4678"/>
          <a:stretch>
            <a:fillRect/>
          </a:stretch>
        </p:blipFill>
        <p:spPr bwMode="auto">
          <a:xfrm>
            <a:off x="8488227" y="3639396"/>
            <a:ext cx="659418" cy="919714"/>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2" descr="1385678_547025848719860_393882414_n"/>
          <p:cNvPicPr>
            <a:picLocks noChangeAspect="1" noChangeArrowheads="1"/>
          </p:cNvPicPr>
          <p:nvPr/>
        </p:nvPicPr>
        <p:blipFill>
          <a:blip r:embed="rId79" cstate="print">
            <a:extLst>
              <a:ext uri="{28A0092B-C50C-407E-A947-70E740481C1C}">
                <a14:useLocalDpi xmlns:a14="http://schemas.microsoft.com/office/drawing/2010/main" val="0"/>
              </a:ext>
            </a:extLst>
          </a:blip>
          <a:srcRect l="23219" t="12044" r="31763" b="49590"/>
          <a:stretch>
            <a:fillRect/>
          </a:stretch>
        </p:blipFill>
        <p:spPr bwMode="auto">
          <a:xfrm>
            <a:off x="5480003" y="5282496"/>
            <a:ext cx="691118" cy="85396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6"/>
          <p:cNvPicPr>
            <a:picLocks noChangeAspect="1" noChangeArrowheads="1"/>
          </p:cNvPicPr>
          <p:nvPr/>
        </p:nvPicPr>
        <p:blipFill>
          <a:blip r:embed="rId80" cstate="print">
            <a:extLst>
              <a:ext uri="{28A0092B-C50C-407E-A947-70E740481C1C}">
                <a14:useLocalDpi xmlns:a14="http://schemas.microsoft.com/office/drawing/2010/main" val="0"/>
              </a:ext>
            </a:extLst>
          </a:blip>
          <a:srcRect l="19237" r="27470"/>
          <a:stretch>
            <a:fillRect/>
          </a:stretch>
        </p:blipFill>
        <p:spPr bwMode="auto">
          <a:xfrm>
            <a:off x="3754861" y="5424541"/>
            <a:ext cx="511191" cy="7190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4"/>
          <p:cNvPicPr>
            <a:picLocks noChangeAspect="1" noChangeArrowheads="1"/>
          </p:cNvPicPr>
          <p:nvPr/>
        </p:nvPicPr>
        <p:blipFill>
          <a:blip r:embed="rId81" cstate="print">
            <a:extLst>
              <a:ext uri="{28A0092B-C50C-407E-A947-70E740481C1C}">
                <a14:useLocalDpi xmlns:a14="http://schemas.microsoft.com/office/drawing/2010/main" val="0"/>
              </a:ext>
            </a:extLst>
          </a:blip>
          <a:srcRect l="47929" t="10773" b="32831"/>
          <a:stretch>
            <a:fillRect/>
          </a:stretch>
        </p:blipFill>
        <p:spPr bwMode="auto">
          <a:xfrm>
            <a:off x="0" y="5515022"/>
            <a:ext cx="447074" cy="633356"/>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pic-1"/>
          <p:cNvPicPr>
            <a:picLocks noChangeAspect="1" noChangeArrowheads="1"/>
          </p:cNvPicPr>
          <p:nvPr/>
        </p:nvPicPr>
        <p:blipFill>
          <a:blip r:embed="rId82" cstate="print">
            <a:extLst>
              <a:ext uri="{28A0092B-C50C-407E-A947-70E740481C1C}">
                <a14:useLocalDpi xmlns:a14="http://schemas.microsoft.com/office/drawing/2010/main" val="0"/>
              </a:ext>
            </a:extLst>
          </a:blip>
          <a:srcRect l="13840" t="4587" r="17538" b="14095"/>
          <a:stretch>
            <a:fillRect/>
          </a:stretch>
        </p:blipFill>
        <p:spPr bwMode="auto">
          <a:xfrm>
            <a:off x="6934068" y="3759205"/>
            <a:ext cx="573344" cy="84197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creenshot_2015-04-15-20-41-18"/>
          <p:cNvPicPr>
            <a:picLocks noChangeAspect="1" noChangeArrowheads="1"/>
          </p:cNvPicPr>
          <p:nvPr/>
        </p:nvPicPr>
        <p:blipFill>
          <a:blip r:embed="rId83" cstate="print">
            <a:extLst>
              <a:ext uri="{28A0092B-C50C-407E-A947-70E740481C1C}">
                <a14:useLocalDpi xmlns:a14="http://schemas.microsoft.com/office/drawing/2010/main" val="0"/>
              </a:ext>
            </a:extLst>
          </a:blip>
          <a:srcRect l="16377" t="14679" r="11194" b="20689"/>
          <a:stretch>
            <a:fillRect/>
          </a:stretch>
        </p:blipFill>
        <p:spPr bwMode="auto">
          <a:xfrm>
            <a:off x="7890299" y="3694538"/>
            <a:ext cx="603241" cy="806882"/>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Senior"/>
          <p:cNvPicPr>
            <a:picLocks noChangeAspect="1" noChangeArrowheads="1"/>
          </p:cNvPicPr>
          <p:nvPr/>
        </p:nvPicPr>
        <p:blipFill>
          <a:blip r:embed="rId84" cstate="print">
            <a:extLst>
              <a:ext uri="{28A0092B-C50C-407E-A947-70E740481C1C}">
                <a14:useLocalDpi xmlns:a14="http://schemas.microsoft.com/office/drawing/2010/main" val="0"/>
              </a:ext>
            </a:extLst>
          </a:blip>
          <a:srcRect l="20988" t="15042" r="47939" b="57462"/>
          <a:stretch>
            <a:fillRect/>
          </a:stretch>
        </p:blipFill>
        <p:spPr bwMode="auto">
          <a:xfrm>
            <a:off x="6179009" y="5427237"/>
            <a:ext cx="551103" cy="730123"/>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24"/>
          <p:cNvSpPr>
            <a:spLocks noChangeArrowheads="1"/>
          </p:cNvSpPr>
          <p:nvPr/>
        </p:nvSpPr>
        <p:spPr bwMode="auto">
          <a:xfrm>
            <a:off x="966759" y="69913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4" name="BD902A81-4D5E-4F8D-B58F-553235FEB029" descr="image1.JPG"/>
          <p:cNvPicPr>
            <a:picLocks noChangeAspect="1" noChangeArrowheads="1"/>
          </p:cNvPicPr>
          <p:nvPr/>
        </p:nvPicPr>
        <p:blipFill>
          <a:blip r:embed="rId85" cstate="print">
            <a:extLst>
              <a:ext uri="{28A0092B-C50C-407E-A947-70E740481C1C}">
                <a14:useLocalDpi xmlns:a14="http://schemas.microsoft.com/office/drawing/2010/main" val="0"/>
              </a:ext>
            </a:extLst>
          </a:blip>
          <a:srcRect l="38945" t="3677" r="40755" b="63419"/>
          <a:stretch>
            <a:fillRect/>
          </a:stretch>
        </p:blipFill>
        <p:spPr bwMode="auto">
          <a:xfrm>
            <a:off x="587503" y="3559263"/>
            <a:ext cx="482000" cy="781827"/>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p:cNvPicPr>
            <a:picLocks noChangeAspect="1" noChangeArrowheads="1"/>
          </p:cNvPicPr>
          <p:nvPr/>
        </p:nvPicPr>
        <p:blipFill>
          <a:blip r:embed="rId86" cstate="print">
            <a:extLst>
              <a:ext uri="{28A0092B-C50C-407E-A947-70E740481C1C}">
                <a14:useLocalDpi xmlns:a14="http://schemas.microsoft.com/office/drawing/2010/main" val="0"/>
              </a:ext>
            </a:extLst>
          </a:blip>
          <a:srcRect l="13570" t="13435" r="37984" b="36937"/>
          <a:stretch>
            <a:fillRect/>
          </a:stretch>
        </p:blipFill>
        <p:spPr bwMode="auto">
          <a:xfrm>
            <a:off x="1657189" y="3456687"/>
            <a:ext cx="544091" cy="697218"/>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2"/>
          <p:cNvPicPr>
            <a:picLocks noGrp="1" noChangeAspect="1" noChangeArrowheads="1"/>
          </p:cNvPicPr>
          <p:nvPr/>
        </p:nvPicPr>
        <p:blipFill>
          <a:blip r:embed="rId87">
            <a:extLst>
              <a:ext uri="{28A0092B-C50C-407E-A947-70E740481C1C}">
                <a14:useLocalDpi xmlns:a14="http://schemas.microsoft.com/office/drawing/2010/main" val="0"/>
              </a:ext>
            </a:extLst>
          </a:blip>
          <a:srcRect l="49493" t="6104" r="33096" b="75119"/>
          <a:stretch>
            <a:fillRect/>
          </a:stretch>
        </p:blipFill>
        <p:spPr bwMode="auto">
          <a:xfrm>
            <a:off x="1459515" y="4134976"/>
            <a:ext cx="513832" cy="827622"/>
          </a:xfrm>
          <a:prstGeom prst="rect">
            <a:avLst/>
          </a:prstGeom>
          <a:noFill/>
          <a:extLst>
            <a:ext uri="{909E8E84-426E-40DD-AFC4-6F175D3DCCD1}">
              <a14:hiddenFill xmlns:a14="http://schemas.microsoft.com/office/drawing/2010/main">
                <a:solidFill>
                  <a:srgbClr val="FFFFFF"/>
                </a:solidFill>
              </a14:hiddenFill>
            </a:ext>
          </a:extLst>
        </p:spPr>
      </p:pic>
      <p:pic>
        <p:nvPicPr>
          <p:cNvPr id="127" name="Content Placeholder 7"/>
          <p:cNvPicPr>
            <a:picLocks noGrp="1" noChangeAspect="1" noChangeArrowheads="1"/>
          </p:cNvPicPr>
          <p:nvPr/>
        </p:nvPicPr>
        <p:blipFill>
          <a:blip r:embed="rId88" cstate="print">
            <a:extLst>
              <a:ext uri="{28A0092B-C50C-407E-A947-70E740481C1C}">
                <a14:useLocalDpi xmlns:a14="http://schemas.microsoft.com/office/drawing/2010/main" val="0"/>
              </a:ext>
            </a:extLst>
          </a:blip>
          <a:srcRect l="18491" r="24738" b="45290"/>
          <a:stretch>
            <a:fillRect/>
          </a:stretch>
        </p:blipFill>
        <p:spPr bwMode="auto">
          <a:xfrm>
            <a:off x="1333195" y="5610226"/>
            <a:ext cx="440222" cy="638174"/>
          </a:xfrm>
          <a:prstGeom prst="rect">
            <a:avLst/>
          </a:prstGeom>
          <a:noFill/>
          <a:extLst>
            <a:ext uri="{909E8E84-426E-40DD-AFC4-6F175D3DCCD1}">
              <a14:hiddenFill xmlns:a14="http://schemas.microsoft.com/office/drawing/2010/main">
                <a:solidFill>
                  <a:srgbClr val="FFFFFF"/>
                </a:solidFill>
              </a14:hiddenFill>
            </a:ext>
          </a:extLst>
        </p:spPr>
      </p:pic>
      <p:pic>
        <p:nvPicPr>
          <p:cNvPr id="128" name="Content Placeholder 6"/>
          <p:cNvPicPr>
            <a:picLocks noGrp="1" noChangeAspect="1" noChangeArrowheads="1"/>
          </p:cNvPicPr>
          <p:nvPr/>
        </p:nvPicPr>
        <p:blipFill>
          <a:blip r:embed="rId89" cstate="print">
            <a:extLst>
              <a:ext uri="{28A0092B-C50C-407E-A947-70E740481C1C}">
                <a14:useLocalDpi xmlns:a14="http://schemas.microsoft.com/office/drawing/2010/main" val="0"/>
              </a:ext>
            </a:extLst>
          </a:blip>
          <a:srcRect l="31174" t="5128" r="26778" b="40324"/>
          <a:stretch>
            <a:fillRect/>
          </a:stretch>
        </p:blipFill>
        <p:spPr bwMode="auto">
          <a:xfrm>
            <a:off x="1038315" y="4276435"/>
            <a:ext cx="434477" cy="702351"/>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8"/>
          <p:cNvPicPr>
            <a:picLocks noGrp="1" noChangeAspect="1" noChangeArrowheads="1"/>
          </p:cNvPicPr>
          <p:nvPr/>
        </p:nvPicPr>
        <p:blipFill>
          <a:blip r:embed="rId90" cstate="print">
            <a:extLst>
              <a:ext uri="{28A0092B-C50C-407E-A947-70E740481C1C}">
                <a14:useLocalDpi xmlns:a14="http://schemas.microsoft.com/office/drawing/2010/main" val="0"/>
              </a:ext>
            </a:extLst>
          </a:blip>
          <a:srcRect l="25304" t="23338" r="45534" b="50368"/>
          <a:stretch>
            <a:fillRect/>
          </a:stretch>
        </p:blipFill>
        <p:spPr bwMode="auto">
          <a:xfrm>
            <a:off x="516010" y="1902524"/>
            <a:ext cx="510584" cy="687452"/>
          </a:xfrm>
          <a:prstGeom prst="rect">
            <a:avLst/>
          </a:prstGeom>
          <a:noFill/>
          <a:extLst>
            <a:ext uri="{909E8E84-426E-40DD-AFC4-6F175D3DCCD1}">
              <a14:hiddenFill xmlns:a14="http://schemas.microsoft.com/office/drawing/2010/main">
                <a:solidFill>
                  <a:srgbClr val="FFFFFF"/>
                </a:solidFill>
              </a14:hiddenFill>
            </a:ext>
          </a:extLst>
        </p:spPr>
      </p:pic>
      <p:pic>
        <p:nvPicPr>
          <p:cNvPr id="2087" name="Picture 39" descr="Luke_Fuerniss_Pic"/>
          <p:cNvPicPr>
            <a:picLocks noChangeAspect="1" noChangeArrowheads="1"/>
          </p:cNvPicPr>
          <p:nvPr/>
        </p:nvPicPr>
        <p:blipFill>
          <a:blip r:embed="rId91" cstate="print">
            <a:extLst>
              <a:ext uri="{28A0092B-C50C-407E-A947-70E740481C1C}">
                <a14:useLocalDpi xmlns:a14="http://schemas.microsoft.com/office/drawing/2010/main" val="0"/>
              </a:ext>
            </a:extLst>
          </a:blip>
          <a:srcRect l="7735" t="3609" r="25545" b="29236"/>
          <a:stretch>
            <a:fillRect/>
          </a:stretch>
        </p:blipFill>
        <p:spPr bwMode="auto">
          <a:xfrm>
            <a:off x="7858559" y="5157889"/>
            <a:ext cx="629668" cy="935377"/>
          </a:xfrm>
          <a:prstGeom prst="rect">
            <a:avLst/>
          </a:prstGeom>
          <a:noFill/>
          <a:extLst>
            <a:ext uri="{909E8E84-426E-40DD-AFC4-6F175D3DCCD1}">
              <a14:hiddenFill xmlns:a14="http://schemas.microsoft.com/office/drawing/2010/main">
                <a:solidFill>
                  <a:srgbClr val="FFFFFF"/>
                </a:solidFill>
              </a14:hiddenFill>
            </a:ext>
          </a:extLst>
        </p:spPr>
      </p:pic>
      <p:pic>
        <p:nvPicPr>
          <p:cNvPr id="2116" name="Picture 68" descr="Florida 215"/>
          <p:cNvPicPr>
            <a:picLocks noChangeAspect="1" noChangeArrowheads="1"/>
          </p:cNvPicPr>
          <p:nvPr/>
        </p:nvPicPr>
        <p:blipFill>
          <a:blip r:embed="rId92" cstate="print">
            <a:extLst>
              <a:ext uri="{28A0092B-C50C-407E-A947-70E740481C1C}">
                <a14:useLocalDpi xmlns:a14="http://schemas.microsoft.com/office/drawing/2010/main" val="0"/>
              </a:ext>
            </a:extLst>
          </a:blip>
          <a:srcRect t="3033"/>
          <a:stretch>
            <a:fillRect/>
          </a:stretch>
        </p:blipFill>
        <p:spPr bwMode="auto">
          <a:xfrm>
            <a:off x="3936479" y="6104857"/>
            <a:ext cx="567878" cy="75314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 descr="Colton1"/>
          <p:cNvPicPr>
            <a:picLocks noChangeAspect="1" noChangeArrowheads="1"/>
          </p:cNvPicPr>
          <p:nvPr/>
        </p:nvPicPr>
        <p:blipFill rotWithShape="1">
          <a:blip r:embed="rId93" cstate="print">
            <a:extLst>
              <a:ext uri="{28A0092B-C50C-407E-A947-70E740481C1C}">
                <a14:useLocalDpi xmlns:a14="http://schemas.microsoft.com/office/drawing/2010/main" val="0"/>
              </a:ext>
            </a:extLst>
          </a:blip>
          <a:srcRect l="19571" t="8586" r="49507" b="60077"/>
          <a:stretch/>
        </p:blipFill>
        <p:spPr bwMode="auto">
          <a:xfrm>
            <a:off x="5388972" y="4037183"/>
            <a:ext cx="870266" cy="703841"/>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1"/>
          <p:cNvPicPr>
            <a:picLocks noGrp="1" noChangeAspect="1" noChangeArrowheads="1"/>
          </p:cNvPicPr>
          <p:nvPr/>
        </p:nvPicPr>
        <p:blipFill>
          <a:blip r:embed="rId94" cstate="print">
            <a:extLst>
              <a:ext uri="{28A0092B-C50C-407E-A947-70E740481C1C}">
                <a14:useLocalDpi xmlns:a14="http://schemas.microsoft.com/office/drawing/2010/main" val="0"/>
              </a:ext>
            </a:extLst>
          </a:blip>
          <a:srcRect l="41176" r="8820"/>
          <a:stretch>
            <a:fillRect/>
          </a:stretch>
        </p:blipFill>
        <p:spPr bwMode="auto">
          <a:xfrm>
            <a:off x="3841332" y="1188805"/>
            <a:ext cx="558083" cy="745288"/>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40"/>
          <p:cNvPicPr>
            <a:picLocks noGrp="1" noChangeAspect="1" noChangeArrowheads="1"/>
          </p:cNvPicPr>
          <p:nvPr/>
        </p:nvPicPr>
        <p:blipFill>
          <a:blip r:embed="rId95" cstate="print">
            <a:extLst>
              <a:ext uri="{28A0092B-C50C-407E-A947-70E740481C1C}">
                <a14:useLocalDpi xmlns:a14="http://schemas.microsoft.com/office/drawing/2010/main" val="0"/>
              </a:ext>
            </a:extLst>
          </a:blip>
          <a:srcRect l="23073" t="28951" r="18678" b="27031"/>
          <a:stretch>
            <a:fillRect/>
          </a:stretch>
        </p:blipFill>
        <p:spPr bwMode="auto">
          <a:xfrm>
            <a:off x="7329827" y="4552749"/>
            <a:ext cx="677924" cy="769987"/>
          </a:xfrm>
          <a:prstGeom prst="rect">
            <a:avLst/>
          </a:prstGeom>
          <a:noFill/>
          <a:extLst>
            <a:ext uri="{909E8E84-426E-40DD-AFC4-6F175D3DCCD1}">
              <a14:hiddenFill xmlns:a14="http://schemas.microsoft.com/office/drawing/2010/main">
                <a:solidFill>
                  <a:srgbClr val="FFFFFF"/>
                </a:solidFill>
              </a14:hiddenFill>
            </a:ext>
          </a:extLst>
        </p:spPr>
      </p:pic>
      <p:pic>
        <p:nvPicPr>
          <p:cNvPr id="134" name="Content Placeholder 6"/>
          <p:cNvPicPr/>
          <p:nvPr/>
        </p:nvPicPr>
        <p:blipFill rotWithShape="1">
          <a:blip r:embed="rId96" cstate="print">
            <a:extLst>
              <a:ext uri="{28A0092B-C50C-407E-A947-70E740481C1C}">
                <a14:useLocalDpi xmlns:a14="http://schemas.microsoft.com/office/drawing/2010/main" val="0"/>
              </a:ext>
            </a:extLst>
          </a:blip>
          <a:srcRect l="34381" t="4354" r="35556" b="68356"/>
          <a:stretch/>
        </p:blipFill>
        <p:spPr bwMode="auto">
          <a:xfrm>
            <a:off x="5527647" y="1008846"/>
            <a:ext cx="570887" cy="714155"/>
          </a:xfrm>
          <a:prstGeom prst="rect">
            <a:avLst/>
          </a:prstGeom>
          <a:ln>
            <a:noFill/>
          </a:ln>
          <a:extLst>
            <a:ext uri="{53640926-AAD7-44D8-BBD7-CCE9431645EC}">
              <a14:shadowObscured xmlns:a14="http://schemas.microsoft.com/office/drawing/2010/main"/>
            </a:ext>
          </a:extLst>
        </p:spPr>
      </p:pic>
      <p:pic>
        <p:nvPicPr>
          <p:cNvPr id="135" name="Content Placeholder 6"/>
          <p:cNvPicPr/>
          <p:nvPr/>
        </p:nvPicPr>
        <p:blipFill rotWithShape="1">
          <a:blip r:embed="rId97" cstate="print">
            <a:extLst>
              <a:ext uri="{28A0092B-C50C-407E-A947-70E740481C1C}">
                <a14:useLocalDpi xmlns:a14="http://schemas.microsoft.com/office/drawing/2010/main" val="0"/>
              </a:ext>
            </a:extLst>
          </a:blip>
          <a:srcRect l="22940" t="2324" r="20465" b="42781"/>
          <a:stretch/>
        </p:blipFill>
        <p:spPr bwMode="auto">
          <a:xfrm>
            <a:off x="4973573" y="1179285"/>
            <a:ext cx="538563" cy="628066"/>
          </a:xfrm>
          <a:prstGeom prst="rect">
            <a:avLst/>
          </a:prstGeom>
          <a:ln>
            <a:noFill/>
          </a:ln>
          <a:extLst>
            <a:ext uri="{53640926-AAD7-44D8-BBD7-CCE9431645EC}">
              <a14:shadowObscured xmlns:a14="http://schemas.microsoft.com/office/drawing/2010/main"/>
            </a:ext>
          </a:extLst>
        </p:spPr>
      </p:pic>
      <p:pic>
        <p:nvPicPr>
          <p:cNvPr id="137" name="Content Placeholder 6"/>
          <p:cNvPicPr/>
          <p:nvPr/>
        </p:nvPicPr>
        <p:blipFill rotWithShape="1">
          <a:blip r:embed="rId98" cstate="print">
            <a:extLst>
              <a:ext uri="{28A0092B-C50C-407E-A947-70E740481C1C}">
                <a14:useLocalDpi xmlns:a14="http://schemas.microsoft.com/office/drawing/2010/main" val="0"/>
              </a:ext>
            </a:extLst>
          </a:blip>
          <a:srcRect l="30103" t="23336" r="27445" b="36136"/>
          <a:stretch/>
        </p:blipFill>
        <p:spPr bwMode="auto">
          <a:xfrm>
            <a:off x="7772400" y="2933246"/>
            <a:ext cx="595237" cy="758351"/>
          </a:xfrm>
          <a:prstGeom prst="rect">
            <a:avLst/>
          </a:prstGeom>
          <a:ln>
            <a:noFill/>
          </a:ln>
          <a:extLst>
            <a:ext uri="{53640926-AAD7-44D8-BBD7-CCE9431645EC}">
              <a14:shadowObscured xmlns:a14="http://schemas.microsoft.com/office/drawing/2010/main"/>
            </a:ext>
          </a:extLst>
        </p:spPr>
      </p:pic>
      <p:pic>
        <p:nvPicPr>
          <p:cNvPr id="138" name="Content Placeholder 6"/>
          <p:cNvPicPr/>
          <p:nvPr/>
        </p:nvPicPr>
        <p:blipFill rotWithShape="1">
          <a:blip r:embed="rId99" cstate="print">
            <a:extLst>
              <a:ext uri="{28A0092B-C50C-407E-A947-70E740481C1C}">
                <a14:useLocalDpi xmlns:a14="http://schemas.microsoft.com/office/drawing/2010/main" val="0"/>
              </a:ext>
            </a:extLst>
          </a:blip>
          <a:srcRect l="33298" r="28030" b="48584"/>
          <a:stretch/>
        </p:blipFill>
        <p:spPr bwMode="auto">
          <a:xfrm>
            <a:off x="3221104" y="1211453"/>
            <a:ext cx="606137" cy="826044"/>
          </a:xfrm>
          <a:prstGeom prst="rect">
            <a:avLst/>
          </a:prstGeom>
          <a:ln>
            <a:noFill/>
          </a:ln>
          <a:extLst>
            <a:ext uri="{53640926-AAD7-44D8-BBD7-CCE9431645EC}">
              <a14:shadowObscured xmlns:a14="http://schemas.microsoft.com/office/drawing/2010/main"/>
            </a:ext>
          </a:extLst>
        </p:spPr>
      </p:pic>
      <p:pic>
        <p:nvPicPr>
          <p:cNvPr id="5" name="Picture 166"/>
          <p:cNvPicPr>
            <a:picLocks noChangeAspect="1" noChangeArrowheads="1"/>
          </p:cNvPicPr>
          <p:nvPr/>
        </p:nvPicPr>
        <p:blipFill>
          <a:blip r:embed="rId100" cstate="print">
            <a:extLst>
              <a:ext uri="{28A0092B-C50C-407E-A947-70E740481C1C}">
                <a14:useLocalDpi xmlns:a14="http://schemas.microsoft.com/office/drawing/2010/main" val="0"/>
              </a:ext>
            </a:extLst>
          </a:blip>
          <a:srcRect l="72337" t="2979" r="1862" b="69308"/>
          <a:stretch>
            <a:fillRect/>
          </a:stretch>
        </p:blipFill>
        <p:spPr bwMode="auto">
          <a:xfrm>
            <a:off x="-5870" y="580346"/>
            <a:ext cx="546016" cy="681628"/>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http://www.jotform.com/uploads/colorado4hfoundation/13040753813/199062859262989195/DSC_0010.jpg"/>
          <p:cNvPicPr>
            <a:picLocks noChangeAspect="1" noChangeArrowheads="1"/>
          </p:cNvPicPr>
          <p:nvPr/>
        </p:nvPicPr>
        <p:blipFill>
          <a:blip r:embed="rId101" cstate="print">
            <a:extLst>
              <a:ext uri="{28A0092B-C50C-407E-A947-70E740481C1C}">
                <a14:useLocalDpi xmlns:a14="http://schemas.microsoft.com/office/drawing/2010/main" val="0"/>
              </a:ext>
            </a:extLst>
          </a:blip>
          <a:srcRect/>
          <a:stretch>
            <a:fillRect/>
          </a:stretch>
        </p:blipFill>
        <p:spPr bwMode="auto">
          <a:xfrm>
            <a:off x="1797956" y="6235799"/>
            <a:ext cx="437779" cy="6135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7"/>
          <p:cNvPicPr>
            <a:picLocks noGrp="1" noChangeAspect="1" noChangeArrowheads="1"/>
          </p:cNvPicPr>
          <p:nvPr/>
        </p:nvPicPr>
        <p:blipFill>
          <a:blip r:embed="rId102" cstate="print">
            <a:extLst>
              <a:ext uri="{28A0092B-C50C-407E-A947-70E740481C1C}">
                <a14:useLocalDpi xmlns:a14="http://schemas.microsoft.com/office/drawing/2010/main" val="0"/>
              </a:ext>
            </a:extLst>
          </a:blip>
          <a:srcRect t="7114" b="7785"/>
          <a:stretch>
            <a:fillRect/>
          </a:stretch>
        </p:blipFill>
        <p:spPr bwMode="auto">
          <a:xfrm rot="-5400000">
            <a:off x="7779640" y="30431"/>
            <a:ext cx="609835" cy="545978"/>
          </a:xfrm>
          <a:prstGeom prst="rect">
            <a:avLst/>
          </a:prstGeom>
          <a:noFill/>
          <a:extLst>
            <a:ext uri="{909E8E84-426E-40DD-AFC4-6F175D3DCCD1}">
              <a14:hiddenFill xmlns:a14="http://schemas.microsoft.com/office/drawing/2010/main">
                <a:solidFill>
                  <a:srgbClr val="FFFFFF"/>
                </a:solidFill>
              </a14:hiddenFill>
            </a:ext>
          </a:extLst>
        </p:spPr>
      </p:pic>
      <p:pic>
        <p:nvPicPr>
          <p:cNvPr id="2107" name="Picture 59" descr="IMG_11~16"/>
          <p:cNvPicPr>
            <a:picLocks noChangeAspect="1" noChangeArrowheads="1"/>
          </p:cNvPicPr>
          <p:nvPr/>
        </p:nvPicPr>
        <p:blipFill>
          <a:blip r:embed="rId103" cstate="print">
            <a:extLst>
              <a:ext uri="{28A0092B-C50C-407E-A947-70E740481C1C}">
                <a14:useLocalDpi xmlns:a14="http://schemas.microsoft.com/office/drawing/2010/main" val="0"/>
              </a:ext>
            </a:extLst>
          </a:blip>
          <a:srcRect l="19728" t="7179" r="29088" b="49539"/>
          <a:stretch>
            <a:fillRect/>
          </a:stretch>
        </p:blipFill>
        <p:spPr bwMode="auto">
          <a:xfrm>
            <a:off x="7781681" y="2000609"/>
            <a:ext cx="711859" cy="94582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38" descr="C:\Users\Janice\AppData\Local\Temp\Picture.JPG"/>
          <p:cNvPicPr/>
          <p:nvPr/>
        </p:nvPicPr>
        <p:blipFill rotWithShape="1">
          <a:blip r:embed="rId104" cstate="print">
            <a:extLst>
              <a:ext uri="{28A0092B-C50C-407E-A947-70E740481C1C}">
                <a14:useLocalDpi xmlns:a14="http://schemas.microsoft.com/office/drawing/2010/main" val="0"/>
              </a:ext>
            </a:extLst>
          </a:blip>
          <a:srcRect l="32981" r="30204" b="61365"/>
          <a:stretch/>
        </p:blipFill>
        <p:spPr bwMode="auto">
          <a:xfrm>
            <a:off x="6805299" y="4521497"/>
            <a:ext cx="588723" cy="754625"/>
          </a:xfrm>
          <a:prstGeom prst="rect">
            <a:avLst/>
          </a:prstGeom>
          <a:noFill/>
          <a:ln>
            <a:noFill/>
          </a:ln>
          <a:extLst>
            <a:ext uri="{53640926-AAD7-44D8-BBD7-CCE9431645EC}">
              <a14:shadowObscured xmlns:a14="http://schemas.microsoft.com/office/drawing/2010/main"/>
            </a:ext>
          </a:extLst>
        </p:spPr>
      </p:pic>
      <p:pic>
        <p:nvPicPr>
          <p:cNvPr id="140" name="Content Placeholder 6"/>
          <p:cNvPicPr>
            <a:picLocks noGrp="1" noChangeAspect="1" noChangeArrowheads="1"/>
          </p:cNvPicPr>
          <p:nvPr/>
        </p:nvPicPr>
        <p:blipFill>
          <a:blip r:embed="rId105" cstate="print">
            <a:extLst>
              <a:ext uri="{28A0092B-C50C-407E-A947-70E740481C1C}">
                <a14:useLocalDpi xmlns:a14="http://schemas.microsoft.com/office/drawing/2010/main" val="0"/>
              </a:ext>
            </a:extLst>
          </a:blip>
          <a:srcRect l="15227" t="-15" r="5478" b="26299"/>
          <a:stretch>
            <a:fillRect/>
          </a:stretch>
        </p:blipFill>
        <p:spPr bwMode="auto">
          <a:xfrm>
            <a:off x="1775799" y="5651837"/>
            <a:ext cx="425481" cy="593358"/>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63"/>
          <p:cNvPicPr>
            <a:picLocks noGrp="1" noChangeAspect="1" noChangeArrowheads="1"/>
          </p:cNvPicPr>
          <p:nvPr/>
        </p:nvPicPr>
        <p:blipFill rotWithShape="1">
          <a:blip r:embed="rId106" cstate="print">
            <a:extLst>
              <a:ext uri="{28A0092B-C50C-407E-A947-70E740481C1C}">
                <a14:useLocalDpi xmlns:a14="http://schemas.microsoft.com/office/drawing/2010/main" val="0"/>
              </a:ext>
            </a:extLst>
          </a:blip>
          <a:srcRect l="35162" t="9457" r="19487" b="51229"/>
          <a:stretch/>
        </p:blipFill>
        <p:spPr bwMode="auto">
          <a:xfrm>
            <a:off x="2734772" y="5466281"/>
            <a:ext cx="523904" cy="683132"/>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p:cNvPicPr/>
          <p:nvPr/>
        </p:nvPicPr>
        <p:blipFill rotWithShape="1">
          <a:blip r:embed="rId107" cstate="print">
            <a:extLst>
              <a:ext uri="{28A0092B-C50C-407E-A947-70E740481C1C}">
                <a14:useLocalDpi xmlns:a14="http://schemas.microsoft.com/office/drawing/2010/main" val="0"/>
              </a:ext>
            </a:extLst>
          </a:blip>
          <a:srcRect l="6165" t="8767" r="7225" b="8947"/>
          <a:stretch/>
        </p:blipFill>
        <p:spPr bwMode="auto">
          <a:xfrm>
            <a:off x="4866395" y="5351237"/>
            <a:ext cx="627394" cy="792205"/>
          </a:xfrm>
          <a:prstGeom prst="rect">
            <a:avLst/>
          </a:prstGeom>
          <a:noFill/>
          <a:ln>
            <a:noFill/>
          </a:ln>
          <a:extLst/>
        </p:spPr>
      </p:pic>
      <p:pic>
        <p:nvPicPr>
          <p:cNvPr id="145" name="Picture 3" descr="Susanne"/>
          <p:cNvPicPr>
            <a:picLocks noChangeAspect="1" noChangeArrowheads="1"/>
          </p:cNvPicPr>
          <p:nvPr/>
        </p:nvPicPr>
        <p:blipFill>
          <a:blip r:embed="rId108" cstate="print">
            <a:extLst>
              <a:ext uri="{28A0092B-C50C-407E-A947-70E740481C1C}">
                <a14:useLocalDpi xmlns:a14="http://schemas.microsoft.com/office/drawing/2010/main" val="0"/>
              </a:ext>
            </a:extLst>
          </a:blip>
          <a:srcRect l="14658" r="21880"/>
          <a:stretch>
            <a:fillRect/>
          </a:stretch>
        </p:blipFill>
        <p:spPr bwMode="auto">
          <a:xfrm>
            <a:off x="7254795" y="1716359"/>
            <a:ext cx="512041" cy="538678"/>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DSC_0146"/>
          <p:cNvPicPr>
            <a:picLocks noChangeAspect="1" noChangeArrowheads="1"/>
          </p:cNvPicPr>
          <p:nvPr/>
        </p:nvPicPr>
        <p:blipFill>
          <a:blip r:embed="rId109" cstate="print">
            <a:extLst>
              <a:ext uri="{28A0092B-C50C-407E-A947-70E740481C1C}">
                <a14:useLocalDpi xmlns:a14="http://schemas.microsoft.com/office/drawing/2010/main" val="0"/>
              </a:ext>
            </a:extLst>
          </a:blip>
          <a:srcRect l="2917" t="12785" r="13708" b="6670"/>
          <a:stretch>
            <a:fillRect/>
          </a:stretch>
        </p:blipFill>
        <p:spPr bwMode="auto">
          <a:xfrm>
            <a:off x="7193757" y="2929734"/>
            <a:ext cx="588723" cy="850888"/>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10" descr="921"/>
          <p:cNvPicPr>
            <a:picLocks noChangeAspect="1" noChangeArrowheads="1"/>
          </p:cNvPicPr>
          <p:nvPr/>
        </p:nvPicPr>
        <p:blipFill>
          <a:blip r:embed="rId110" cstate="print">
            <a:extLst>
              <a:ext uri="{28A0092B-C50C-407E-A947-70E740481C1C}">
                <a14:useLocalDpi xmlns:a14="http://schemas.microsoft.com/office/drawing/2010/main" val="0"/>
              </a:ext>
            </a:extLst>
          </a:blip>
          <a:srcRect l="27469" t="16986" r="23267" b="43266"/>
          <a:stretch>
            <a:fillRect/>
          </a:stretch>
        </p:blipFill>
        <p:spPr bwMode="auto">
          <a:xfrm>
            <a:off x="1033443" y="2154165"/>
            <a:ext cx="488743" cy="591811"/>
          </a:xfrm>
          <a:prstGeom prst="rect">
            <a:avLst/>
          </a:prstGeom>
          <a:noFill/>
          <a:extLst>
            <a:ext uri="{909E8E84-426E-40DD-AFC4-6F175D3DCCD1}">
              <a14:hiddenFill xmlns:a14="http://schemas.microsoft.com/office/drawing/2010/main">
                <a:solidFill>
                  <a:srgbClr val="FFFFFF"/>
                </a:solidFill>
              </a14:hiddenFill>
            </a:ext>
          </a:extLst>
        </p:spPr>
      </p:pic>
      <p:pic>
        <p:nvPicPr>
          <p:cNvPr id="149" name="Content Placeholder 6"/>
          <p:cNvPicPr>
            <a:picLocks noGrp="1" noChangeAspect="1" noChangeArrowheads="1"/>
          </p:cNvPicPr>
          <p:nvPr/>
        </p:nvPicPr>
        <p:blipFill>
          <a:blip r:embed="rId111" cstate="print">
            <a:extLst>
              <a:ext uri="{28A0092B-C50C-407E-A947-70E740481C1C}">
                <a14:useLocalDpi xmlns:a14="http://schemas.microsoft.com/office/drawing/2010/main" val="0"/>
              </a:ext>
            </a:extLst>
          </a:blip>
          <a:srcRect l="10373" t="7683" r="17395" b="30872"/>
          <a:stretch>
            <a:fillRect/>
          </a:stretch>
        </p:blipFill>
        <p:spPr bwMode="auto">
          <a:xfrm>
            <a:off x="3221104" y="5457433"/>
            <a:ext cx="545038" cy="695641"/>
          </a:xfrm>
          <a:prstGeom prst="rect">
            <a:avLst/>
          </a:prstGeom>
          <a:noFill/>
          <a:extLst>
            <a:ext uri="{909E8E84-426E-40DD-AFC4-6F175D3DCCD1}">
              <a14:hiddenFill xmlns:a14="http://schemas.microsoft.com/office/drawing/2010/main">
                <a:solidFill>
                  <a:srgbClr val="FFFFFF"/>
                </a:solidFill>
              </a14:hiddenFill>
            </a:ext>
          </a:extLst>
        </p:spPr>
      </p:pic>
      <p:pic>
        <p:nvPicPr>
          <p:cNvPr id="150" name="Content Placeholder 5"/>
          <p:cNvPicPr>
            <a:picLocks noGrp="1" noChangeAspect="1" noChangeArrowheads="1"/>
          </p:cNvPicPr>
          <p:nvPr/>
        </p:nvPicPr>
        <p:blipFill>
          <a:blip r:embed="rId112" cstate="print">
            <a:extLst>
              <a:ext uri="{28A0092B-C50C-407E-A947-70E740481C1C}">
                <a14:useLocalDpi xmlns:a14="http://schemas.microsoft.com/office/drawing/2010/main" val="0"/>
              </a:ext>
            </a:extLst>
          </a:blip>
          <a:srcRect l="25793" t="10934" r="16986" b="41039"/>
          <a:stretch>
            <a:fillRect/>
          </a:stretch>
        </p:blipFill>
        <p:spPr bwMode="auto">
          <a:xfrm>
            <a:off x="6256221" y="3765470"/>
            <a:ext cx="700287" cy="881843"/>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48"/>
          <p:cNvPicPr>
            <a:picLocks noGrp="1" noChangeAspect="1" noChangeArrowheads="1"/>
          </p:cNvPicPr>
          <p:nvPr/>
        </p:nvPicPr>
        <p:blipFill>
          <a:blip r:embed="rId113" cstate="print">
            <a:extLst>
              <a:ext uri="{28A0092B-C50C-407E-A947-70E740481C1C}">
                <a14:useLocalDpi xmlns:a14="http://schemas.microsoft.com/office/drawing/2010/main" val="0"/>
              </a:ext>
            </a:extLst>
          </a:blip>
          <a:srcRect l="31319" t="46938" r="27292" b="21281"/>
          <a:stretch>
            <a:fillRect/>
          </a:stretch>
        </p:blipFill>
        <p:spPr bwMode="auto">
          <a:xfrm>
            <a:off x="4386510" y="1248072"/>
            <a:ext cx="594719" cy="687644"/>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1039" descr="cody"/>
          <p:cNvPicPr>
            <a:picLocks noChangeAspect="1" noChangeArrowheads="1"/>
          </p:cNvPicPr>
          <p:nvPr/>
        </p:nvPicPr>
        <p:blipFill rotWithShape="1">
          <a:blip r:embed="rId114" cstate="print">
            <a:extLst>
              <a:ext uri="{28A0092B-C50C-407E-A947-70E740481C1C}">
                <a14:useLocalDpi xmlns:a14="http://schemas.microsoft.com/office/drawing/2010/main" val="0"/>
              </a:ext>
            </a:extLst>
          </a:blip>
          <a:srcRect l="24403" t="23761" r="8791" b="6785"/>
          <a:stretch/>
        </p:blipFill>
        <p:spPr bwMode="auto">
          <a:xfrm>
            <a:off x="7496931" y="3701713"/>
            <a:ext cx="476578" cy="879158"/>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ttp://www.jotform.com/uploads/colorado4hfoundation/13040753813/199134331051395983/DSC_7131w.jpg"/>
          <p:cNvPicPr>
            <a:picLocks noChangeAspect="1" noChangeArrowheads="1"/>
          </p:cNvPicPr>
          <p:nvPr/>
        </p:nvPicPr>
        <p:blipFill>
          <a:blip r:embed="rId115" cstate="print">
            <a:extLst>
              <a:ext uri="{28A0092B-C50C-407E-A947-70E740481C1C}">
                <a14:useLocalDpi xmlns:a14="http://schemas.microsoft.com/office/drawing/2010/main" val="0"/>
              </a:ext>
            </a:extLst>
          </a:blip>
          <a:srcRect/>
          <a:stretch>
            <a:fillRect/>
          </a:stretch>
        </p:blipFill>
        <p:spPr bwMode="auto">
          <a:xfrm>
            <a:off x="1190392" y="2651060"/>
            <a:ext cx="562254" cy="749671"/>
          </a:xfrm>
          <a:prstGeom prst="rect">
            <a:avLst/>
          </a:prstGeom>
          <a:noFill/>
          <a:extLst>
            <a:ext uri="{909E8E84-426E-40DD-AFC4-6F175D3DCCD1}">
              <a14:hiddenFill xmlns:a14="http://schemas.microsoft.com/office/drawing/2010/main">
                <a:solidFill>
                  <a:srgbClr val="FFFFFF"/>
                </a:solidFill>
              </a14:hiddenFill>
            </a:ext>
          </a:extLst>
        </p:spPr>
      </p:pic>
      <p:pic>
        <p:nvPicPr>
          <p:cNvPr id="2121" name="Picture 73" descr="1239877_10201382643521291_637546396_n[1]"/>
          <p:cNvPicPr>
            <a:picLocks noChangeAspect="1" noChangeArrowheads="1"/>
          </p:cNvPicPr>
          <p:nvPr/>
        </p:nvPicPr>
        <p:blipFill rotWithShape="1">
          <a:blip r:embed="rId116" cstate="print">
            <a:extLst>
              <a:ext uri="{28A0092B-C50C-407E-A947-70E740481C1C}">
                <a14:useLocalDpi xmlns:a14="http://schemas.microsoft.com/office/drawing/2010/main" val="0"/>
              </a:ext>
            </a:extLst>
          </a:blip>
          <a:srcRect l="8063" t="7742" r="33234" b="29892"/>
          <a:stretch/>
        </p:blipFill>
        <p:spPr bwMode="auto">
          <a:xfrm>
            <a:off x="1084685" y="3332322"/>
            <a:ext cx="591715" cy="939279"/>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p:cNvPicPr>
            <a:picLocks noChangeAspect="1" noChangeArrowheads="1"/>
          </p:cNvPicPr>
          <p:nvPr/>
        </p:nvPicPr>
        <p:blipFill>
          <a:blip r:embed="rId117" cstate="print">
            <a:extLst>
              <a:ext uri="{28A0092B-C50C-407E-A947-70E740481C1C}">
                <a14:useLocalDpi xmlns:a14="http://schemas.microsoft.com/office/drawing/2010/main" val="0"/>
              </a:ext>
            </a:extLst>
          </a:blip>
          <a:srcRect/>
          <a:stretch>
            <a:fillRect/>
          </a:stretch>
        </p:blipFill>
        <p:spPr bwMode="auto">
          <a:xfrm>
            <a:off x="6054383" y="1327635"/>
            <a:ext cx="558570" cy="800340"/>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27"/>
          <p:cNvPicPr>
            <a:picLocks noGrp="1" noChangeAspect="1" noChangeArrowheads="1"/>
          </p:cNvPicPr>
          <p:nvPr/>
        </p:nvPicPr>
        <p:blipFill>
          <a:blip r:embed="rId118" cstate="print">
            <a:extLst>
              <a:ext uri="{28A0092B-C50C-407E-A947-70E740481C1C}">
                <a14:useLocalDpi xmlns:a14="http://schemas.microsoft.com/office/drawing/2010/main" val="0"/>
              </a:ext>
            </a:extLst>
          </a:blip>
          <a:srcRect l="46587" r="10120" b="18810"/>
          <a:stretch>
            <a:fillRect/>
          </a:stretch>
        </p:blipFill>
        <p:spPr bwMode="auto">
          <a:xfrm>
            <a:off x="5991311" y="665656"/>
            <a:ext cx="536071" cy="668348"/>
          </a:xfrm>
          <a:prstGeom prst="rect">
            <a:avLst/>
          </a:prstGeom>
          <a:noFill/>
          <a:extLst>
            <a:ext uri="{909E8E84-426E-40DD-AFC4-6F175D3DCCD1}">
              <a14:hiddenFill xmlns:a14="http://schemas.microsoft.com/office/drawing/2010/main">
                <a:solidFill>
                  <a:srgbClr val="FFFFFF"/>
                </a:solidFill>
              </a14:hiddenFill>
            </a:ext>
          </a:extLst>
        </p:spPr>
      </p:pic>
      <p:pic>
        <p:nvPicPr>
          <p:cNvPr id="136" name="Content Placeholder 6"/>
          <p:cNvPicPr/>
          <p:nvPr/>
        </p:nvPicPr>
        <p:blipFill rotWithShape="1">
          <a:blip r:embed="rId119" cstate="print">
            <a:extLst>
              <a:ext uri="{28A0092B-C50C-407E-A947-70E740481C1C}">
                <a14:useLocalDpi xmlns:a14="http://schemas.microsoft.com/office/drawing/2010/main" val="0"/>
              </a:ext>
            </a:extLst>
          </a:blip>
          <a:srcRect l="15285" t="2432" r="15501" b="35061"/>
          <a:stretch/>
        </p:blipFill>
        <p:spPr bwMode="auto">
          <a:xfrm>
            <a:off x="5624063" y="4732211"/>
            <a:ext cx="547357" cy="576521"/>
          </a:xfrm>
          <a:prstGeom prst="rect">
            <a:avLst/>
          </a:prstGeom>
          <a:ln>
            <a:noFill/>
          </a:ln>
          <a:extLst>
            <a:ext uri="{53640926-AAD7-44D8-BBD7-CCE9431645EC}">
              <a14:shadowObscured xmlns:a14="http://schemas.microsoft.com/office/drawing/2010/main"/>
            </a:ext>
          </a:extLst>
        </p:spPr>
      </p:pic>
      <p:pic>
        <p:nvPicPr>
          <p:cNvPr id="147" name="Picture 2" descr="Screen"/>
          <p:cNvPicPr>
            <a:picLocks noChangeAspect="1" noChangeArrowheads="1"/>
          </p:cNvPicPr>
          <p:nvPr/>
        </p:nvPicPr>
        <p:blipFill>
          <a:blip r:embed="rId120" cstate="print">
            <a:extLst>
              <a:ext uri="{28A0092B-C50C-407E-A947-70E740481C1C}">
                <a14:useLocalDpi xmlns:a14="http://schemas.microsoft.com/office/drawing/2010/main" val="0"/>
              </a:ext>
            </a:extLst>
          </a:blip>
          <a:srcRect l="8936" t="5568" r="13112" b="35480"/>
          <a:stretch>
            <a:fillRect/>
          </a:stretch>
        </p:blipFill>
        <p:spPr bwMode="auto">
          <a:xfrm>
            <a:off x="6140915" y="4647314"/>
            <a:ext cx="685800" cy="786777"/>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9"/>
          <p:cNvPicPr>
            <a:picLocks noGrp="1" noChangeAspect="1" noChangeArrowheads="1"/>
          </p:cNvPicPr>
          <p:nvPr/>
        </p:nvPicPr>
        <p:blipFill>
          <a:blip r:embed="rId121" cstate="print">
            <a:extLst>
              <a:ext uri="{28A0092B-C50C-407E-A947-70E740481C1C}">
                <a14:useLocalDpi xmlns:a14="http://schemas.microsoft.com/office/drawing/2010/main" val="0"/>
              </a:ext>
            </a:extLst>
          </a:blip>
          <a:srcRect l="26059" r="8238" b="44701"/>
          <a:stretch>
            <a:fillRect/>
          </a:stretch>
        </p:blipFill>
        <p:spPr bwMode="auto">
          <a:xfrm>
            <a:off x="3252165" y="672802"/>
            <a:ext cx="480944" cy="610928"/>
          </a:xfrm>
          <a:prstGeom prst="rect">
            <a:avLst/>
          </a:prstGeom>
          <a:noFill/>
          <a:extLst>
            <a:ext uri="{909E8E84-426E-40DD-AFC4-6F175D3DCCD1}">
              <a14:hiddenFill xmlns:a14="http://schemas.microsoft.com/office/drawing/2010/main">
                <a:solidFill>
                  <a:srgbClr val="FFFFFF"/>
                </a:solidFill>
              </a14:hiddenFill>
            </a:ext>
          </a:extLst>
        </p:spPr>
      </p:pic>
      <p:pic>
        <p:nvPicPr>
          <p:cNvPr id="153" name="Content Placeholder 7"/>
          <p:cNvPicPr>
            <a:picLocks noGrp="1" noChangeAspect="1" noChangeArrowheads="1"/>
          </p:cNvPicPr>
          <p:nvPr/>
        </p:nvPicPr>
        <p:blipFill>
          <a:blip r:embed="rId122" cstate="print">
            <a:extLst>
              <a:ext uri="{28A0092B-C50C-407E-A947-70E740481C1C}">
                <a14:useLocalDpi xmlns:a14="http://schemas.microsoft.com/office/drawing/2010/main" val="0"/>
              </a:ext>
            </a:extLst>
          </a:blip>
          <a:srcRect l="30598" t="29851" r="48648" b="46059"/>
          <a:stretch>
            <a:fillRect/>
          </a:stretch>
        </p:blipFill>
        <p:spPr bwMode="auto">
          <a:xfrm>
            <a:off x="4947830" y="1711013"/>
            <a:ext cx="623753" cy="671452"/>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37"/>
          <p:cNvPicPr>
            <a:picLocks noGrp="1" noChangeAspect="1" noChangeArrowheads="1"/>
          </p:cNvPicPr>
          <p:nvPr/>
        </p:nvPicPr>
        <p:blipFill>
          <a:blip r:embed="rId123" cstate="print">
            <a:extLst>
              <a:ext uri="{28A0092B-C50C-407E-A947-70E740481C1C}">
                <a14:useLocalDpi xmlns:a14="http://schemas.microsoft.com/office/drawing/2010/main" val="0"/>
              </a:ext>
            </a:extLst>
          </a:blip>
          <a:srcRect l="25594" t="4430" r="28220" b="57254"/>
          <a:stretch>
            <a:fillRect/>
          </a:stretch>
        </p:blipFill>
        <p:spPr bwMode="auto">
          <a:xfrm>
            <a:off x="4209710" y="4587391"/>
            <a:ext cx="732490" cy="911875"/>
          </a:xfrm>
          <a:prstGeom prst="rect">
            <a:avLst/>
          </a:prstGeom>
          <a:noFill/>
          <a:extLst>
            <a:ext uri="{909E8E84-426E-40DD-AFC4-6F175D3DCCD1}">
              <a14:hiddenFill xmlns:a14="http://schemas.microsoft.com/office/drawing/2010/main">
                <a:solidFill>
                  <a:srgbClr val="FFFFFF"/>
                </a:solidFill>
              </a14:hiddenFill>
            </a:ext>
          </a:extLst>
        </p:spPr>
      </p:pic>
      <p:pic>
        <p:nvPicPr>
          <p:cNvPr id="156" name="Content Placeholder 7"/>
          <p:cNvPicPr>
            <a:picLocks noGrp="1" noChangeAspect="1" noChangeArrowheads="1"/>
          </p:cNvPicPr>
          <p:nvPr/>
        </p:nvPicPr>
        <p:blipFill>
          <a:blip r:embed="rId124" cstate="print">
            <a:extLst>
              <a:ext uri="{28A0092B-C50C-407E-A947-70E740481C1C}">
                <a14:useLocalDpi xmlns:a14="http://schemas.microsoft.com/office/drawing/2010/main" val="0"/>
              </a:ext>
            </a:extLst>
          </a:blip>
          <a:srcRect l="29428" t="7034" r="16856" b="48344"/>
          <a:stretch>
            <a:fillRect/>
          </a:stretch>
        </p:blipFill>
        <p:spPr bwMode="auto">
          <a:xfrm>
            <a:off x="4892745" y="3011661"/>
            <a:ext cx="805783" cy="1016210"/>
          </a:xfrm>
          <a:prstGeom prst="rect">
            <a:avLst/>
          </a:prstGeom>
          <a:noFill/>
          <a:extLst>
            <a:ext uri="{909E8E84-426E-40DD-AFC4-6F175D3DCCD1}">
              <a14:hiddenFill xmlns:a14="http://schemas.microsoft.com/office/drawing/2010/main">
                <a:solidFill>
                  <a:srgbClr val="FFFFFF"/>
                </a:solidFill>
              </a14:hiddenFill>
            </a:ext>
          </a:extLst>
        </p:spPr>
      </p:pic>
      <p:pic>
        <p:nvPicPr>
          <p:cNvPr id="157" name="Content Placeholder 6"/>
          <p:cNvPicPr/>
          <p:nvPr/>
        </p:nvPicPr>
        <p:blipFill rotWithShape="1">
          <a:blip r:embed="rId125" cstate="print">
            <a:extLst>
              <a:ext uri="{28A0092B-C50C-407E-A947-70E740481C1C}">
                <a14:useLocalDpi xmlns:a14="http://schemas.microsoft.com/office/drawing/2010/main" val="0"/>
              </a:ext>
            </a:extLst>
          </a:blip>
          <a:srcRect l="49207" t="12226" r="17931" b="22915"/>
          <a:stretch/>
        </p:blipFill>
        <p:spPr bwMode="auto">
          <a:xfrm>
            <a:off x="5569153" y="1701691"/>
            <a:ext cx="527294" cy="552727"/>
          </a:xfrm>
          <a:prstGeom prst="rect">
            <a:avLst/>
          </a:prstGeom>
          <a:ln>
            <a:noFill/>
          </a:ln>
          <a:extLst>
            <a:ext uri="{53640926-AAD7-44D8-BBD7-CCE9431645EC}">
              <a14:shadowObscured xmlns:a14="http://schemas.microsoft.com/office/drawing/2010/main"/>
            </a:ext>
          </a:extLst>
        </p:spPr>
      </p:pic>
      <p:pic>
        <p:nvPicPr>
          <p:cNvPr id="158" name="Content Placeholder 6"/>
          <p:cNvPicPr/>
          <p:nvPr/>
        </p:nvPicPr>
        <p:blipFill rotWithShape="1">
          <a:blip r:embed="rId126">
            <a:extLst>
              <a:ext uri="{28A0092B-C50C-407E-A947-70E740481C1C}">
                <a14:useLocalDpi xmlns:a14="http://schemas.microsoft.com/office/drawing/2010/main" val="0"/>
              </a:ext>
            </a:extLst>
          </a:blip>
          <a:srcRect l="21821" t="8232" r="23945" b="30982"/>
          <a:stretch/>
        </p:blipFill>
        <p:spPr bwMode="auto">
          <a:xfrm>
            <a:off x="5512136" y="2274955"/>
            <a:ext cx="563406" cy="731769"/>
          </a:xfrm>
          <a:prstGeom prst="rect">
            <a:avLst/>
          </a:prstGeom>
          <a:ln>
            <a:noFill/>
          </a:ln>
          <a:extLst>
            <a:ext uri="{53640926-AAD7-44D8-BBD7-CCE9431645EC}">
              <a14:shadowObscured xmlns:a14="http://schemas.microsoft.com/office/drawing/2010/main"/>
            </a:ext>
          </a:extLst>
        </p:spPr>
      </p:pic>
      <p:pic>
        <p:nvPicPr>
          <p:cNvPr id="159" name="Content Placeholder 6"/>
          <p:cNvPicPr/>
          <p:nvPr/>
        </p:nvPicPr>
        <p:blipFill rotWithShape="1">
          <a:blip r:embed="rId127" cstate="print">
            <a:extLst>
              <a:ext uri="{28A0092B-C50C-407E-A947-70E740481C1C}">
                <a14:useLocalDpi xmlns:a14="http://schemas.microsoft.com/office/drawing/2010/main" val="0"/>
              </a:ext>
            </a:extLst>
          </a:blip>
          <a:srcRect l="14591" t="8223" r="14376" b="24890"/>
          <a:stretch/>
        </p:blipFill>
        <p:spPr bwMode="auto">
          <a:xfrm>
            <a:off x="2646856" y="1461398"/>
            <a:ext cx="582687" cy="726213"/>
          </a:xfrm>
          <a:prstGeom prst="rect">
            <a:avLst/>
          </a:prstGeom>
          <a:ln>
            <a:noFill/>
          </a:ln>
          <a:extLst>
            <a:ext uri="{53640926-AAD7-44D8-BBD7-CCE9431645EC}">
              <a14:shadowObscured xmlns:a14="http://schemas.microsoft.com/office/drawing/2010/main"/>
            </a:ext>
          </a:extLst>
        </p:spPr>
      </p:pic>
      <p:pic>
        <p:nvPicPr>
          <p:cNvPr id="160" name="Content Placeholder 5"/>
          <p:cNvPicPr/>
          <p:nvPr/>
        </p:nvPicPr>
        <p:blipFill rotWithShape="1">
          <a:blip r:embed="rId128" cstate="print">
            <a:extLst>
              <a:ext uri="{28A0092B-C50C-407E-A947-70E740481C1C}">
                <a14:useLocalDpi xmlns:a14="http://schemas.microsoft.com/office/drawing/2010/main" val="0"/>
              </a:ext>
            </a:extLst>
          </a:blip>
          <a:srcRect l="42807" t="27134" r="33757" b="39923"/>
          <a:stretch/>
        </p:blipFill>
        <p:spPr bwMode="auto">
          <a:xfrm>
            <a:off x="2093792" y="1472380"/>
            <a:ext cx="571777" cy="738250"/>
          </a:xfrm>
          <a:prstGeom prst="rect">
            <a:avLst/>
          </a:prstGeom>
          <a:ln>
            <a:noFill/>
          </a:ln>
          <a:extLst>
            <a:ext uri="{53640926-AAD7-44D8-BBD7-CCE9431645EC}">
              <a14:shadowObscured xmlns:a14="http://schemas.microsoft.com/office/drawing/2010/main"/>
            </a:ext>
          </a:extLst>
        </p:spPr>
      </p:pic>
      <p:pic>
        <p:nvPicPr>
          <p:cNvPr id="161" name="Content Placeholder 6"/>
          <p:cNvPicPr/>
          <p:nvPr/>
        </p:nvPicPr>
        <p:blipFill rotWithShape="1">
          <a:blip r:embed="rId129" cstate="print">
            <a:extLst>
              <a:ext uri="{28A0092B-C50C-407E-A947-70E740481C1C}">
                <a14:useLocalDpi xmlns:a14="http://schemas.microsoft.com/office/drawing/2010/main" val="0"/>
              </a:ext>
            </a:extLst>
          </a:blip>
          <a:srcRect l="38402" t="26791" r="33432" b="48293"/>
          <a:stretch/>
        </p:blipFill>
        <p:spPr bwMode="auto">
          <a:xfrm>
            <a:off x="4932919" y="4590407"/>
            <a:ext cx="675475" cy="755625"/>
          </a:xfrm>
          <a:prstGeom prst="rect">
            <a:avLst/>
          </a:prstGeom>
          <a:ln>
            <a:noFill/>
          </a:ln>
          <a:extLst>
            <a:ext uri="{53640926-AAD7-44D8-BBD7-CCE9431645EC}">
              <a14:shadowObscured xmlns:a14="http://schemas.microsoft.com/office/drawing/2010/main"/>
            </a:ext>
          </a:extLst>
        </p:spPr>
      </p:pic>
      <p:pic>
        <p:nvPicPr>
          <p:cNvPr id="152" name="Content Placeholder 6"/>
          <p:cNvPicPr>
            <a:picLocks noGrp="1" noChangeAspect="1" noChangeArrowheads="1"/>
          </p:cNvPicPr>
          <p:nvPr/>
        </p:nvPicPr>
        <p:blipFill>
          <a:blip r:embed="rId130" cstate="print">
            <a:extLst>
              <a:ext uri="{28A0092B-C50C-407E-A947-70E740481C1C}">
                <a14:useLocalDpi xmlns:a14="http://schemas.microsoft.com/office/drawing/2010/main" val="0"/>
              </a:ext>
            </a:extLst>
          </a:blip>
          <a:srcRect l="17966" t="13812" r="34721" b="49348"/>
          <a:stretch>
            <a:fillRect/>
          </a:stretch>
        </p:blipFill>
        <p:spPr bwMode="auto">
          <a:xfrm>
            <a:off x="4770785" y="3854210"/>
            <a:ext cx="627026" cy="727511"/>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1" descr="Dakkota"/>
          <p:cNvPicPr>
            <a:picLocks noChangeAspect="1" noChangeArrowheads="1"/>
          </p:cNvPicPr>
          <p:nvPr/>
        </p:nvPicPr>
        <p:blipFill>
          <a:blip r:embed="rId131" cstate="print">
            <a:extLst>
              <a:ext uri="{28A0092B-C50C-407E-A947-70E740481C1C}">
                <a14:useLocalDpi xmlns:a14="http://schemas.microsoft.com/office/drawing/2010/main" val="0"/>
              </a:ext>
            </a:extLst>
          </a:blip>
          <a:srcRect l="16284" r="7391" b="49390"/>
          <a:stretch>
            <a:fillRect/>
          </a:stretch>
        </p:blipFill>
        <p:spPr bwMode="auto">
          <a:xfrm>
            <a:off x="4879214" y="2377518"/>
            <a:ext cx="654779" cy="662262"/>
          </a:xfrm>
          <a:prstGeom prst="rect">
            <a:avLst/>
          </a:prstGeom>
          <a:noFill/>
          <a:extLst>
            <a:ext uri="{909E8E84-426E-40DD-AFC4-6F175D3DCCD1}">
              <a14:hiddenFill xmlns:a14="http://schemas.microsoft.com/office/drawing/2010/main">
                <a:solidFill>
                  <a:srgbClr val="FFFFFF"/>
                </a:solidFill>
              </a14:hiddenFill>
            </a:ext>
          </a:extLst>
        </p:spPr>
      </p:pic>
      <p:pic>
        <p:nvPicPr>
          <p:cNvPr id="163" name="Content Placeholder 5"/>
          <p:cNvPicPr>
            <a:picLocks noGrp="1" noChangeAspect="1" noChangeArrowheads="1"/>
          </p:cNvPicPr>
          <p:nvPr/>
        </p:nvPicPr>
        <p:blipFill>
          <a:blip r:embed="rId132" cstate="print">
            <a:extLst>
              <a:ext uri="{28A0092B-C50C-407E-A947-70E740481C1C}">
                <a14:useLocalDpi xmlns:a14="http://schemas.microsoft.com/office/drawing/2010/main" val="0"/>
              </a:ext>
            </a:extLst>
          </a:blip>
          <a:srcRect l="22545" r="24870" b="51892"/>
          <a:stretch>
            <a:fillRect/>
          </a:stretch>
        </p:blipFill>
        <p:spPr bwMode="auto">
          <a:xfrm>
            <a:off x="4267530" y="1922699"/>
            <a:ext cx="680292" cy="885460"/>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65"/>
          <p:cNvPicPr>
            <a:picLocks noGrp="1" noChangeAspect="1" noChangeArrowheads="1"/>
          </p:cNvPicPr>
          <p:nvPr/>
        </p:nvPicPr>
        <p:blipFill>
          <a:blip r:embed="rId133" cstate="print">
            <a:extLst>
              <a:ext uri="{28A0092B-C50C-407E-A947-70E740481C1C}">
                <a14:useLocalDpi xmlns:a14="http://schemas.microsoft.com/office/drawing/2010/main" val="0"/>
              </a:ext>
            </a:extLst>
          </a:blip>
          <a:srcRect l="26048" t="5795" r="23802" b="45267"/>
          <a:stretch>
            <a:fillRect/>
          </a:stretch>
        </p:blipFill>
        <p:spPr bwMode="auto">
          <a:xfrm>
            <a:off x="3745943" y="2596585"/>
            <a:ext cx="543026" cy="686665"/>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5" descr="WiechmanDanielleK1L044"/>
          <p:cNvPicPr>
            <a:picLocks noChangeAspect="1" noChangeArrowheads="1"/>
          </p:cNvPicPr>
          <p:nvPr/>
        </p:nvPicPr>
        <p:blipFill>
          <a:blip r:embed="rId134" cstate="print">
            <a:extLst>
              <a:ext uri="{28A0092B-C50C-407E-A947-70E740481C1C}">
                <a14:useLocalDpi xmlns:a14="http://schemas.microsoft.com/office/drawing/2010/main" val="0"/>
              </a:ext>
            </a:extLst>
          </a:blip>
          <a:srcRect l="19820" t="3104" r="21368" b="42393"/>
          <a:stretch>
            <a:fillRect/>
          </a:stretch>
        </p:blipFill>
        <p:spPr bwMode="auto">
          <a:xfrm>
            <a:off x="3175326" y="2027699"/>
            <a:ext cx="562102" cy="725550"/>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165"/>
          <p:cNvPicPr/>
          <p:nvPr/>
        </p:nvPicPr>
        <p:blipFill rotWithShape="1">
          <a:blip r:embed="rId135" cstate="print">
            <a:extLst>
              <a:ext uri="{28A0092B-C50C-407E-A947-70E740481C1C}">
                <a14:useLocalDpi xmlns:a14="http://schemas.microsoft.com/office/drawing/2010/main" val="0"/>
              </a:ext>
            </a:extLst>
          </a:blip>
          <a:srcRect l="21945" r="60195" b="85215"/>
          <a:stretch/>
        </p:blipFill>
        <p:spPr bwMode="auto">
          <a:xfrm>
            <a:off x="3576950" y="4754279"/>
            <a:ext cx="653729" cy="716920"/>
          </a:xfrm>
          <a:prstGeom prst="rect">
            <a:avLst/>
          </a:prstGeom>
          <a:ln>
            <a:noFill/>
          </a:ln>
          <a:extLst>
            <a:ext uri="{53640926-AAD7-44D8-BBD7-CCE9431645EC}">
              <a14:shadowObscured xmlns:a14="http://schemas.microsoft.com/office/drawing/2010/main"/>
            </a:ext>
          </a:extLst>
        </p:spPr>
      </p:pic>
      <p:pic>
        <p:nvPicPr>
          <p:cNvPr id="167" name="Content Placeholder 7"/>
          <p:cNvPicPr/>
          <p:nvPr/>
        </p:nvPicPr>
        <p:blipFill rotWithShape="1">
          <a:blip r:embed="rId136" cstate="print">
            <a:extLst>
              <a:ext uri="{28A0092B-C50C-407E-A947-70E740481C1C}">
                <a14:useLocalDpi xmlns:a14="http://schemas.microsoft.com/office/drawing/2010/main" val="0"/>
              </a:ext>
            </a:extLst>
          </a:blip>
          <a:srcRect l="22599" t="15403" r="31784" b="46134"/>
          <a:stretch/>
        </p:blipFill>
        <p:spPr bwMode="auto">
          <a:xfrm>
            <a:off x="3759949" y="1935715"/>
            <a:ext cx="534248" cy="654261"/>
          </a:xfrm>
          <a:prstGeom prst="rect">
            <a:avLst/>
          </a:prstGeom>
          <a:ln>
            <a:noFill/>
          </a:ln>
          <a:extLst>
            <a:ext uri="{53640926-AAD7-44D8-BBD7-CCE9431645EC}">
              <a14:shadowObscured xmlns:a14="http://schemas.microsoft.com/office/drawing/2010/main"/>
            </a:ext>
          </a:extLst>
        </p:spPr>
      </p:pic>
      <p:pic>
        <p:nvPicPr>
          <p:cNvPr id="168" name="Picture 17"/>
          <p:cNvPicPr>
            <a:picLocks noGrp="1" noChangeAspect="1" noChangeArrowheads="1"/>
          </p:cNvPicPr>
          <p:nvPr/>
        </p:nvPicPr>
        <p:blipFill rotWithShape="1">
          <a:blip r:embed="rId137" cstate="print">
            <a:extLst>
              <a:ext uri="{28A0092B-C50C-407E-A947-70E740481C1C}">
                <a14:useLocalDpi xmlns:a14="http://schemas.microsoft.com/office/drawing/2010/main" val="0"/>
              </a:ext>
            </a:extLst>
          </a:blip>
          <a:srcRect l="15535" t="9252" r="34480" b="50001"/>
          <a:stretch/>
        </p:blipFill>
        <p:spPr bwMode="auto">
          <a:xfrm>
            <a:off x="2979940" y="4944379"/>
            <a:ext cx="596984" cy="533401"/>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47"/>
          <p:cNvPicPr>
            <a:picLocks noGrp="1" noChangeAspect="1" noChangeArrowheads="1"/>
          </p:cNvPicPr>
          <p:nvPr/>
        </p:nvPicPr>
        <p:blipFill>
          <a:blip r:embed="rId138" cstate="print">
            <a:extLst>
              <a:ext uri="{28A0092B-C50C-407E-A947-70E740481C1C}">
                <a14:useLocalDpi xmlns:a14="http://schemas.microsoft.com/office/drawing/2010/main" val="0"/>
              </a:ext>
            </a:extLst>
          </a:blip>
          <a:srcRect l="46123" t="33228" r="7430" b="2774"/>
          <a:stretch>
            <a:fillRect/>
          </a:stretch>
        </p:blipFill>
        <p:spPr bwMode="auto">
          <a:xfrm>
            <a:off x="2646736" y="2193145"/>
            <a:ext cx="527285" cy="700536"/>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46"/>
          <p:cNvPicPr>
            <a:picLocks noGrp="1" noChangeAspect="1" noChangeArrowheads="1"/>
          </p:cNvPicPr>
          <p:nvPr/>
        </p:nvPicPr>
        <p:blipFill>
          <a:blip r:embed="rId139" cstate="print">
            <a:extLst>
              <a:ext uri="{28A0092B-C50C-407E-A947-70E740481C1C}">
                <a14:useLocalDpi xmlns:a14="http://schemas.microsoft.com/office/drawing/2010/main" val="0"/>
              </a:ext>
            </a:extLst>
          </a:blip>
          <a:srcRect l="31009" t="1726" r="26665" b="54053"/>
          <a:stretch>
            <a:fillRect/>
          </a:stretch>
        </p:blipFill>
        <p:spPr bwMode="auto">
          <a:xfrm>
            <a:off x="2112061" y="2212254"/>
            <a:ext cx="527774" cy="691214"/>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54"/>
          <p:cNvPicPr>
            <a:picLocks noGrp="1" noChangeAspect="1" noChangeArrowheads="1"/>
          </p:cNvPicPr>
          <p:nvPr/>
        </p:nvPicPr>
        <p:blipFill>
          <a:blip r:embed="rId140" cstate="print">
            <a:extLst>
              <a:ext uri="{28A0092B-C50C-407E-A947-70E740481C1C}">
                <a14:useLocalDpi xmlns:a14="http://schemas.microsoft.com/office/drawing/2010/main" val="0"/>
              </a:ext>
            </a:extLst>
          </a:blip>
          <a:srcRect l="61366" t="6064" r="15973" b="60831"/>
          <a:stretch>
            <a:fillRect/>
          </a:stretch>
        </p:blipFill>
        <p:spPr bwMode="auto">
          <a:xfrm>
            <a:off x="4265242" y="2800659"/>
            <a:ext cx="626546" cy="613144"/>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64"/>
          <p:cNvPicPr>
            <a:picLocks noGrp="1" noChangeAspect="1" noChangeArrowheads="1"/>
          </p:cNvPicPr>
          <p:nvPr/>
        </p:nvPicPr>
        <p:blipFill>
          <a:blip r:embed="rId141" cstate="print">
            <a:extLst>
              <a:ext uri="{28A0092B-C50C-407E-A947-70E740481C1C}">
                <a14:useLocalDpi xmlns:a14="http://schemas.microsoft.com/office/drawing/2010/main" val="0"/>
              </a:ext>
            </a:extLst>
          </a:blip>
          <a:srcRect l="17245" t="3690" r="41933" b="57346"/>
          <a:stretch>
            <a:fillRect/>
          </a:stretch>
        </p:blipFill>
        <p:spPr bwMode="auto">
          <a:xfrm>
            <a:off x="3941362" y="3275426"/>
            <a:ext cx="480908" cy="645514"/>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15"/>
          <p:cNvPicPr>
            <a:picLocks noGrp="1" noChangeAspect="1" noChangeArrowheads="1"/>
          </p:cNvPicPr>
          <p:nvPr/>
        </p:nvPicPr>
        <p:blipFill rotWithShape="1">
          <a:blip r:embed="rId142" cstate="print">
            <a:extLst>
              <a:ext uri="{28A0092B-C50C-407E-A947-70E740481C1C}">
                <a14:useLocalDpi xmlns:a14="http://schemas.microsoft.com/office/drawing/2010/main" val="0"/>
              </a:ext>
            </a:extLst>
          </a:blip>
          <a:srcRect l="10958" t="16885" r="40208" b="48492"/>
          <a:stretch/>
        </p:blipFill>
        <p:spPr bwMode="auto">
          <a:xfrm>
            <a:off x="2971801" y="4325039"/>
            <a:ext cx="615458" cy="654539"/>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9" descr="DSC_0035"/>
          <p:cNvPicPr>
            <a:picLocks noChangeAspect="1" noChangeArrowheads="1"/>
          </p:cNvPicPr>
          <p:nvPr/>
        </p:nvPicPr>
        <p:blipFill>
          <a:blip r:embed="rId143" cstate="print">
            <a:extLst>
              <a:ext uri="{28A0092B-C50C-407E-A947-70E740481C1C}">
                <a14:useLocalDpi xmlns:a14="http://schemas.microsoft.com/office/drawing/2010/main" val="0"/>
              </a:ext>
            </a:extLst>
          </a:blip>
          <a:srcRect l="42876" t="17900" r="14250" b="49773"/>
          <a:stretch>
            <a:fillRect/>
          </a:stretch>
        </p:blipFill>
        <p:spPr bwMode="auto">
          <a:xfrm>
            <a:off x="4393770" y="3417406"/>
            <a:ext cx="522665" cy="595905"/>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8" descr="2015-08-16-1"/>
          <p:cNvPicPr>
            <a:picLocks noChangeAspect="1" noChangeArrowheads="1"/>
          </p:cNvPicPr>
          <p:nvPr/>
        </p:nvPicPr>
        <p:blipFill>
          <a:blip r:embed="rId144" cstate="print">
            <a:extLst>
              <a:ext uri="{28A0092B-C50C-407E-A947-70E740481C1C}">
                <a14:useLocalDpi xmlns:a14="http://schemas.microsoft.com/office/drawing/2010/main" val="0"/>
              </a:ext>
            </a:extLst>
          </a:blip>
          <a:srcRect l="15662" t="4312" r="12827" b="23975"/>
          <a:stretch>
            <a:fillRect/>
          </a:stretch>
        </p:blipFill>
        <p:spPr bwMode="auto">
          <a:xfrm>
            <a:off x="5105662" y="16774"/>
            <a:ext cx="540396" cy="810594"/>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2" descr="579"/>
          <p:cNvPicPr>
            <a:picLocks noChangeAspect="1" noChangeArrowheads="1"/>
          </p:cNvPicPr>
          <p:nvPr/>
        </p:nvPicPr>
        <p:blipFill>
          <a:blip r:embed="rId145" cstate="print">
            <a:extLst>
              <a:ext uri="{28A0092B-C50C-407E-A947-70E740481C1C}">
                <a14:useLocalDpi xmlns:a14="http://schemas.microsoft.com/office/drawing/2010/main" val="0"/>
              </a:ext>
            </a:extLst>
          </a:blip>
          <a:srcRect l="3877" r="26717" b="34583"/>
          <a:stretch>
            <a:fillRect/>
          </a:stretch>
        </p:blipFill>
        <p:spPr bwMode="auto">
          <a:xfrm>
            <a:off x="2671279" y="2866240"/>
            <a:ext cx="467531" cy="586901"/>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79" descr="C:\Users\jschemp\AppData\Local\Temp\D103575-1"/>
          <p:cNvPicPr/>
          <p:nvPr/>
        </p:nvPicPr>
        <p:blipFill rotWithShape="1">
          <a:blip r:embed="rId146" cstate="print">
            <a:extLst>
              <a:ext uri="{28A0092B-C50C-407E-A947-70E740481C1C}">
                <a14:useLocalDpi xmlns:a14="http://schemas.microsoft.com/office/drawing/2010/main" val="0"/>
              </a:ext>
            </a:extLst>
          </a:blip>
          <a:srcRect l="36532" t="2739" r="35632" b="73958"/>
          <a:stretch/>
        </p:blipFill>
        <p:spPr bwMode="auto">
          <a:xfrm>
            <a:off x="4166803" y="3935140"/>
            <a:ext cx="622372" cy="685800"/>
          </a:xfrm>
          <a:prstGeom prst="rect">
            <a:avLst/>
          </a:prstGeom>
          <a:noFill/>
          <a:ln>
            <a:noFill/>
          </a:ln>
          <a:extLst>
            <a:ext uri="{53640926-AAD7-44D8-BBD7-CCE9431645EC}">
              <a14:shadowObscured xmlns:a14="http://schemas.microsoft.com/office/drawing/2010/main"/>
            </a:ext>
          </a:extLst>
        </p:spPr>
      </p:pic>
      <p:pic>
        <p:nvPicPr>
          <p:cNvPr id="181" name="Content Placeholder 6"/>
          <p:cNvPicPr>
            <a:picLocks noGrp="1" noChangeAspect="1" noChangeArrowheads="1"/>
          </p:cNvPicPr>
          <p:nvPr/>
        </p:nvPicPr>
        <p:blipFill>
          <a:blip r:embed="rId147" cstate="print">
            <a:extLst>
              <a:ext uri="{28A0092B-C50C-407E-A947-70E740481C1C}">
                <a14:useLocalDpi xmlns:a14="http://schemas.microsoft.com/office/drawing/2010/main" val="0"/>
              </a:ext>
            </a:extLst>
          </a:blip>
          <a:srcRect l="36275" t="4764" r="37732" b="66653"/>
          <a:stretch>
            <a:fillRect/>
          </a:stretch>
        </p:blipFill>
        <p:spPr bwMode="auto">
          <a:xfrm>
            <a:off x="2125317" y="3435144"/>
            <a:ext cx="547383" cy="899272"/>
          </a:xfrm>
          <a:prstGeom prst="rect">
            <a:avLst/>
          </a:prstGeom>
          <a:noFill/>
          <a:extLst>
            <a:ext uri="{909E8E84-426E-40DD-AFC4-6F175D3DCCD1}">
              <a14:hiddenFill xmlns:a14="http://schemas.microsoft.com/office/drawing/2010/main">
                <a:solidFill>
                  <a:srgbClr val="FFFFFF"/>
                </a:solidFill>
              </a14:hiddenFill>
            </a:ext>
          </a:extLst>
        </p:spPr>
      </p:pic>
      <p:pic>
        <p:nvPicPr>
          <p:cNvPr id="182" name="officeArt object"/>
          <p:cNvPicPr>
            <a:picLocks noGrp="1" noChangeArrowheads="1"/>
          </p:cNvPicPr>
          <p:nvPr/>
        </p:nvPicPr>
        <p:blipFill>
          <a:blip r:embed="rId148" cstate="print">
            <a:extLst>
              <a:ext uri="{28A0092B-C50C-407E-A947-70E740481C1C}">
                <a14:useLocalDpi xmlns:a14="http://schemas.microsoft.com/office/drawing/2010/main" val="0"/>
              </a:ext>
            </a:extLst>
          </a:blip>
          <a:srcRect l="42792" t="28041" r="20071" b="40060"/>
          <a:stretch>
            <a:fillRect/>
          </a:stretch>
        </p:blipFill>
        <p:spPr bwMode="auto">
          <a:xfrm>
            <a:off x="2200232" y="2853470"/>
            <a:ext cx="481280" cy="659869"/>
          </a:xfrm>
          <a:prstGeom prst="rect">
            <a:avLst/>
          </a:prstGeom>
          <a:noFill/>
          <a:extLst>
            <a:ext uri="{909E8E84-426E-40DD-AFC4-6F175D3DCCD1}">
              <a14:hiddenFill xmlns:a14="http://schemas.microsoft.com/office/drawing/2010/main">
                <a:solidFill>
                  <a:srgbClr val="FFFFFF"/>
                </a:solidFill>
              </a14:hiddenFill>
            </a:ext>
          </a:extLst>
        </p:spPr>
      </p:pic>
      <p:pic>
        <p:nvPicPr>
          <p:cNvPr id="183" name="Content Placeholder 5"/>
          <p:cNvPicPr>
            <a:picLocks noGrp="1" noChangeAspect="1" noChangeArrowheads="1"/>
          </p:cNvPicPr>
          <p:nvPr/>
        </p:nvPicPr>
        <p:blipFill>
          <a:blip r:embed="rId149" cstate="print">
            <a:extLst>
              <a:ext uri="{28A0092B-C50C-407E-A947-70E740481C1C}">
                <a14:useLocalDpi xmlns:a14="http://schemas.microsoft.com/office/drawing/2010/main" val="0"/>
              </a:ext>
            </a:extLst>
          </a:blip>
          <a:srcRect l="32156" t="13620" r="31013" b="62767"/>
          <a:stretch>
            <a:fillRect/>
          </a:stretch>
        </p:blipFill>
        <p:spPr bwMode="auto">
          <a:xfrm>
            <a:off x="1673886" y="2801897"/>
            <a:ext cx="565653" cy="656158"/>
          </a:xfrm>
          <a:prstGeom prst="rect">
            <a:avLst/>
          </a:prstGeom>
          <a:noFill/>
          <a:extLst>
            <a:ext uri="{909E8E84-426E-40DD-AFC4-6F175D3DCCD1}">
              <a14:hiddenFill xmlns:a14="http://schemas.microsoft.com/office/drawing/2010/main">
                <a:solidFill>
                  <a:srgbClr val="FFFFFF"/>
                </a:solidFill>
              </a14:hiddenFill>
            </a:ext>
          </a:extLst>
        </p:spPr>
      </p:pic>
      <p:pic>
        <p:nvPicPr>
          <p:cNvPr id="184" name="EE68A12E-3F19-42C8-AADF-3A5C4D9222F6" descr="EE68A12E-3F19-42C8-AADF-3A5C4D9222F6"/>
          <p:cNvPicPr>
            <a:picLocks noChangeAspect="1" noChangeArrowheads="1"/>
          </p:cNvPicPr>
          <p:nvPr/>
        </p:nvPicPr>
        <p:blipFill>
          <a:blip r:embed="rId150" cstate="print">
            <a:extLst>
              <a:ext uri="{28A0092B-C50C-407E-A947-70E740481C1C}">
                <a14:useLocalDpi xmlns:a14="http://schemas.microsoft.com/office/drawing/2010/main" val="0"/>
              </a:ext>
            </a:extLst>
          </a:blip>
          <a:srcRect l="46278" t="7474" r="20831" b="40942"/>
          <a:stretch>
            <a:fillRect/>
          </a:stretch>
        </p:blipFill>
        <p:spPr bwMode="auto">
          <a:xfrm>
            <a:off x="2688429" y="3800475"/>
            <a:ext cx="449040" cy="564602"/>
          </a:xfrm>
          <a:prstGeom prst="rect">
            <a:avLst/>
          </a:prstGeom>
          <a:noFill/>
          <a:extLst>
            <a:ext uri="{909E8E84-426E-40DD-AFC4-6F175D3DCCD1}">
              <a14:hiddenFill xmlns:a14="http://schemas.microsoft.com/office/drawing/2010/main">
                <a:solidFill>
                  <a:srgbClr val="FFFFFF"/>
                </a:solidFill>
              </a14:hiddenFill>
            </a:ext>
          </a:extLst>
        </p:spPr>
      </p:pic>
      <p:pic>
        <p:nvPicPr>
          <p:cNvPr id="185" name="Content Placeholder 6"/>
          <p:cNvPicPr>
            <a:picLocks noGrp="1" noChangeAspect="1" noChangeArrowheads="1"/>
          </p:cNvPicPr>
          <p:nvPr/>
        </p:nvPicPr>
        <p:blipFill>
          <a:blip r:embed="rId151" cstate="print">
            <a:extLst>
              <a:ext uri="{28A0092B-C50C-407E-A947-70E740481C1C}">
                <a14:useLocalDpi xmlns:a14="http://schemas.microsoft.com/office/drawing/2010/main" val="0"/>
              </a:ext>
            </a:extLst>
          </a:blip>
          <a:srcRect l="34108" t="18796" r="24268" b="44312"/>
          <a:stretch>
            <a:fillRect/>
          </a:stretch>
        </p:blipFill>
        <p:spPr bwMode="auto">
          <a:xfrm>
            <a:off x="3146799" y="3715746"/>
            <a:ext cx="485343" cy="645907"/>
          </a:xfrm>
          <a:prstGeom prst="rect">
            <a:avLst/>
          </a:prstGeom>
          <a:noFill/>
          <a:extLst>
            <a:ext uri="{909E8E84-426E-40DD-AFC4-6F175D3DCCD1}">
              <a14:hiddenFill xmlns:a14="http://schemas.microsoft.com/office/drawing/2010/main">
                <a:solidFill>
                  <a:srgbClr val="FFFFFF"/>
                </a:solidFill>
              </a14:hiddenFill>
            </a:ext>
          </a:extLst>
        </p:spPr>
      </p:pic>
      <p:pic>
        <p:nvPicPr>
          <p:cNvPr id="186" name="Content Placeholder 14"/>
          <p:cNvPicPr>
            <a:picLocks noGrp="1" noChangeAspect="1" noChangeArrowheads="1"/>
          </p:cNvPicPr>
          <p:nvPr/>
        </p:nvPicPr>
        <p:blipFill rotWithShape="1">
          <a:blip r:embed="rId152" cstate="print">
            <a:extLst>
              <a:ext uri="{28A0092B-C50C-407E-A947-70E740481C1C}">
                <a14:useLocalDpi xmlns:a14="http://schemas.microsoft.com/office/drawing/2010/main" val="0"/>
              </a:ext>
            </a:extLst>
          </a:blip>
          <a:srcRect l="37247" t="12821" r="22348" b="54488"/>
          <a:stretch/>
        </p:blipFill>
        <p:spPr bwMode="auto">
          <a:xfrm>
            <a:off x="3125352" y="2667000"/>
            <a:ext cx="648897" cy="700636"/>
          </a:xfrm>
          <a:prstGeom prst="rect">
            <a:avLst/>
          </a:prstGeom>
          <a:noFill/>
          <a:extLst>
            <a:ext uri="{909E8E84-426E-40DD-AFC4-6F175D3DCCD1}">
              <a14:hiddenFill xmlns:a14="http://schemas.microsoft.com/office/drawing/2010/main">
                <a:solidFill>
                  <a:srgbClr val="FFFFFF"/>
                </a:solidFill>
              </a14:hiddenFill>
            </a:ext>
          </a:extLst>
        </p:spPr>
      </p:pic>
      <p:pic>
        <p:nvPicPr>
          <p:cNvPr id="144" name="Content Placeholder 6"/>
          <p:cNvPicPr/>
          <p:nvPr/>
        </p:nvPicPr>
        <p:blipFill rotWithShape="1">
          <a:blip r:embed="rId153" cstate="print">
            <a:extLst>
              <a:ext uri="{28A0092B-C50C-407E-A947-70E740481C1C}">
                <a14:useLocalDpi xmlns:a14="http://schemas.microsoft.com/office/drawing/2010/main" val="0"/>
              </a:ext>
            </a:extLst>
          </a:blip>
          <a:srcRect l="53273" t="18813" r="32409" b="66694"/>
          <a:stretch/>
        </p:blipFill>
        <p:spPr bwMode="auto">
          <a:xfrm>
            <a:off x="4254753" y="5339841"/>
            <a:ext cx="611641" cy="800248"/>
          </a:xfrm>
          <a:prstGeom prst="rect">
            <a:avLst/>
          </a:prstGeom>
          <a:ln>
            <a:noFill/>
          </a:ln>
          <a:extLst>
            <a:ext uri="{53640926-AAD7-44D8-BBD7-CCE9431645EC}">
              <a14:shadowObscured xmlns:a14="http://schemas.microsoft.com/office/drawing/2010/main"/>
            </a:ext>
          </a:extLst>
        </p:spPr>
      </p:pic>
      <p:pic>
        <p:nvPicPr>
          <p:cNvPr id="175" name="Content Placeholder 7"/>
          <p:cNvPicPr>
            <a:picLocks noGrp="1" noChangeAspect="1" noChangeArrowheads="1"/>
          </p:cNvPicPr>
          <p:nvPr/>
        </p:nvPicPr>
        <p:blipFill>
          <a:blip r:embed="rId154" cstate="print">
            <a:extLst>
              <a:ext uri="{28A0092B-C50C-407E-A947-70E740481C1C}">
                <a14:useLocalDpi xmlns:a14="http://schemas.microsoft.com/office/drawing/2010/main" val="0"/>
              </a:ext>
            </a:extLst>
          </a:blip>
          <a:srcRect l="14447" t="10336" r="26797" b="33220"/>
          <a:stretch>
            <a:fillRect/>
          </a:stretch>
        </p:blipFill>
        <p:spPr bwMode="auto">
          <a:xfrm>
            <a:off x="3583669" y="3887461"/>
            <a:ext cx="673701" cy="874557"/>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1040" descr="Jeb"/>
          <p:cNvPicPr>
            <a:picLocks noChangeAspect="1" noChangeArrowheads="1"/>
          </p:cNvPicPr>
          <p:nvPr/>
        </p:nvPicPr>
        <p:blipFill>
          <a:blip r:embed="rId155" cstate="print">
            <a:extLst>
              <a:ext uri="{28A0092B-C50C-407E-A947-70E740481C1C}">
                <a14:useLocalDpi xmlns:a14="http://schemas.microsoft.com/office/drawing/2010/main" val="0"/>
              </a:ext>
            </a:extLst>
          </a:blip>
          <a:srcRect l="12682" t="10229" b="11781"/>
          <a:stretch>
            <a:fillRect/>
          </a:stretch>
        </p:blipFill>
        <p:spPr bwMode="auto">
          <a:xfrm>
            <a:off x="3487208" y="3295372"/>
            <a:ext cx="476746" cy="642571"/>
          </a:xfrm>
          <a:prstGeom prst="rect">
            <a:avLst/>
          </a:prstGeom>
          <a:noFill/>
          <a:extLst>
            <a:ext uri="{909E8E84-426E-40DD-AFC4-6F175D3DCCD1}">
              <a14:hiddenFill xmlns:a14="http://schemas.microsoft.com/office/drawing/2010/main">
                <a:solidFill>
                  <a:srgbClr val="FFFFFF"/>
                </a:solidFill>
              </a14:hiddenFill>
            </a:ext>
          </a:extLst>
        </p:spPr>
      </p:pic>
      <p:pic>
        <p:nvPicPr>
          <p:cNvPr id="2114" name="Picture 66" descr="DSC_5459"/>
          <p:cNvPicPr>
            <a:picLocks noChangeAspect="1" noChangeArrowheads="1"/>
          </p:cNvPicPr>
          <p:nvPr/>
        </p:nvPicPr>
        <p:blipFill rotWithShape="1">
          <a:blip r:embed="rId156" cstate="print">
            <a:extLst>
              <a:ext uri="{28A0092B-C50C-407E-A947-70E740481C1C}">
                <a14:useLocalDpi xmlns:a14="http://schemas.microsoft.com/office/drawing/2010/main" val="0"/>
              </a:ext>
            </a:extLst>
          </a:blip>
          <a:srcRect l="1" r="8348"/>
          <a:stretch/>
        </p:blipFill>
        <p:spPr bwMode="auto">
          <a:xfrm>
            <a:off x="5189352" y="495590"/>
            <a:ext cx="510375" cy="694172"/>
          </a:xfrm>
          <a:prstGeom prst="rect">
            <a:avLst/>
          </a:prstGeom>
          <a:noFill/>
          <a:extLst>
            <a:ext uri="{909E8E84-426E-40DD-AFC4-6F175D3DCCD1}">
              <a14:hiddenFill xmlns:a14="http://schemas.microsoft.com/office/drawing/2010/main">
                <a:solidFill>
                  <a:srgbClr val="FFFFFF"/>
                </a:solidFill>
              </a14:hiddenFill>
            </a:ext>
          </a:extLst>
        </p:spPr>
      </p:pic>
      <p:pic>
        <p:nvPicPr>
          <p:cNvPr id="155" name="Content Placeholder 6"/>
          <p:cNvPicPr>
            <a:picLocks noGrp="1" noChangeAspect="1" noChangeArrowheads="1"/>
          </p:cNvPicPr>
          <p:nvPr/>
        </p:nvPicPr>
        <p:blipFill>
          <a:blip r:embed="rId157" cstate="print">
            <a:extLst>
              <a:ext uri="{28A0092B-C50C-407E-A947-70E740481C1C}">
                <a14:useLocalDpi xmlns:a14="http://schemas.microsoft.com/office/drawing/2010/main" val="0"/>
              </a:ext>
            </a:extLst>
          </a:blip>
          <a:srcRect l="11362" t="7356" r="40930" b="42645"/>
          <a:stretch>
            <a:fillRect/>
          </a:stretch>
        </p:blipFill>
        <p:spPr bwMode="auto">
          <a:xfrm>
            <a:off x="1985428" y="4116900"/>
            <a:ext cx="546550" cy="858865"/>
          </a:xfrm>
          <a:prstGeom prst="rect">
            <a:avLst/>
          </a:prstGeom>
          <a:noFill/>
          <a:extLst>
            <a:ext uri="{909E8E84-426E-40DD-AFC4-6F175D3DCCD1}">
              <a14:hiddenFill xmlns:a14="http://schemas.microsoft.com/office/drawing/2010/main">
                <a:solidFill>
                  <a:srgbClr val="FFFFFF"/>
                </a:solidFill>
              </a14:hiddenFill>
            </a:ext>
          </a:extLst>
        </p:spPr>
      </p:pic>
      <p:pic>
        <p:nvPicPr>
          <p:cNvPr id="2113" name="Picture 65" descr="Chase Glaser"/>
          <p:cNvPicPr>
            <a:picLocks noChangeAspect="1" noChangeArrowheads="1"/>
          </p:cNvPicPr>
          <p:nvPr/>
        </p:nvPicPr>
        <p:blipFill>
          <a:blip r:embed="rId158" cstate="print">
            <a:extLst>
              <a:ext uri="{28A0092B-C50C-407E-A947-70E740481C1C}">
                <a14:useLocalDpi xmlns:a14="http://schemas.microsoft.com/office/drawing/2010/main" val="0"/>
              </a:ext>
            </a:extLst>
          </a:blip>
          <a:srcRect l="38480" t="5479" r="33347" b="30539"/>
          <a:stretch>
            <a:fillRect/>
          </a:stretch>
        </p:blipFill>
        <p:spPr bwMode="auto">
          <a:xfrm>
            <a:off x="4467444" y="5895451"/>
            <a:ext cx="628838" cy="953738"/>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6"/>
          <p:cNvPicPr>
            <a:picLocks noGrp="1" noChangeAspect="1" noChangeArrowheads="1"/>
          </p:cNvPicPr>
          <p:nvPr/>
        </p:nvPicPr>
        <p:blipFill>
          <a:blip r:embed="rId159" cstate="print">
            <a:extLst>
              <a:ext uri="{28A0092B-C50C-407E-A947-70E740481C1C}">
                <a14:useLocalDpi xmlns:a14="http://schemas.microsoft.com/office/drawing/2010/main" val="0"/>
              </a:ext>
            </a:extLst>
          </a:blip>
          <a:srcRect l="28773" b="51926"/>
          <a:stretch>
            <a:fillRect/>
          </a:stretch>
        </p:blipFill>
        <p:spPr bwMode="auto">
          <a:xfrm>
            <a:off x="2523998" y="4305838"/>
            <a:ext cx="517596" cy="7635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5"/>
          <p:cNvPicPr>
            <a:picLocks noChangeAspect="1" noChangeArrowheads="1"/>
          </p:cNvPicPr>
          <p:nvPr/>
        </p:nvPicPr>
        <p:blipFill rotWithShape="1">
          <a:blip r:embed="rId160" cstate="print">
            <a:extLst>
              <a:ext uri="{28A0092B-C50C-407E-A947-70E740481C1C}">
                <a14:useLocalDpi xmlns:a14="http://schemas.microsoft.com/office/drawing/2010/main" val="0"/>
              </a:ext>
            </a:extLst>
          </a:blip>
          <a:srcRect l="76003" t="1259" r="1412" b="73547"/>
          <a:stretch/>
        </p:blipFill>
        <p:spPr bwMode="auto">
          <a:xfrm>
            <a:off x="461624" y="-19806"/>
            <a:ext cx="452918" cy="6794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p:cNvPicPr>
            <a:picLocks noChangeAspect="1" noChangeArrowheads="1"/>
          </p:cNvPicPr>
          <p:nvPr/>
        </p:nvPicPr>
        <p:blipFill>
          <a:blip r:embed="rId161" cstate="print">
            <a:extLst>
              <a:ext uri="{28A0092B-C50C-407E-A947-70E740481C1C}">
                <a14:useLocalDpi xmlns:a14="http://schemas.microsoft.com/office/drawing/2010/main" val="0"/>
              </a:ext>
            </a:extLst>
          </a:blip>
          <a:srcRect l="72017" t="842" r="2087" b="72176"/>
          <a:stretch>
            <a:fillRect/>
          </a:stretch>
        </p:blipFill>
        <p:spPr bwMode="auto">
          <a:xfrm>
            <a:off x="871085" y="0"/>
            <a:ext cx="474139" cy="65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46694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5344377"/>
            <a:ext cx="3581400" cy="1446550"/>
          </a:xfrm>
          <a:prstGeom prst="rect">
            <a:avLst/>
          </a:prstGeom>
          <a:noFill/>
        </p:spPr>
        <p:txBody>
          <a:bodyPr wrap="square" rtlCol="0">
            <a:spAutoFit/>
          </a:bodyPr>
          <a:lstStyle/>
          <a:p>
            <a:pPr algn="ctr"/>
            <a:r>
              <a:rPr lang="en-US" sz="2800" b="1" dirty="0" smtClean="0">
                <a:solidFill>
                  <a:srgbClr val="FF0000"/>
                </a:solidFill>
              </a:rPr>
              <a:t>Madison Mahaffey</a:t>
            </a:r>
          </a:p>
          <a:p>
            <a:pPr algn="ctr"/>
            <a:r>
              <a:rPr lang="en-US" sz="2000" dirty="0" smtClean="0"/>
              <a:t>Montezuma County </a:t>
            </a:r>
          </a:p>
          <a:p>
            <a:pPr algn="ctr"/>
            <a:r>
              <a:rPr lang="en-US" sz="2000" dirty="0" smtClean="0"/>
              <a:t>Colorado College</a:t>
            </a:r>
          </a:p>
          <a:p>
            <a:pPr algn="ctr"/>
            <a:r>
              <a:rPr lang="en-US" sz="2000" dirty="0" smtClean="0"/>
              <a:t>Foreign Languages &amp; Cultures</a:t>
            </a:r>
          </a:p>
        </p:txBody>
      </p:sp>
      <p:sp>
        <p:nvSpPr>
          <p:cNvPr id="7" name="Rectangle 6"/>
          <p:cNvSpPr/>
          <p:nvPr/>
        </p:nvSpPr>
        <p:spPr>
          <a:xfrm>
            <a:off x="4114800" y="1600200"/>
            <a:ext cx="4114800" cy="3462867"/>
          </a:xfrm>
          <a:prstGeom prst="rect">
            <a:avLst/>
          </a:prstGeom>
        </p:spPr>
        <p:txBody>
          <a:bodyPr wrap="square">
            <a:spAutoFit/>
          </a:bodyPr>
          <a:lstStyle/>
          <a:p>
            <a:r>
              <a:rPr lang="en-US" sz="2800" dirty="0" smtClean="0"/>
              <a:t>“The 4-H program has made me a more confident and capable woman, a young adult ready to achieve success in my continuing education.”</a:t>
            </a:r>
            <a:r>
              <a:rPr lang="en-US" dirty="0"/>
              <a:t/>
            </a:r>
            <a:br>
              <a:rPr lang="en-US" dirty="0"/>
            </a:b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630" y="1634067"/>
            <a:ext cx="3429000" cy="3429000"/>
          </a:xfrm>
          <a:prstGeom prst="rect">
            <a:avLst/>
          </a:prstGeom>
        </p:spPr>
      </p:pic>
      <p:sp>
        <p:nvSpPr>
          <p:cNvPr id="8" name="Title 1"/>
          <p:cNvSpPr>
            <a:spLocks noGrp="1"/>
          </p:cNvSpPr>
          <p:nvPr>
            <p:ph type="title"/>
          </p:nvPr>
        </p:nvSpPr>
        <p:spPr>
          <a:xfrm>
            <a:off x="0" y="0"/>
            <a:ext cx="9144000" cy="1443803"/>
          </a:xfrm>
        </p:spPr>
        <p:txBody>
          <a:bodyPr/>
          <a:lstStyle/>
          <a:p>
            <a:pPr marL="0" indent="0" algn="ctr">
              <a:buNone/>
            </a:pPr>
            <a:r>
              <a:rPr lang="en-US" sz="4000" dirty="0" smtClean="0"/>
              <a:t>Bill &amp; Barbara Holthaus 4-H Youth Scholarship </a:t>
            </a:r>
            <a:endParaRPr lang="en-US" sz="4000" dirty="0"/>
          </a:p>
        </p:txBody>
      </p:sp>
      <p:pic>
        <p:nvPicPr>
          <p:cNvPr id="9"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334000"/>
            <a:ext cx="4800600" cy="1446550"/>
          </a:xfrm>
          <a:prstGeom prst="rect">
            <a:avLst/>
          </a:prstGeom>
          <a:noFill/>
        </p:spPr>
        <p:txBody>
          <a:bodyPr wrap="square" rtlCol="0">
            <a:spAutoFit/>
          </a:bodyPr>
          <a:lstStyle/>
          <a:p>
            <a:pPr algn="ctr"/>
            <a:r>
              <a:rPr lang="en-US" sz="2800" b="1" dirty="0" smtClean="0">
                <a:solidFill>
                  <a:srgbClr val="FF0000"/>
                </a:solidFill>
              </a:rPr>
              <a:t>Nicole Doll</a:t>
            </a:r>
          </a:p>
          <a:p>
            <a:pPr algn="ctr"/>
            <a:r>
              <a:rPr lang="en-US" sz="2000" dirty="0" smtClean="0"/>
              <a:t>Morgan County</a:t>
            </a:r>
          </a:p>
          <a:p>
            <a:pPr algn="ctr"/>
            <a:r>
              <a:rPr lang="en-US" sz="2000" dirty="0" smtClean="0"/>
              <a:t>Western State Colorado University</a:t>
            </a:r>
          </a:p>
          <a:p>
            <a:pPr algn="ctr"/>
            <a:r>
              <a:rPr lang="en-US" sz="2000" dirty="0" smtClean="0"/>
              <a:t>Elementary Education</a:t>
            </a:r>
          </a:p>
        </p:txBody>
      </p:sp>
      <p:sp>
        <p:nvSpPr>
          <p:cNvPr id="7" name="Rectangle 6"/>
          <p:cNvSpPr/>
          <p:nvPr/>
        </p:nvSpPr>
        <p:spPr>
          <a:xfrm>
            <a:off x="4610100" y="1828800"/>
            <a:ext cx="3733800" cy="3505200"/>
          </a:xfrm>
          <a:prstGeom prst="rect">
            <a:avLst/>
          </a:prstGeom>
        </p:spPr>
        <p:txBody>
          <a:bodyPr wrap="square">
            <a:spAutoFit/>
          </a:bodyPr>
          <a:lstStyle/>
          <a:p>
            <a:r>
              <a:rPr lang="en-US" sz="2800" dirty="0" smtClean="0"/>
              <a:t>“4-H has built the sturdy foundation of my character and work ethic, by developing valuable fundamental skills and discovering my passions.” </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835266"/>
            <a:ext cx="3352800" cy="3352800"/>
          </a:xfrm>
          <a:prstGeom prst="rect">
            <a:avLst/>
          </a:prstGeom>
        </p:spPr>
      </p:pic>
      <p:sp>
        <p:nvSpPr>
          <p:cNvPr id="8" name="Title 1"/>
          <p:cNvSpPr txBox="1">
            <a:spLocks/>
          </p:cNvSpPr>
          <p:nvPr/>
        </p:nvSpPr>
        <p:spPr>
          <a:xfrm>
            <a:off x="0" y="0"/>
            <a:ext cx="9144000" cy="1443803"/>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z="4000" dirty="0" smtClean="0"/>
              <a:t>Bill &amp; Barbara </a:t>
            </a:r>
            <a:r>
              <a:rPr lang="en-US" sz="4000" dirty="0" err="1" smtClean="0"/>
              <a:t>Holthaus</a:t>
            </a:r>
            <a:r>
              <a:rPr lang="en-US" sz="4000" dirty="0" smtClean="0"/>
              <a:t> 4-H Youth Scholarship </a:t>
            </a:r>
            <a:endParaRPr lang="en-US" sz="4000" dirty="0"/>
          </a:p>
        </p:txBody>
      </p:sp>
      <p:pic>
        <p:nvPicPr>
          <p:cNvPr id="9"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407614799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pPr marL="0" indent="0" algn="ctr">
              <a:buNone/>
            </a:pPr>
            <a:r>
              <a:rPr lang="en-US" sz="4400" dirty="0" smtClean="0"/>
              <a:t>Kimberling Family 4-H Scholarship</a:t>
            </a:r>
            <a:endParaRPr lang="en-US" sz="4400" dirty="0"/>
          </a:p>
        </p:txBody>
      </p:sp>
      <p:sp>
        <p:nvSpPr>
          <p:cNvPr id="6" name="TextBox 5"/>
          <p:cNvSpPr txBox="1"/>
          <p:nvPr/>
        </p:nvSpPr>
        <p:spPr>
          <a:xfrm>
            <a:off x="228600" y="5410200"/>
            <a:ext cx="3657600" cy="1384995"/>
          </a:xfrm>
          <a:prstGeom prst="rect">
            <a:avLst/>
          </a:prstGeom>
          <a:noFill/>
        </p:spPr>
        <p:txBody>
          <a:bodyPr wrap="square" rtlCol="0">
            <a:spAutoFit/>
          </a:bodyPr>
          <a:lstStyle/>
          <a:p>
            <a:pPr algn="ctr"/>
            <a:r>
              <a:rPr lang="en-US" sz="2400" b="1" dirty="0" smtClean="0">
                <a:solidFill>
                  <a:srgbClr val="FF0000"/>
                </a:solidFill>
              </a:rPr>
              <a:t>Ashley Schilling</a:t>
            </a:r>
          </a:p>
          <a:p>
            <a:pPr algn="ctr"/>
            <a:r>
              <a:rPr lang="en-US" sz="2000" dirty="0" smtClean="0"/>
              <a:t>Larimer County </a:t>
            </a:r>
          </a:p>
          <a:p>
            <a:pPr algn="ctr"/>
            <a:r>
              <a:rPr lang="en-US" sz="2000" dirty="0" smtClean="0"/>
              <a:t>Colorado State University</a:t>
            </a:r>
          </a:p>
          <a:p>
            <a:pPr algn="ctr"/>
            <a:r>
              <a:rPr lang="en-US" sz="2000" dirty="0" smtClean="0"/>
              <a:t>Animal Science</a:t>
            </a:r>
            <a:endParaRPr lang="en-US" sz="2000" dirty="0"/>
          </a:p>
        </p:txBody>
      </p:sp>
      <p:sp>
        <p:nvSpPr>
          <p:cNvPr id="5" name="Rectangle 4"/>
          <p:cNvSpPr/>
          <p:nvPr/>
        </p:nvSpPr>
        <p:spPr>
          <a:xfrm>
            <a:off x="3945466" y="1676400"/>
            <a:ext cx="4817534" cy="2246769"/>
          </a:xfrm>
          <a:prstGeom prst="rect">
            <a:avLst/>
          </a:prstGeom>
        </p:spPr>
        <p:txBody>
          <a:bodyPr wrap="square">
            <a:spAutoFit/>
          </a:bodyPr>
          <a:lstStyle/>
          <a:p>
            <a:r>
              <a:rPr lang="en-US" sz="2800" dirty="0" smtClean="0"/>
              <a:t>“4-H </a:t>
            </a:r>
            <a:r>
              <a:rPr lang="en-US" sz="2800" dirty="0"/>
              <a:t>has </a:t>
            </a:r>
            <a:r>
              <a:rPr lang="en-US" sz="2800" dirty="0" smtClean="0"/>
              <a:t>taught me professionalism, and I strongly believe that is a skill that will get me very far in life.”</a:t>
            </a:r>
            <a:r>
              <a:rPr lang="en-US" sz="2800" dirty="0"/>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 y="1684610"/>
            <a:ext cx="3429000" cy="3429000"/>
          </a:xfrm>
          <a:prstGeom prst="rect">
            <a:avLst/>
          </a:prstGeom>
        </p:spPr>
      </p:pic>
      <p:sp>
        <p:nvSpPr>
          <p:cNvPr id="7" name="TextBox 6"/>
          <p:cNvSpPr txBox="1"/>
          <p:nvPr/>
        </p:nvSpPr>
        <p:spPr>
          <a:xfrm>
            <a:off x="3619500" y="4234627"/>
            <a:ext cx="5524500" cy="1477328"/>
          </a:xfrm>
          <a:prstGeom prst="rect">
            <a:avLst/>
          </a:prstGeom>
          <a:noFill/>
        </p:spPr>
        <p:txBody>
          <a:bodyPr wrap="square" rtlCol="0">
            <a:spAutoFit/>
          </a:bodyPr>
          <a:lstStyle/>
          <a:p>
            <a:pPr algn="ctr"/>
            <a:r>
              <a:rPr lang="en-US" sz="3000" dirty="0"/>
              <a:t>*</a:t>
            </a:r>
            <a:r>
              <a:rPr lang="en-US" sz="3000" dirty="0" smtClean="0"/>
              <a:t>Also receiving a</a:t>
            </a:r>
          </a:p>
          <a:p>
            <a:pPr algn="ctr"/>
            <a:r>
              <a:rPr lang="en-US" sz="3000" dirty="0" smtClean="0"/>
              <a:t> 2017 CSU Freshman Scholarship</a:t>
            </a:r>
            <a:endParaRPr lang="en-US" sz="3000" dirty="0"/>
          </a:p>
        </p:txBody>
      </p:sp>
      <p:pic>
        <p:nvPicPr>
          <p:cNvPr id="8"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10600" cy="1295400"/>
          </a:xfrm>
        </p:spPr>
        <p:txBody>
          <a:bodyPr>
            <a:normAutofit/>
          </a:bodyPr>
          <a:lstStyle/>
          <a:p>
            <a:pPr marL="0" indent="0" algn="ctr">
              <a:buNone/>
            </a:pPr>
            <a:r>
              <a:rPr lang="en-US" sz="4000" dirty="0" smtClean="0"/>
              <a:t>Kimberling</a:t>
            </a:r>
            <a:r>
              <a:rPr lang="en-US" sz="4000" b="1" dirty="0" smtClean="0"/>
              <a:t> Family FFA Scholarship</a:t>
            </a:r>
            <a:endParaRPr lang="en-US" sz="4000" dirty="0"/>
          </a:p>
        </p:txBody>
      </p:sp>
      <p:sp>
        <p:nvSpPr>
          <p:cNvPr id="6" name="TextBox 5"/>
          <p:cNvSpPr txBox="1"/>
          <p:nvPr/>
        </p:nvSpPr>
        <p:spPr>
          <a:xfrm>
            <a:off x="228600" y="5259050"/>
            <a:ext cx="3888934" cy="1446550"/>
          </a:xfrm>
          <a:prstGeom prst="rect">
            <a:avLst/>
          </a:prstGeom>
          <a:noFill/>
        </p:spPr>
        <p:txBody>
          <a:bodyPr wrap="square" rtlCol="0">
            <a:spAutoFit/>
          </a:bodyPr>
          <a:lstStyle/>
          <a:p>
            <a:pPr algn="ctr"/>
            <a:r>
              <a:rPr lang="en-US" sz="2800" b="1" dirty="0" smtClean="0">
                <a:solidFill>
                  <a:srgbClr val="FF0000"/>
                </a:solidFill>
              </a:rPr>
              <a:t>Alaina Akey</a:t>
            </a:r>
          </a:p>
          <a:p>
            <a:pPr algn="ctr"/>
            <a:r>
              <a:rPr lang="en-US" sz="2000" dirty="0" smtClean="0"/>
              <a:t>Yuma County </a:t>
            </a:r>
          </a:p>
          <a:p>
            <a:pPr algn="ctr"/>
            <a:r>
              <a:rPr lang="en-US" sz="2000" dirty="0" smtClean="0"/>
              <a:t>Colorado State University</a:t>
            </a:r>
          </a:p>
          <a:p>
            <a:pPr algn="ctr"/>
            <a:r>
              <a:rPr lang="en-US" sz="2000" dirty="0" smtClean="0"/>
              <a:t>Animal Science</a:t>
            </a:r>
            <a:endParaRPr lang="en-US" sz="2000" dirty="0"/>
          </a:p>
        </p:txBody>
      </p:sp>
      <p:sp>
        <p:nvSpPr>
          <p:cNvPr id="5" name="Rectangle 4"/>
          <p:cNvSpPr/>
          <p:nvPr/>
        </p:nvSpPr>
        <p:spPr>
          <a:xfrm>
            <a:off x="4267200" y="990879"/>
            <a:ext cx="4619372" cy="3200121"/>
          </a:xfrm>
          <a:prstGeom prst="rect">
            <a:avLst/>
          </a:prstGeom>
        </p:spPr>
        <p:txBody>
          <a:bodyPr wrap="square">
            <a:spAutoFit/>
          </a:bodyPr>
          <a:lstStyle/>
          <a:p>
            <a:r>
              <a:rPr lang="en-US" sz="2500" dirty="0" smtClean="0"/>
              <a:t>“4-H has played a major role in my life and in developing me into the person I am today. 4-H has taught me about responsibility, hard work, and the utter importance of giving back to others and your community.”</a:t>
            </a:r>
            <a:endParaRPr lang="en-US" sz="25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267" y="1435848"/>
            <a:ext cx="3657600" cy="3657600"/>
          </a:xfrm>
          <a:prstGeom prst="rect">
            <a:avLst/>
          </a:prstGeom>
        </p:spPr>
      </p:pic>
      <p:sp>
        <p:nvSpPr>
          <p:cNvPr id="7" name="TextBox 6"/>
          <p:cNvSpPr txBox="1"/>
          <p:nvPr/>
        </p:nvSpPr>
        <p:spPr>
          <a:xfrm>
            <a:off x="4671886" y="4216893"/>
            <a:ext cx="3810000" cy="1477328"/>
          </a:xfrm>
          <a:prstGeom prst="rect">
            <a:avLst/>
          </a:prstGeom>
          <a:noFill/>
        </p:spPr>
        <p:txBody>
          <a:bodyPr wrap="square" rtlCol="0">
            <a:spAutoFit/>
          </a:bodyPr>
          <a:lstStyle/>
          <a:p>
            <a:pPr algn="ctr"/>
            <a:r>
              <a:rPr lang="en-US" sz="3000" dirty="0"/>
              <a:t>*</a:t>
            </a:r>
            <a:r>
              <a:rPr lang="en-US" sz="3000" dirty="0" smtClean="0"/>
              <a:t>Also receiving a</a:t>
            </a:r>
          </a:p>
          <a:p>
            <a:pPr algn="ctr"/>
            <a:r>
              <a:rPr lang="en-US" sz="3000" dirty="0" smtClean="0"/>
              <a:t> 2017 CSU Freshman Scholarship</a:t>
            </a:r>
            <a:endParaRPr lang="en-US" sz="3000" dirty="0"/>
          </a:p>
        </p:txBody>
      </p:sp>
      <p:pic>
        <p:nvPicPr>
          <p:cNvPr id="8"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343514001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914400"/>
          </a:xfrm>
        </p:spPr>
        <p:txBody>
          <a:bodyPr>
            <a:normAutofit fontScale="90000"/>
          </a:bodyPr>
          <a:lstStyle/>
          <a:p>
            <a:pPr marL="0" indent="0" algn="ctr">
              <a:buNone/>
            </a:pPr>
            <a:r>
              <a:rPr lang="en-US" sz="3200" dirty="0"/>
              <a:t>Kimberling </a:t>
            </a:r>
            <a:r>
              <a:rPr lang="en-US" sz="3200" dirty="0" smtClean="0"/>
              <a:t>Family 4-H Youth Scholarship – </a:t>
            </a:r>
            <a:r>
              <a:rPr lang="en-US" sz="3200" dirty="0"/>
              <a:t>Continuing Education (Nutrition)</a:t>
            </a:r>
          </a:p>
        </p:txBody>
      </p:sp>
      <p:sp>
        <p:nvSpPr>
          <p:cNvPr id="6" name="TextBox 5"/>
          <p:cNvSpPr txBox="1"/>
          <p:nvPr/>
        </p:nvSpPr>
        <p:spPr>
          <a:xfrm>
            <a:off x="228600" y="5334000"/>
            <a:ext cx="3505200" cy="1384995"/>
          </a:xfrm>
          <a:prstGeom prst="rect">
            <a:avLst/>
          </a:prstGeom>
          <a:noFill/>
        </p:spPr>
        <p:txBody>
          <a:bodyPr wrap="square" rtlCol="0">
            <a:spAutoFit/>
          </a:bodyPr>
          <a:lstStyle/>
          <a:p>
            <a:pPr algn="ctr"/>
            <a:r>
              <a:rPr lang="en-US" sz="2400" b="1" dirty="0" smtClean="0">
                <a:solidFill>
                  <a:srgbClr val="FF0000"/>
                </a:solidFill>
              </a:rPr>
              <a:t>Madessa Hoffer-Dye</a:t>
            </a:r>
          </a:p>
          <a:p>
            <a:pPr algn="ctr"/>
            <a:r>
              <a:rPr lang="en-US" sz="2000" dirty="0" smtClean="0"/>
              <a:t>Larimer County </a:t>
            </a:r>
          </a:p>
          <a:p>
            <a:pPr algn="ctr"/>
            <a:r>
              <a:rPr lang="en-US" sz="2000" dirty="0" smtClean="0"/>
              <a:t>Colorado State University</a:t>
            </a:r>
          </a:p>
          <a:p>
            <a:pPr algn="ctr"/>
            <a:r>
              <a:rPr lang="en-US" sz="2000" dirty="0" smtClean="0"/>
              <a:t>Animal Science</a:t>
            </a:r>
            <a:endParaRPr lang="en-US" sz="2000" dirty="0"/>
          </a:p>
        </p:txBody>
      </p:sp>
      <p:sp>
        <p:nvSpPr>
          <p:cNvPr id="5" name="Rectangle 4"/>
          <p:cNvSpPr/>
          <p:nvPr/>
        </p:nvSpPr>
        <p:spPr>
          <a:xfrm>
            <a:off x="4542503" y="2089355"/>
            <a:ext cx="3505200" cy="3539430"/>
          </a:xfrm>
          <a:prstGeom prst="rect">
            <a:avLst/>
          </a:prstGeom>
        </p:spPr>
        <p:txBody>
          <a:bodyPr wrap="square">
            <a:spAutoFit/>
          </a:bodyPr>
          <a:lstStyle/>
          <a:p>
            <a:r>
              <a:rPr lang="en-US" sz="3200" dirty="0" smtClean="0"/>
              <a:t>“I know that what I have learned and developed through 4-H will serve me well and I will be able to be successful.</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276" y="2057400"/>
            <a:ext cx="3111848" cy="3111848"/>
          </a:xfrm>
          <a:prstGeom prst="rect">
            <a:avLst/>
          </a:prstGeom>
        </p:spPr>
      </p:pic>
      <p:pic>
        <p:nvPicPr>
          <p:cNvPr id="7"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295204701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48"/>
            <a:ext cx="9144000" cy="1052052"/>
          </a:xfrm>
        </p:spPr>
        <p:txBody>
          <a:bodyPr/>
          <a:lstStyle/>
          <a:p>
            <a:pPr marL="0" indent="0" algn="ctr">
              <a:buNone/>
            </a:pPr>
            <a:r>
              <a:rPr lang="en-US" sz="3600" dirty="0" smtClean="0"/>
              <a:t>Betty Kimberling Memorial Scholarship</a:t>
            </a:r>
            <a:endParaRPr lang="en-US" sz="3600" dirty="0"/>
          </a:p>
        </p:txBody>
      </p:sp>
      <p:sp>
        <p:nvSpPr>
          <p:cNvPr id="3" name="Content Placeholder 2"/>
          <p:cNvSpPr>
            <a:spLocks noGrp="1"/>
          </p:cNvSpPr>
          <p:nvPr>
            <p:ph sz="quarter" idx="13"/>
          </p:nvPr>
        </p:nvSpPr>
        <p:spPr>
          <a:xfrm>
            <a:off x="0" y="5440680"/>
            <a:ext cx="4038600" cy="1417320"/>
          </a:xfrm>
        </p:spPr>
        <p:txBody>
          <a:bodyPr>
            <a:normAutofit fontScale="92500" lnSpcReduction="20000"/>
          </a:bodyPr>
          <a:lstStyle/>
          <a:p>
            <a:pPr marL="45720" indent="0" algn="ctr">
              <a:buNone/>
            </a:pPr>
            <a:r>
              <a:rPr lang="en-US" sz="2600" b="1" dirty="0" smtClean="0">
                <a:solidFill>
                  <a:srgbClr val="FF0000"/>
                </a:solidFill>
              </a:rPr>
              <a:t>Kylie Casias</a:t>
            </a:r>
          </a:p>
          <a:p>
            <a:pPr marL="0" indent="0" algn="ctr">
              <a:buNone/>
            </a:pPr>
            <a:r>
              <a:rPr lang="en-US" dirty="0" smtClean="0">
                <a:solidFill>
                  <a:schemeClr val="tx1"/>
                </a:solidFill>
              </a:rPr>
              <a:t>Adams County</a:t>
            </a:r>
          </a:p>
          <a:p>
            <a:pPr marL="0" indent="0" algn="ctr">
              <a:buNone/>
            </a:pPr>
            <a:r>
              <a:rPr lang="en-US" dirty="0" smtClean="0">
                <a:solidFill>
                  <a:schemeClr val="tx1"/>
                </a:solidFill>
              </a:rPr>
              <a:t>Colorado State University</a:t>
            </a:r>
          </a:p>
          <a:p>
            <a:pPr marL="0" indent="0" algn="ctr">
              <a:buNone/>
            </a:pPr>
            <a:r>
              <a:rPr lang="en-US" dirty="0" smtClean="0">
                <a:solidFill>
                  <a:schemeClr val="tx1"/>
                </a:solidFill>
              </a:rPr>
              <a:t>Health and Exercise Science</a:t>
            </a:r>
            <a:endParaRPr lang="en-US" dirty="0">
              <a:solidFill>
                <a:schemeClr val="tx1"/>
              </a:solidFill>
            </a:endParaRPr>
          </a:p>
        </p:txBody>
      </p:sp>
      <p:sp>
        <p:nvSpPr>
          <p:cNvPr id="4" name="Content Placeholder 3"/>
          <p:cNvSpPr>
            <a:spLocks noGrp="1"/>
          </p:cNvSpPr>
          <p:nvPr>
            <p:ph sz="quarter" idx="14"/>
          </p:nvPr>
        </p:nvSpPr>
        <p:spPr>
          <a:xfrm>
            <a:off x="4267200" y="1828800"/>
            <a:ext cx="3664974" cy="3352800"/>
          </a:xfrm>
        </p:spPr>
        <p:txBody>
          <a:bodyPr>
            <a:noAutofit/>
          </a:bodyPr>
          <a:lstStyle/>
          <a:p>
            <a:pPr marL="45720" indent="0">
              <a:buNone/>
            </a:pPr>
            <a:r>
              <a:rPr lang="en-US" sz="2800" dirty="0" smtClean="0">
                <a:solidFill>
                  <a:schemeClr val="tx1"/>
                </a:solidFill>
              </a:rPr>
              <a:t>“All of the skills I learned in 4-H have helped me gain important life skills and mature at a young age to prepare me for the future.”</a:t>
            </a:r>
            <a:endParaRPr lang="en-US" sz="2800" dirty="0">
              <a:solidFill>
                <a:schemeClr val="tx1"/>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0000" t="-43" r="23333" b="46666"/>
          <a:stretch/>
        </p:blipFill>
        <p:spPr>
          <a:xfrm>
            <a:off x="838200" y="1995948"/>
            <a:ext cx="2785170" cy="3185652"/>
          </a:xfrm>
          <a:prstGeom prst="rect">
            <a:avLst/>
          </a:prstGeom>
        </p:spPr>
      </p:pic>
      <p:pic>
        <p:nvPicPr>
          <p:cNvPr id="6"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67974036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086600" cy="1371601"/>
          </a:xfrm>
        </p:spPr>
        <p:txBody>
          <a:bodyPr>
            <a:noAutofit/>
          </a:bodyPr>
          <a:lstStyle/>
          <a:p>
            <a:pPr marL="0" indent="0" algn="ctr">
              <a:buNone/>
            </a:pPr>
            <a:r>
              <a:rPr lang="en-US" sz="3400" dirty="0" smtClean="0"/>
              <a:t>Murdoch’s Ranch &amp; Home Supply </a:t>
            </a:r>
            <a:br>
              <a:rPr lang="en-US" sz="3400" dirty="0" smtClean="0"/>
            </a:br>
            <a:r>
              <a:rPr lang="en-US" sz="3400" dirty="0" smtClean="0"/>
              <a:t>4-H Youth Scholarship</a:t>
            </a:r>
            <a:endParaRPr lang="en-US" sz="3400" dirty="0"/>
          </a:p>
        </p:txBody>
      </p:sp>
      <p:sp>
        <p:nvSpPr>
          <p:cNvPr id="6" name="TextBox 5"/>
          <p:cNvSpPr txBox="1"/>
          <p:nvPr/>
        </p:nvSpPr>
        <p:spPr>
          <a:xfrm>
            <a:off x="304800" y="5474494"/>
            <a:ext cx="3505200" cy="1231106"/>
          </a:xfrm>
          <a:prstGeom prst="rect">
            <a:avLst/>
          </a:prstGeom>
          <a:noFill/>
        </p:spPr>
        <p:txBody>
          <a:bodyPr wrap="square" rtlCol="0">
            <a:spAutoFit/>
          </a:bodyPr>
          <a:lstStyle/>
          <a:p>
            <a:pPr algn="ctr"/>
            <a:r>
              <a:rPr lang="en-US" sz="2000" b="1" dirty="0" smtClean="0">
                <a:solidFill>
                  <a:srgbClr val="FF0000"/>
                </a:solidFill>
              </a:rPr>
              <a:t>Kaitlyn Boykin</a:t>
            </a:r>
            <a:endParaRPr lang="en-US" sz="2000" b="1" dirty="0" smtClean="0">
              <a:solidFill>
                <a:srgbClr val="FF0000"/>
              </a:solidFill>
            </a:endParaRPr>
          </a:p>
          <a:p>
            <a:pPr algn="ctr"/>
            <a:r>
              <a:rPr lang="en-US" dirty="0" smtClean="0"/>
              <a:t>Elbert </a:t>
            </a:r>
            <a:r>
              <a:rPr lang="en-US" dirty="0" smtClean="0"/>
              <a:t>County </a:t>
            </a:r>
          </a:p>
          <a:p>
            <a:pPr algn="ctr"/>
            <a:r>
              <a:rPr lang="en-US" dirty="0" smtClean="0"/>
              <a:t>University</a:t>
            </a:r>
            <a:endParaRPr lang="en-US" dirty="0" smtClean="0"/>
          </a:p>
          <a:p>
            <a:pPr algn="ctr"/>
            <a:r>
              <a:rPr lang="en-US" dirty="0" smtClean="0"/>
              <a:t>Animal Science-Pre-Vet</a:t>
            </a:r>
            <a:endParaRPr lang="en-US" dirty="0"/>
          </a:p>
        </p:txBody>
      </p:sp>
      <p:sp>
        <p:nvSpPr>
          <p:cNvPr id="5" name="Rectangle 4"/>
          <p:cNvSpPr/>
          <p:nvPr/>
        </p:nvSpPr>
        <p:spPr>
          <a:xfrm>
            <a:off x="4038600" y="1371600"/>
            <a:ext cx="4419600" cy="3785652"/>
          </a:xfrm>
          <a:prstGeom prst="rect">
            <a:avLst/>
          </a:prstGeom>
        </p:spPr>
        <p:txBody>
          <a:bodyPr wrap="square">
            <a:spAutoFit/>
          </a:bodyPr>
          <a:lstStyle/>
          <a:p>
            <a:r>
              <a:rPr lang="en-US" sz="2400" dirty="0" smtClean="0"/>
              <a:t>“The skills that I have gained through 4-H are irreplaceable. I have learned more than I thought I would have ever known…and now my future is going to be based off of (those skills). I believe my college experience will be much more fulfilling thanks to 4-H and the background it has set for me.”</a:t>
            </a:r>
            <a:endParaRPr lang="en-US" sz="2400" dirty="0"/>
          </a:p>
        </p:txBody>
      </p:sp>
      <p:pic>
        <p:nvPicPr>
          <p:cNvPr id="7"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3914" y="6105329"/>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5950803"/>
            <a:ext cx="1295400" cy="720026"/>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1321" r="5661"/>
          <a:stretch/>
        </p:blipFill>
        <p:spPr>
          <a:xfrm>
            <a:off x="533400" y="1371600"/>
            <a:ext cx="3352800" cy="4038600"/>
          </a:xfrm>
          <a:prstGeom prst="rect">
            <a:avLst/>
          </a:prstGeom>
        </p:spPr>
      </p:pic>
    </p:spTree>
    <p:extLst>
      <p:ext uri="{BB962C8B-B14F-4D97-AF65-F5344CB8AC3E}">
        <p14:creationId xmlns:p14="http://schemas.microsoft.com/office/powerpoint/2010/main" val="50765634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9413" y="5411450"/>
            <a:ext cx="3810000" cy="1446550"/>
          </a:xfrm>
          <a:prstGeom prst="rect">
            <a:avLst/>
          </a:prstGeom>
          <a:noFill/>
        </p:spPr>
        <p:txBody>
          <a:bodyPr wrap="square" rtlCol="0">
            <a:spAutoFit/>
          </a:bodyPr>
          <a:lstStyle/>
          <a:p>
            <a:pPr algn="ctr"/>
            <a:r>
              <a:rPr lang="en-US" sz="2800" b="1" dirty="0" smtClean="0">
                <a:solidFill>
                  <a:srgbClr val="FF0000"/>
                </a:solidFill>
              </a:rPr>
              <a:t>Wade Hofmeister</a:t>
            </a:r>
          </a:p>
          <a:p>
            <a:pPr algn="ctr"/>
            <a:r>
              <a:rPr lang="en-US" sz="2000" dirty="0" smtClean="0"/>
              <a:t>Morgan County </a:t>
            </a:r>
          </a:p>
          <a:p>
            <a:pPr algn="ctr"/>
            <a:r>
              <a:rPr lang="en-US" sz="2000" dirty="0" smtClean="0"/>
              <a:t>Northeastern Junior College</a:t>
            </a:r>
          </a:p>
          <a:p>
            <a:pPr algn="ctr"/>
            <a:r>
              <a:rPr lang="en-US" sz="2000" dirty="0" smtClean="0"/>
              <a:t>Animal Science</a:t>
            </a:r>
            <a:endParaRPr lang="en-US" sz="2000" dirty="0"/>
          </a:p>
        </p:txBody>
      </p:sp>
      <p:sp>
        <p:nvSpPr>
          <p:cNvPr id="4" name="Rectangle 1"/>
          <p:cNvSpPr>
            <a:spLocks noChangeArrowheads="1"/>
          </p:cNvSpPr>
          <p:nvPr/>
        </p:nvSpPr>
        <p:spPr bwMode="auto">
          <a:xfrm>
            <a:off x="1143000" y="2149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2"/>
          <p:cNvSpPr>
            <a:spLocks noChangeArrowheads="1"/>
          </p:cNvSpPr>
          <p:nvPr/>
        </p:nvSpPr>
        <p:spPr bwMode="auto">
          <a:xfrm>
            <a:off x="1143000" y="2149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3"/>
          <p:cNvSpPr>
            <a:spLocks noChangeArrowheads="1"/>
          </p:cNvSpPr>
          <p:nvPr/>
        </p:nvSpPr>
        <p:spPr bwMode="auto">
          <a:xfrm>
            <a:off x="1143000" y="2149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5"/>
          <p:cNvSpPr/>
          <p:nvPr/>
        </p:nvSpPr>
        <p:spPr>
          <a:xfrm>
            <a:off x="4793687" y="1637292"/>
            <a:ext cx="3611592" cy="3554819"/>
          </a:xfrm>
          <a:prstGeom prst="rect">
            <a:avLst/>
          </a:prstGeom>
        </p:spPr>
        <p:txBody>
          <a:bodyPr wrap="square">
            <a:spAutoFit/>
          </a:bodyPr>
          <a:lstStyle/>
          <a:p>
            <a:r>
              <a:rPr lang="en-US" sz="2500" dirty="0" smtClean="0"/>
              <a:t>Through 4-H, I learned first-hand about interesting careers, workforce requirements and how college students can survive and thrive at educational institutions such as CSU. </a:t>
            </a:r>
            <a:endParaRPr lang="en-US" sz="2500" dirty="0"/>
          </a:p>
        </p:txBody>
      </p:sp>
      <p:sp>
        <p:nvSpPr>
          <p:cNvPr id="12" name="Title 1"/>
          <p:cNvSpPr>
            <a:spLocks noGrp="1"/>
          </p:cNvSpPr>
          <p:nvPr>
            <p:ph type="title"/>
          </p:nvPr>
        </p:nvSpPr>
        <p:spPr>
          <a:xfrm>
            <a:off x="1066800" y="0"/>
            <a:ext cx="7086600" cy="1371601"/>
          </a:xfrm>
        </p:spPr>
        <p:txBody>
          <a:bodyPr>
            <a:noAutofit/>
          </a:bodyPr>
          <a:lstStyle/>
          <a:p>
            <a:pPr marL="0" indent="0" algn="ctr">
              <a:buNone/>
            </a:pPr>
            <a:r>
              <a:rPr lang="en-US" sz="3400" dirty="0" smtClean="0"/>
              <a:t>Murdoch’s Ranch &amp; Home Supply </a:t>
            </a:r>
            <a:br>
              <a:rPr lang="en-US" sz="3400" dirty="0" smtClean="0"/>
            </a:br>
            <a:r>
              <a:rPr lang="en-US" sz="3400" dirty="0" smtClean="0"/>
              <a:t>4-H Youth Scholarship</a:t>
            </a:r>
            <a:endParaRPr lang="en-US" sz="3400" dirty="0"/>
          </a:p>
        </p:txBody>
      </p:sp>
      <p:pic>
        <p:nvPicPr>
          <p:cNvPr id="1026" name="0F44C50C-EE0A-440D-A337-61D9921505BA" descr="B91AA626-5F13-4E51-8D0E-78C8CDC3800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68" r="8974"/>
          <a:stretch/>
        </p:blipFill>
        <p:spPr bwMode="auto">
          <a:xfrm>
            <a:off x="457200" y="1630953"/>
            <a:ext cx="3650687" cy="347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10767579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5411450"/>
            <a:ext cx="3657600" cy="1446550"/>
          </a:xfrm>
          <a:prstGeom prst="rect">
            <a:avLst/>
          </a:prstGeom>
          <a:noFill/>
        </p:spPr>
        <p:txBody>
          <a:bodyPr wrap="square" rtlCol="0">
            <a:spAutoFit/>
          </a:bodyPr>
          <a:lstStyle/>
          <a:p>
            <a:pPr algn="ctr"/>
            <a:r>
              <a:rPr lang="en-US" sz="2800" b="1" dirty="0" smtClean="0">
                <a:solidFill>
                  <a:srgbClr val="FF0000"/>
                </a:solidFill>
              </a:rPr>
              <a:t>Christopher Benson</a:t>
            </a:r>
          </a:p>
          <a:p>
            <a:pPr algn="ctr"/>
            <a:r>
              <a:rPr lang="en-US" sz="2000" dirty="0" smtClean="0"/>
              <a:t>Boulder County</a:t>
            </a:r>
          </a:p>
          <a:p>
            <a:pPr algn="ctr"/>
            <a:r>
              <a:rPr lang="en-US" sz="2000" dirty="0" smtClean="0"/>
              <a:t>CU Boulder</a:t>
            </a:r>
          </a:p>
          <a:p>
            <a:pPr algn="ctr"/>
            <a:r>
              <a:rPr lang="en-US" sz="2000" dirty="0" smtClean="0"/>
              <a:t>Art History/Interior Design</a:t>
            </a:r>
            <a:endParaRPr lang="en-US" sz="2000" dirty="0"/>
          </a:p>
        </p:txBody>
      </p:sp>
      <p:sp>
        <p:nvSpPr>
          <p:cNvPr id="5" name="Rectangle 4"/>
          <p:cNvSpPr/>
          <p:nvPr/>
        </p:nvSpPr>
        <p:spPr>
          <a:xfrm>
            <a:off x="4191000" y="1765557"/>
            <a:ext cx="4793942" cy="2893100"/>
          </a:xfrm>
          <a:prstGeom prst="rect">
            <a:avLst/>
          </a:prstGeom>
        </p:spPr>
        <p:txBody>
          <a:bodyPr wrap="square">
            <a:spAutoFit/>
          </a:bodyPr>
          <a:lstStyle/>
          <a:p>
            <a:r>
              <a:rPr lang="en-US" sz="2600" dirty="0" smtClean="0"/>
              <a:t>“4-H is a youth community that teaches leadership development and life skills through year long projects. Through 4-H, I have had the opportunity to inspire others in their projects, their lives.” </a:t>
            </a:r>
            <a:endParaRPr lang="en-US" sz="2600" dirty="0"/>
          </a:p>
        </p:txBody>
      </p:sp>
      <p:sp>
        <p:nvSpPr>
          <p:cNvPr id="9" name="Title 1"/>
          <p:cNvSpPr>
            <a:spLocks noGrp="1"/>
          </p:cNvSpPr>
          <p:nvPr>
            <p:ph type="title"/>
          </p:nvPr>
        </p:nvSpPr>
        <p:spPr>
          <a:xfrm>
            <a:off x="1066800" y="0"/>
            <a:ext cx="7086600" cy="1371601"/>
          </a:xfrm>
        </p:spPr>
        <p:txBody>
          <a:bodyPr>
            <a:noAutofit/>
          </a:bodyPr>
          <a:lstStyle/>
          <a:p>
            <a:pPr marL="0" indent="0" algn="ctr">
              <a:buNone/>
            </a:pPr>
            <a:r>
              <a:rPr lang="en-US" sz="3400" dirty="0" smtClean="0"/>
              <a:t>Murdoch’s Ranch &amp; Home Supply </a:t>
            </a:r>
            <a:br>
              <a:rPr lang="en-US" sz="3400" dirty="0" smtClean="0"/>
            </a:br>
            <a:r>
              <a:rPr lang="en-US" sz="3400" dirty="0" smtClean="0"/>
              <a:t>4-H Youth Scholarship</a:t>
            </a:r>
            <a:endParaRPr lang="en-US" sz="3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16" y="1765557"/>
            <a:ext cx="3342167" cy="3342167"/>
          </a:xfrm>
          <a:prstGeom prst="rect">
            <a:avLst/>
          </a:prstGeom>
        </p:spPr>
      </p:pic>
      <p:pic>
        <p:nvPicPr>
          <p:cNvPr id="7"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10767579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9912" y="5410200"/>
            <a:ext cx="4001088" cy="1446550"/>
          </a:xfrm>
          <a:prstGeom prst="rect">
            <a:avLst/>
          </a:prstGeom>
          <a:noFill/>
        </p:spPr>
        <p:txBody>
          <a:bodyPr wrap="square" rtlCol="0">
            <a:spAutoFit/>
          </a:bodyPr>
          <a:lstStyle/>
          <a:p>
            <a:pPr algn="ctr"/>
            <a:r>
              <a:rPr lang="en-US" sz="2800" b="1" dirty="0" smtClean="0">
                <a:solidFill>
                  <a:srgbClr val="FF0000"/>
                </a:solidFill>
              </a:rPr>
              <a:t>Rebecca Watson</a:t>
            </a:r>
          </a:p>
          <a:p>
            <a:pPr algn="ctr"/>
            <a:r>
              <a:rPr lang="en-US" sz="2000" dirty="0" smtClean="0"/>
              <a:t>El Paso County </a:t>
            </a:r>
          </a:p>
          <a:p>
            <a:pPr algn="ctr"/>
            <a:r>
              <a:rPr lang="en-US" sz="2000" dirty="0" smtClean="0"/>
              <a:t>Fort Hays State University</a:t>
            </a:r>
          </a:p>
          <a:p>
            <a:pPr algn="ctr"/>
            <a:r>
              <a:rPr lang="en-US" sz="2000" dirty="0" smtClean="0"/>
              <a:t>Music Education</a:t>
            </a:r>
          </a:p>
        </p:txBody>
      </p:sp>
      <p:sp>
        <p:nvSpPr>
          <p:cNvPr id="5" name="Rectangle 4"/>
          <p:cNvSpPr/>
          <p:nvPr/>
        </p:nvSpPr>
        <p:spPr>
          <a:xfrm>
            <a:off x="4724400" y="1447800"/>
            <a:ext cx="3810000" cy="4346763"/>
          </a:xfrm>
          <a:prstGeom prst="rect">
            <a:avLst/>
          </a:prstGeom>
        </p:spPr>
        <p:txBody>
          <a:bodyPr wrap="square">
            <a:spAutoFit/>
          </a:bodyPr>
          <a:lstStyle/>
          <a:p>
            <a:r>
              <a:rPr lang="en-US" sz="3000" dirty="0" smtClean="0"/>
              <a:t>“I believe the skills of leadership, public speaking and community service that I have learned through my 4-H experiences will help me succeed in college.”</a:t>
            </a:r>
            <a:endParaRPr lang="en-US" sz="3000" dirty="0"/>
          </a:p>
        </p:txBody>
      </p:sp>
      <p:sp>
        <p:nvSpPr>
          <p:cNvPr id="9" name="Title 1"/>
          <p:cNvSpPr>
            <a:spLocks noGrp="1"/>
          </p:cNvSpPr>
          <p:nvPr>
            <p:ph type="title"/>
          </p:nvPr>
        </p:nvSpPr>
        <p:spPr>
          <a:xfrm>
            <a:off x="1066800" y="0"/>
            <a:ext cx="7086600" cy="1371601"/>
          </a:xfrm>
        </p:spPr>
        <p:txBody>
          <a:bodyPr>
            <a:noAutofit/>
          </a:bodyPr>
          <a:lstStyle/>
          <a:p>
            <a:pPr marL="0" indent="0" algn="ctr">
              <a:buNone/>
            </a:pPr>
            <a:r>
              <a:rPr lang="en-US" sz="3400" dirty="0" smtClean="0"/>
              <a:t>Murdoch’s Ranch &amp; Home Supply </a:t>
            </a:r>
            <a:br>
              <a:rPr lang="en-US" sz="3400" dirty="0" smtClean="0"/>
            </a:br>
            <a:r>
              <a:rPr lang="en-US" sz="3400" dirty="0" smtClean="0"/>
              <a:t>4-H Youth Scholarship</a:t>
            </a:r>
            <a:endParaRPr lang="en-US" sz="34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56" y="1596836"/>
            <a:ext cx="3733800" cy="3733800"/>
          </a:xfrm>
          <a:prstGeom prst="rect">
            <a:avLst/>
          </a:prstGeom>
        </p:spPr>
      </p:pic>
      <p:pic>
        <p:nvPicPr>
          <p:cNvPr id="7"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10767579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blog.gpcom.com/wp-content/uploads/2011/12/3229206_thumbn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7" y="0"/>
            <a:ext cx="91744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533400" y="1219200"/>
            <a:ext cx="8229600" cy="1752600"/>
          </a:xfrm>
        </p:spPr>
        <p:txBody>
          <a:bodyPr/>
          <a:lstStyle/>
          <a:p>
            <a:pPr marL="0" indent="0" algn="ctr">
              <a:buNone/>
            </a:pPr>
            <a:r>
              <a:rPr lang="en-US" sz="4300" b="1" dirty="0" smtClean="0">
                <a:solidFill>
                  <a:srgbClr val="1E5629"/>
                </a:solidFill>
                <a:effectLst>
                  <a:outerShdw blurRad="50800" dist="38100" dir="2700000" algn="tl" rotWithShape="0">
                    <a:prstClr val="black">
                      <a:alpha val="40000"/>
                    </a:prstClr>
                  </a:outerShdw>
                </a:effectLst>
              </a:rPr>
              <a:t>Colorado 4-H Foundation, Inc. Colorado State University</a:t>
            </a:r>
            <a:endParaRPr lang="en-US" sz="4400" b="1" dirty="0">
              <a:solidFill>
                <a:srgbClr val="1E5629"/>
              </a:solidFill>
              <a:effectLst>
                <a:outerShdw blurRad="50800" dist="38100" dir="2700000" algn="tl" rotWithShape="0">
                  <a:prstClr val="black">
                    <a:alpha val="40000"/>
                  </a:prstClr>
                </a:outerShdw>
              </a:effectLs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4658" y="3962400"/>
            <a:ext cx="2743200" cy="796578"/>
          </a:xfrm>
          <a:prstGeom prst="rect">
            <a:avLst/>
          </a:prstGeom>
        </p:spPr>
      </p:pic>
      <p:sp>
        <p:nvSpPr>
          <p:cNvPr id="9" name="TextBox 8"/>
          <p:cNvSpPr txBox="1"/>
          <p:nvPr/>
        </p:nvSpPr>
        <p:spPr>
          <a:xfrm>
            <a:off x="-30401" y="2765388"/>
            <a:ext cx="9144000" cy="769441"/>
          </a:xfrm>
          <a:prstGeom prst="rect">
            <a:avLst/>
          </a:prstGeom>
          <a:noFill/>
        </p:spPr>
        <p:txBody>
          <a:bodyPr wrap="square" rtlCol="0">
            <a:spAutoFit/>
          </a:bodyPr>
          <a:lstStyle/>
          <a:p>
            <a:pPr algn="ctr"/>
            <a:r>
              <a:rPr lang="en-US" sz="4400" b="1" dirty="0" smtClean="0">
                <a:ln>
                  <a:solidFill>
                    <a:schemeClr val="accent1"/>
                  </a:solidFill>
                </a:ln>
                <a:solidFill>
                  <a:srgbClr val="142E1A"/>
                </a:solidFill>
                <a:effectLst>
                  <a:outerShdw blurRad="50800" dist="38100" dir="2700000" algn="tl" rotWithShape="0">
                    <a:prstClr val="black">
                      <a:alpha val="40000"/>
                    </a:prstClr>
                  </a:outerShdw>
                </a:effectLst>
              </a:rPr>
              <a:t>2017 Scholarship Winners </a:t>
            </a:r>
            <a:endParaRPr lang="en-US" sz="4400" b="1" dirty="0">
              <a:ln>
                <a:solidFill>
                  <a:schemeClr val="accent1"/>
                </a:solidFill>
              </a:ln>
              <a:solidFill>
                <a:srgbClr val="142E1A"/>
              </a:solidFill>
              <a:effectLst>
                <a:outerShdw blurRad="50800" dist="38100" dir="2700000" algn="tl" rotWithShape="0">
                  <a:prstClr val="black">
                    <a:alpha val="40000"/>
                  </a:prstClr>
                </a:outerShdw>
              </a:effectLst>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3857221"/>
            <a:ext cx="1620428" cy="900687"/>
          </a:xfrm>
          <a:prstGeom prst="rect">
            <a:avLst/>
          </a:prstGeom>
        </p:spPr>
      </p:pic>
    </p:spTree>
    <p:extLst>
      <p:ext uri="{BB962C8B-B14F-4D97-AF65-F5344CB8AC3E}">
        <p14:creationId xmlns:p14="http://schemas.microsoft.com/office/powerpoint/2010/main" val="225524862"/>
      </p:ext>
    </p:extLst>
  </p:cSld>
  <p:clrMapOvr>
    <a:masterClrMapping/>
  </p:clrMapOvr>
  <p:transition spd="med" advTm="3000">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5562600"/>
            <a:ext cx="3657600" cy="1292662"/>
          </a:xfrm>
          <a:prstGeom prst="rect">
            <a:avLst/>
          </a:prstGeom>
          <a:noFill/>
        </p:spPr>
        <p:txBody>
          <a:bodyPr wrap="square" rtlCol="0">
            <a:spAutoFit/>
          </a:bodyPr>
          <a:lstStyle/>
          <a:p>
            <a:pPr algn="ctr"/>
            <a:r>
              <a:rPr lang="en-US" sz="2400" b="1" dirty="0" smtClean="0">
                <a:solidFill>
                  <a:srgbClr val="FF0000"/>
                </a:solidFill>
              </a:rPr>
              <a:t>Dean VanWinkle</a:t>
            </a:r>
          </a:p>
          <a:p>
            <a:pPr algn="ctr"/>
            <a:r>
              <a:rPr lang="en-US" dirty="0" smtClean="0"/>
              <a:t>Mesa County </a:t>
            </a:r>
          </a:p>
          <a:p>
            <a:pPr algn="ctr"/>
            <a:r>
              <a:rPr lang="en-US" dirty="0" smtClean="0"/>
              <a:t>Fort Scott Community College</a:t>
            </a:r>
          </a:p>
          <a:p>
            <a:pPr algn="ctr"/>
            <a:r>
              <a:rPr lang="en-US" dirty="0" smtClean="0"/>
              <a:t>Ag Business/Bovine Reproduction</a:t>
            </a:r>
          </a:p>
        </p:txBody>
      </p:sp>
      <p:sp>
        <p:nvSpPr>
          <p:cNvPr id="5" name="Rectangle 4"/>
          <p:cNvSpPr/>
          <p:nvPr/>
        </p:nvSpPr>
        <p:spPr>
          <a:xfrm>
            <a:off x="4191000" y="1456182"/>
            <a:ext cx="4495800" cy="4106417"/>
          </a:xfrm>
          <a:prstGeom prst="rect">
            <a:avLst/>
          </a:prstGeom>
        </p:spPr>
        <p:txBody>
          <a:bodyPr wrap="square">
            <a:spAutoFit/>
          </a:bodyPr>
          <a:lstStyle/>
          <a:p>
            <a:r>
              <a:rPr lang="en-US" sz="2800" dirty="0" smtClean="0"/>
              <a:t>In 4-H, I had the opportunity of doing many things that prepared me to go to  college. Activities, such as being on the TRA Livestock Judging Team, taught me public speaking and decision making skills.</a:t>
            </a:r>
            <a:r>
              <a:rPr lang="en-US" sz="2800" dirty="0"/>
              <a:t> </a:t>
            </a:r>
          </a:p>
        </p:txBody>
      </p:sp>
      <p:sp>
        <p:nvSpPr>
          <p:cNvPr id="9" name="Title 1"/>
          <p:cNvSpPr>
            <a:spLocks noGrp="1"/>
          </p:cNvSpPr>
          <p:nvPr>
            <p:ph type="title"/>
          </p:nvPr>
        </p:nvSpPr>
        <p:spPr>
          <a:xfrm>
            <a:off x="1066800" y="0"/>
            <a:ext cx="7086600" cy="1371601"/>
          </a:xfrm>
        </p:spPr>
        <p:txBody>
          <a:bodyPr>
            <a:noAutofit/>
          </a:bodyPr>
          <a:lstStyle/>
          <a:p>
            <a:pPr marL="0" indent="0" algn="ctr">
              <a:buNone/>
            </a:pPr>
            <a:r>
              <a:rPr lang="en-US" sz="3400" dirty="0" smtClean="0"/>
              <a:t>Murdoch’s Ranch &amp; Home Supply </a:t>
            </a:r>
            <a:br>
              <a:rPr lang="en-US" sz="3400" dirty="0" smtClean="0"/>
            </a:br>
            <a:r>
              <a:rPr lang="en-US" sz="3400" dirty="0" smtClean="0"/>
              <a:t>4-H Youth Scholarship</a:t>
            </a:r>
            <a:endParaRPr lang="en-US" sz="34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600200"/>
            <a:ext cx="3505200" cy="3505200"/>
          </a:xfrm>
          <a:prstGeom prst="rect">
            <a:avLst/>
          </a:prstGeom>
        </p:spPr>
      </p:pic>
      <p:pic>
        <p:nvPicPr>
          <p:cNvPr id="7"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126781960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600200"/>
          </a:xfrm>
        </p:spPr>
        <p:txBody>
          <a:bodyPr>
            <a:normAutofit/>
          </a:bodyPr>
          <a:lstStyle/>
          <a:p>
            <a:pPr marL="0" indent="0" algn="ctr">
              <a:buNone/>
            </a:pPr>
            <a:r>
              <a:rPr lang="en-US" sz="3600" b="1" dirty="0" smtClean="0"/>
              <a:t>Portouw Family Photography </a:t>
            </a:r>
            <a:br>
              <a:rPr lang="en-US" sz="3600" b="1" dirty="0" smtClean="0"/>
            </a:br>
            <a:r>
              <a:rPr lang="en-US" sz="3600" b="1" dirty="0" smtClean="0"/>
              <a:t>4-H Youth Scholarship</a:t>
            </a:r>
            <a:endParaRPr lang="en-US" sz="3600" dirty="0"/>
          </a:p>
        </p:txBody>
      </p:sp>
      <p:sp>
        <p:nvSpPr>
          <p:cNvPr id="6" name="TextBox 5"/>
          <p:cNvSpPr txBox="1"/>
          <p:nvPr/>
        </p:nvSpPr>
        <p:spPr>
          <a:xfrm>
            <a:off x="152400" y="5105400"/>
            <a:ext cx="3657600" cy="1446550"/>
          </a:xfrm>
          <a:prstGeom prst="rect">
            <a:avLst/>
          </a:prstGeom>
          <a:noFill/>
        </p:spPr>
        <p:txBody>
          <a:bodyPr wrap="square" rtlCol="0">
            <a:spAutoFit/>
          </a:bodyPr>
          <a:lstStyle/>
          <a:p>
            <a:pPr algn="ctr"/>
            <a:r>
              <a:rPr lang="en-US" sz="2800" b="1" dirty="0" smtClean="0">
                <a:solidFill>
                  <a:srgbClr val="FF0000"/>
                </a:solidFill>
              </a:rPr>
              <a:t>Cora Rhode</a:t>
            </a:r>
          </a:p>
          <a:p>
            <a:pPr algn="ctr"/>
            <a:r>
              <a:rPr lang="en-US" sz="2000" dirty="0" smtClean="0"/>
              <a:t>Morgan County</a:t>
            </a:r>
          </a:p>
          <a:p>
            <a:pPr algn="ctr"/>
            <a:r>
              <a:rPr lang="en-US" sz="2000" dirty="0" smtClean="0"/>
              <a:t>Concordia University</a:t>
            </a:r>
          </a:p>
          <a:p>
            <a:pPr algn="ctr"/>
            <a:r>
              <a:rPr lang="en-US" sz="2000" dirty="0" smtClean="0"/>
              <a:t>Music Therapy</a:t>
            </a:r>
            <a:endParaRPr lang="en-US" sz="2000" dirty="0"/>
          </a:p>
        </p:txBody>
      </p:sp>
      <p:sp>
        <p:nvSpPr>
          <p:cNvPr id="5" name="Rectangle 4"/>
          <p:cNvSpPr/>
          <p:nvPr/>
        </p:nvSpPr>
        <p:spPr>
          <a:xfrm>
            <a:off x="3505200" y="1600200"/>
            <a:ext cx="4572000" cy="3539430"/>
          </a:xfrm>
          <a:prstGeom prst="rect">
            <a:avLst/>
          </a:prstGeom>
        </p:spPr>
        <p:txBody>
          <a:bodyPr wrap="square">
            <a:spAutoFit/>
          </a:bodyPr>
          <a:lstStyle/>
          <a:p>
            <a:r>
              <a:rPr lang="en-US" sz="3200" dirty="0" smtClean="0"/>
              <a:t>I have learned through my years in 4-H that determination is key. The lessons 4-H has taught me will allow me to be successful in college and  in life.</a:t>
            </a:r>
            <a:r>
              <a:rPr lang="en-US" dirty="0"/>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980188"/>
            <a:ext cx="2667000" cy="2667000"/>
          </a:xfrm>
          <a:prstGeom prst="rect">
            <a:avLst/>
          </a:prstGeom>
        </p:spPr>
      </p:pic>
      <p:pic>
        <p:nvPicPr>
          <p:cNvPr id="7"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90"/>
            <a:ext cx="9144000" cy="1143000"/>
          </a:xfrm>
        </p:spPr>
        <p:txBody>
          <a:bodyPr>
            <a:normAutofit fontScale="90000"/>
          </a:bodyPr>
          <a:lstStyle/>
          <a:p>
            <a:pPr marL="0" indent="0" algn="ctr">
              <a:buNone/>
            </a:pPr>
            <a:r>
              <a:rPr lang="en-US" b="1" dirty="0" smtClean="0"/>
              <a:t>Audrey </a:t>
            </a:r>
            <a:r>
              <a:rPr lang="en-US" b="1" dirty="0" err="1" smtClean="0"/>
              <a:t>Sandstead</a:t>
            </a:r>
            <a:r>
              <a:rPr lang="en-US" b="1" dirty="0" smtClean="0"/>
              <a:t> 4-H Youth Scholarship </a:t>
            </a:r>
            <a:endParaRPr lang="en-US" dirty="0"/>
          </a:p>
        </p:txBody>
      </p:sp>
      <p:sp>
        <p:nvSpPr>
          <p:cNvPr id="8" name="TextBox 7"/>
          <p:cNvSpPr txBox="1"/>
          <p:nvPr/>
        </p:nvSpPr>
        <p:spPr>
          <a:xfrm>
            <a:off x="-19235" y="5411450"/>
            <a:ext cx="4343400" cy="1446550"/>
          </a:xfrm>
          <a:prstGeom prst="rect">
            <a:avLst/>
          </a:prstGeom>
          <a:noFill/>
        </p:spPr>
        <p:txBody>
          <a:bodyPr wrap="square" rtlCol="0">
            <a:spAutoFit/>
          </a:bodyPr>
          <a:lstStyle/>
          <a:p>
            <a:pPr algn="ctr"/>
            <a:r>
              <a:rPr lang="en-US" sz="2800" b="1" dirty="0" smtClean="0">
                <a:solidFill>
                  <a:srgbClr val="FF0000"/>
                </a:solidFill>
              </a:rPr>
              <a:t>Taryn Santeramo</a:t>
            </a:r>
          </a:p>
          <a:p>
            <a:pPr algn="ctr"/>
            <a:r>
              <a:rPr lang="en-US" sz="2000" dirty="0" smtClean="0"/>
              <a:t>Weld County </a:t>
            </a:r>
          </a:p>
          <a:p>
            <a:pPr algn="ctr"/>
            <a:r>
              <a:rPr lang="en-US" sz="2000" dirty="0" smtClean="0"/>
              <a:t>Colorado State University</a:t>
            </a:r>
          </a:p>
          <a:p>
            <a:pPr algn="ctr"/>
            <a:r>
              <a:rPr lang="en-US" sz="2000" dirty="0" smtClean="0"/>
              <a:t>Dance/Health and Exercise Science</a:t>
            </a:r>
            <a:endParaRPr lang="en-US" sz="2000" dirty="0"/>
          </a:p>
        </p:txBody>
      </p:sp>
      <p:sp>
        <p:nvSpPr>
          <p:cNvPr id="6" name="Rectangle 5"/>
          <p:cNvSpPr/>
          <p:nvPr/>
        </p:nvSpPr>
        <p:spPr>
          <a:xfrm>
            <a:off x="4030080" y="1544866"/>
            <a:ext cx="5113920" cy="2569934"/>
          </a:xfrm>
          <a:prstGeom prst="rect">
            <a:avLst/>
          </a:prstGeom>
        </p:spPr>
        <p:txBody>
          <a:bodyPr wrap="square">
            <a:spAutoFit/>
          </a:bodyPr>
          <a:lstStyle/>
          <a:p>
            <a:r>
              <a:rPr lang="en-US" sz="2300" dirty="0" smtClean="0"/>
              <a:t>“Through 4-H, I have done a lot of community service, which has given me a passion to care about what is going on around me. Because I have been in 4-H, I feel confident about going to college because of the skills I have learned.” </a:t>
            </a:r>
            <a:endParaRPr lang="en-US" sz="23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165" y="1676400"/>
            <a:ext cx="3276600" cy="3276600"/>
          </a:xfrm>
          <a:prstGeom prst="rect">
            <a:avLst/>
          </a:prstGeom>
        </p:spPr>
      </p:pic>
      <p:sp>
        <p:nvSpPr>
          <p:cNvPr id="7" name="TextBox 6"/>
          <p:cNvSpPr txBox="1"/>
          <p:nvPr/>
        </p:nvSpPr>
        <p:spPr>
          <a:xfrm>
            <a:off x="5089149" y="4303677"/>
            <a:ext cx="3810000" cy="1477328"/>
          </a:xfrm>
          <a:prstGeom prst="rect">
            <a:avLst/>
          </a:prstGeom>
          <a:noFill/>
        </p:spPr>
        <p:txBody>
          <a:bodyPr wrap="square" rtlCol="0">
            <a:spAutoFit/>
          </a:bodyPr>
          <a:lstStyle/>
          <a:p>
            <a:pPr algn="ctr"/>
            <a:r>
              <a:rPr lang="en-US" sz="3000" dirty="0"/>
              <a:t>*</a:t>
            </a:r>
            <a:r>
              <a:rPr lang="en-US" sz="3000" dirty="0" smtClean="0"/>
              <a:t>Also receiving a</a:t>
            </a:r>
          </a:p>
          <a:p>
            <a:pPr algn="ctr"/>
            <a:r>
              <a:rPr lang="en-US" sz="3000" dirty="0" smtClean="0"/>
              <a:t> 2017 CSU Freshman Scholarship</a:t>
            </a:r>
            <a:endParaRPr lang="en-US" sz="3000" dirty="0"/>
          </a:p>
        </p:txBody>
      </p:sp>
      <p:pic>
        <p:nvPicPr>
          <p:cNvPr id="9"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marL="0" indent="0" algn="ctr">
              <a:buNone/>
            </a:pPr>
            <a:r>
              <a:rPr lang="en-US" sz="3800" dirty="0" smtClean="0"/>
              <a:t>Howard E. &amp; Marjorie M. Smith</a:t>
            </a:r>
            <a:br>
              <a:rPr lang="en-US" sz="3800" dirty="0" smtClean="0"/>
            </a:br>
            <a:r>
              <a:rPr lang="en-US" sz="3800" dirty="0" smtClean="0"/>
              <a:t>4-H Youth Scholarship</a:t>
            </a:r>
            <a:endParaRPr lang="en-US" sz="3800" dirty="0"/>
          </a:p>
        </p:txBody>
      </p:sp>
      <p:sp>
        <p:nvSpPr>
          <p:cNvPr id="5" name="TextBox 4"/>
          <p:cNvSpPr txBox="1"/>
          <p:nvPr/>
        </p:nvSpPr>
        <p:spPr>
          <a:xfrm>
            <a:off x="19665" y="5379495"/>
            <a:ext cx="3962400" cy="1446550"/>
          </a:xfrm>
          <a:prstGeom prst="rect">
            <a:avLst/>
          </a:prstGeom>
          <a:noFill/>
        </p:spPr>
        <p:txBody>
          <a:bodyPr wrap="square" rtlCol="0">
            <a:spAutoFit/>
          </a:bodyPr>
          <a:lstStyle/>
          <a:p>
            <a:pPr algn="ctr"/>
            <a:r>
              <a:rPr lang="en-US" sz="2800" b="1" dirty="0" smtClean="0">
                <a:solidFill>
                  <a:srgbClr val="FF0000"/>
                </a:solidFill>
              </a:rPr>
              <a:t>Justis Marshall</a:t>
            </a:r>
          </a:p>
          <a:p>
            <a:pPr algn="ctr"/>
            <a:r>
              <a:rPr lang="en-US" sz="2000" dirty="0" smtClean="0"/>
              <a:t>Kit Carson County </a:t>
            </a:r>
          </a:p>
          <a:p>
            <a:pPr algn="ctr"/>
            <a:r>
              <a:rPr lang="en-US" sz="2000" dirty="0" smtClean="0"/>
              <a:t>Oklahoma State University</a:t>
            </a:r>
          </a:p>
          <a:p>
            <a:pPr algn="ctr"/>
            <a:r>
              <a:rPr lang="en-US" sz="2000" dirty="0" smtClean="0"/>
              <a:t>Agriculture Business</a:t>
            </a:r>
          </a:p>
        </p:txBody>
      </p:sp>
      <p:sp>
        <p:nvSpPr>
          <p:cNvPr id="6" name="Rectangle 5"/>
          <p:cNvSpPr/>
          <p:nvPr/>
        </p:nvSpPr>
        <p:spPr>
          <a:xfrm>
            <a:off x="3982065" y="1670191"/>
            <a:ext cx="4780935" cy="3831818"/>
          </a:xfrm>
          <a:prstGeom prst="rect">
            <a:avLst/>
          </a:prstGeom>
        </p:spPr>
        <p:txBody>
          <a:bodyPr wrap="square">
            <a:spAutoFit/>
          </a:bodyPr>
          <a:lstStyle/>
          <a:p>
            <a:r>
              <a:rPr lang="en-US" sz="2700" dirty="0" smtClean="0"/>
              <a:t>“I am eternally grateful for my time as State 4-H Vice President, and all the people that made it the experience of a lifetime. The experience inspired me to utilize my love for leadership and politics to create change on a larger scale.”</a:t>
            </a:r>
            <a:endParaRPr lang="en-US" sz="27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09" y="1670191"/>
            <a:ext cx="3182112" cy="3182112"/>
          </a:xfrm>
          <a:prstGeom prst="rect">
            <a:avLst/>
          </a:prstGeom>
        </p:spPr>
      </p:pic>
      <p:pic>
        <p:nvPicPr>
          <p:cNvPr id="7"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394604100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2" y="0"/>
            <a:ext cx="9168581" cy="1155812"/>
          </a:xfrm>
        </p:spPr>
        <p:txBody>
          <a:bodyPr>
            <a:noAutofit/>
          </a:bodyPr>
          <a:lstStyle/>
          <a:p>
            <a:pPr marL="0" indent="0" algn="ctr">
              <a:buNone/>
            </a:pPr>
            <a:r>
              <a:rPr lang="en-US" sz="3600" b="1" dirty="0" smtClean="0"/>
              <a:t>Charles and Margret Vezzetti Scholarship </a:t>
            </a:r>
            <a:endParaRPr lang="en-US" sz="3600" dirty="0"/>
          </a:p>
        </p:txBody>
      </p:sp>
      <p:sp>
        <p:nvSpPr>
          <p:cNvPr id="7" name="TextBox 6"/>
          <p:cNvSpPr txBox="1"/>
          <p:nvPr/>
        </p:nvSpPr>
        <p:spPr>
          <a:xfrm>
            <a:off x="27039" y="5411450"/>
            <a:ext cx="4114800" cy="1446550"/>
          </a:xfrm>
          <a:prstGeom prst="rect">
            <a:avLst/>
          </a:prstGeom>
          <a:noFill/>
        </p:spPr>
        <p:txBody>
          <a:bodyPr wrap="square" rtlCol="0">
            <a:spAutoFit/>
          </a:bodyPr>
          <a:lstStyle/>
          <a:p>
            <a:pPr algn="ctr"/>
            <a:r>
              <a:rPr lang="en-US" sz="2800" b="1" dirty="0" smtClean="0">
                <a:solidFill>
                  <a:srgbClr val="FF0000"/>
                </a:solidFill>
              </a:rPr>
              <a:t>Alyssa Loveless</a:t>
            </a:r>
          </a:p>
          <a:p>
            <a:pPr algn="ctr"/>
            <a:r>
              <a:rPr lang="en-US" sz="2000" dirty="0" smtClean="0"/>
              <a:t>Fremont County </a:t>
            </a:r>
          </a:p>
          <a:p>
            <a:pPr algn="ctr"/>
            <a:r>
              <a:rPr lang="en-US" sz="2000" dirty="0" smtClean="0"/>
              <a:t>Colorado State University</a:t>
            </a:r>
          </a:p>
          <a:p>
            <a:pPr algn="ctr"/>
            <a:r>
              <a:rPr lang="en-US" sz="2000" dirty="0" smtClean="0"/>
              <a:t>Biomedical Sciences/Pre-Vet</a:t>
            </a:r>
            <a:endParaRPr lang="en-US" sz="2000" dirty="0"/>
          </a:p>
        </p:txBody>
      </p:sp>
      <p:sp>
        <p:nvSpPr>
          <p:cNvPr id="5" name="Rectangle 4"/>
          <p:cNvSpPr/>
          <p:nvPr/>
        </p:nvSpPr>
        <p:spPr>
          <a:xfrm>
            <a:off x="4141840" y="1155813"/>
            <a:ext cx="4744732" cy="2677656"/>
          </a:xfrm>
          <a:prstGeom prst="rect">
            <a:avLst/>
          </a:prstGeom>
        </p:spPr>
        <p:txBody>
          <a:bodyPr wrap="square">
            <a:spAutoFit/>
          </a:bodyPr>
          <a:lstStyle/>
          <a:p>
            <a:r>
              <a:rPr lang="en-US" sz="2800" dirty="0" smtClean="0"/>
              <a:t>“I am extremely grateful for the opportunities I received to grow as a person and leader as it has shaped me into the person I am today, all thanks to 4-H.” </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09" y="1524000"/>
            <a:ext cx="3429000" cy="3429000"/>
          </a:xfrm>
          <a:prstGeom prst="rect">
            <a:avLst/>
          </a:prstGeom>
        </p:spPr>
      </p:pic>
      <p:sp>
        <p:nvSpPr>
          <p:cNvPr id="8" name="TextBox 7"/>
          <p:cNvSpPr txBox="1"/>
          <p:nvPr/>
        </p:nvSpPr>
        <p:spPr>
          <a:xfrm>
            <a:off x="4603954" y="4209233"/>
            <a:ext cx="3810000" cy="1477328"/>
          </a:xfrm>
          <a:prstGeom prst="rect">
            <a:avLst/>
          </a:prstGeom>
          <a:noFill/>
        </p:spPr>
        <p:txBody>
          <a:bodyPr wrap="square" rtlCol="0">
            <a:spAutoFit/>
          </a:bodyPr>
          <a:lstStyle/>
          <a:p>
            <a:pPr algn="ctr"/>
            <a:r>
              <a:rPr lang="en-US" sz="3000" dirty="0"/>
              <a:t>*</a:t>
            </a:r>
            <a:r>
              <a:rPr lang="en-US" sz="3000" dirty="0" smtClean="0"/>
              <a:t>Also receiving a</a:t>
            </a:r>
          </a:p>
          <a:p>
            <a:pPr algn="ctr"/>
            <a:r>
              <a:rPr lang="en-US" sz="3000" dirty="0" smtClean="0"/>
              <a:t> 2017 CSU Freshman Scholarship</a:t>
            </a:r>
            <a:endParaRPr lang="en-US" sz="3000" dirty="0"/>
          </a:p>
        </p:txBody>
      </p:sp>
      <p:pic>
        <p:nvPicPr>
          <p:cNvPr id="9"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marL="0" indent="0" algn="ctr">
              <a:buNone/>
            </a:pPr>
            <a:r>
              <a:rPr lang="en-US" sz="3600" b="0" dirty="0" smtClean="0"/>
              <a:t>Colorado Rural Rehabilitation </a:t>
            </a:r>
            <a:br>
              <a:rPr lang="en-US" sz="3600" b="0" dirty="0" smtClean="0"/>
            </a:br>
            <a:r>
              <a:rPr lang="en-US" sz="3600" b="0" dirty="0" smtClean="0"/>
              <a:t>Corporation (CRRC) Scholarship</a:t>
            </a:r>
            <a:endParaRPr lang="en-US" sz="3600" b="0" dirty="0"/>
          </a:p>
        </p:txBody>
      </p:sp>
      <p:sp>
        <p:nvSpPr>
          <p:cNvPr id="5" name="TextBox 4"/>
          <p:cNvSpPr txBox="1"/>
          <p:nvPr/>
        </p:nvSpPr>
        <p:spPr>
          <a:xfrm>
            <a:off x="-17016" y="5565337"/>
            <a:ext cx="3684639" cy="1292663"/>
          </a:xfrm>
          <a:prstGeom prst="rect">
            <a:avLst/>
          </a:prstGeom>
          <a:noFill/>
        </p:spPr>
        <p:txBody>
          <a:bodyPr wrap="square" rtlCol="0">
            <a:spAutoFit/>
          </a:bodyPr>
          <a:lstStyle/>
          <a:p>
            <a:pPr algn="ctr"/>
            <a:r>
              <a:rPr lang="en-US" sz="2400" b="1" dirty="0" smtClean="0">
                <a:solidFill>
                  <a:srgbClr val="FF0000"/>
                </a:solidFill>
              </a:rPr>
              <a:t>Olivia Brandt</a:t>
            </a:r>
          </a:p>
          <a:p>
            <a:pPr algn="ctr"/>
            <a:r>
              <a:rPr lang="en-US" dirty="0" smtClean="0"/>
              <a:t>El Paso County </a:t>
            </a:r>
          </a:p>
          <a:p>
            <a:pPr algn="ctr"/>
            <a:r>
              <a:rPr lang="en-US" dirty="0" smtClean="0"/>
              <a:t>Colorado State University</a:t>
            </a:r>
          </a:p>
          <a:p>
            <a:pPr algn="ctr"/>
            <a:r>
              <a:rPr lang="en-US" dirty="0" smtClean="0"/>
              <a:t>Biomedical Sciences</a:t>
            </a:r>
          </a:p>
        </p:txBody>
      </p:sp>
      <p:sp>
        <p:nvSpPr>
          <p:cNvPr id="8" name="Rectangle 7"/>
          <p:cNvSpPr/>
          <p:nvPr/>
        </p:nvSpPr>
        <p:spPr>
          <a:xfrm>
            <a:off x="3733800" y="1429213"/>
            <a:ext cx="5029200" cy="2761786"/>
          </a:xfrm>
          <a:prstGeom prst="rect">
            <a:avLst/>
          </a:prstGeom>
        </p:spPr>
        <p:txBody>
          <a:bodyPr wrap="square">
            <a:spAutoFit/>
          </a:bodyPr>
          <a:lstStyle/>
          <a:p>
            <a:r>
              <a:rPr lang="en-US" sz="2400" dirty="0" smtClean="0"/>
              <a:t>“…confident, speak with ease, work ethic, work hard, handle stress…All of these skills are really going to help me in college, as I will be able to apply them to balancing school and a job, all while maintaining good grades...”</a:t>
            </a:r>
            <a:r>
              <a:rPr lang="en-US" sz="2400" dirty="0"/>
              <a:t> </a:t>
            </a:r>
          </a:p>
        </p:txBody>
      </p:sp>
      <p:sp>
        <p:nvSpPr>
          <p:cNvPr id="7" name="TextBox 6"/>
          <p:cNvSpPr txBox="1"/>
          <p:nvPr/>
        </p:nvSpPr>
        <p:spPr>
          <a:xfrm>
            <a:off x="3924300" y="4388738"/>
            <a:ext cx="3810000" cy="1477328"/>
          </a:xfrm>
          <a:prstGeom prst="rect">
            <a:avLst/>
          </a:prstGeom>
          <a:noFill/>
        </p:spPr>
        <p:txBody>
          <a:bodyPr wrap="square" rtlCol="0">
            <a:spAutoFit/>
          </a:bodyPr>
          <a:lstStyle/>
          <a:p>
            <a:pPr algn="ctr"/>
            <a:r>
              <a:rPr lang="en-US" sz="3000" dirty="0"/>
              <a:t>*</a:t>
            </a:r>
            <a:r>
              <a:rPr lang="en-US" sz="3000" dirty="0" smtClean="0"/>
              <a:t>Also receiving a</a:t>
            </a:r>
          </a:p>
          <a:p>
            <a:pPr algn="ctr"/>
            <a:r>
              <a:rPr lang="en-US" sz="3000" dirty="0" smtClean="0"/>
              <a:t> 2017 CSU Freshman Scholarship</a:t>
            </a:r>
            <a:endParaRPr lang="en-US" sz="30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2327" b="6762"/>
          <a:stretch/>
        </p:blipFill>
        <p:spPr>
          <a:xfrm>
            <a:off x="304800" y="2362200"/>
            <a:ext cx="2709672" cy="2881687"/>
          </a:xfrm>
          <a:prstGeom prst="rect">
            <a:avLst/>
          </a:prstGeom>
        </p:spPr>
      </p:pic>
      <p:pic>
        <p:nvPicPr>
          <p:cNvPr id="9"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177504685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1" y="0"/>
            <a:ext cx="9119419" cy="1143000"/>
          </a:xfrm>
        </p:spPr>
        <p:txBody>
          <a:bodyPr/>
          <a:lstStyle/>
          <a:p>
            <a:pPr marL="0" indent="0" algn="ctr">
              <a:buNone/>
            </a:pPr>
            <a:r>
              <a:rPr lang="en-US" sz="4000" dirty="0" smtClean="0"/>
              <a:t>CCI (Colorado Counties Inc.) Foundation Youth Scholarship</a:t>
            </a:r>
            <a:endParaRPr lang="en-US" sz="4000" dirty="0"/>
          </a:p>
        </p:txBody>
      </p:sp>
      <p:sp>
        <p:nvSpPr>
          <p:cNvPr id="4" name="Content Placeholder 3"/>
          <p:cNvSpPr>
            <a:spLocks noGrp="1"/>
          </p:cNvSpPr>
          <p:nvPr>
            <p:ph sz="quarter" idx="13"/>
          </p:nvPr>
        </p:nvSpPr>
        <p:spPr>
          <a:xfrm>
            <a:off x="4302711" y="1752600"/>
            <a:ext cx="4191000" cy="3581400"/>
          </a:xfrm>
        </p:spPr>
        <p:txBody>
          <a:bodyPr>
            <a:noAutofit/>
          </a:bodyPr>
          <a:lstStyle/>
          <a:p>
            <a:pPr marL="45720" indent="0">
              <a:buNone/>
            </a:pPr>
            <a:r>
              <a:rPr lang="en-US" sz="2800" dirty="0" smtClean="0">
                <a:solidFill>
                  <a:schemeClr val="tx1"/>
                </a:solidFill>
              </a:rPr>
              <a:t>“I have learned through 4-H that if you want something you have to earn it…no matter where I go or what struggles I face the skills I learned through 4-H will always help me.”</a:t>
            </a:r>
            <a:endParaRPr lang="en-US" sz="2800" dirty="0">
              <a:solidFill>
                <a:schemeClr val="tx1"/>
              </a:solidFill>
            </a:endParaRPr>
          </a:p>
        </p:txBody>
      </p:sp>
      <p:sp>
        <p:nvSpPr>
          <p:cNvPr id="5" name="TextBox 4"/>
          <p:cNvSpPr txBox="1"/>
          <p:nvPr/>
        </p:nvSpPr>
        <p:spPr>
          <a:xfrm>
            <a:off x="152400" y="5334000"/>
            <a:ext cx="3962400" cy="1446550"/>
          </a:xfrm>
          <a:prstGeom prst="rect">
            <a:avLst/>
          </a:prstGeom>
          <a:noFill/>
        </p:spPr>
        <p:txBody>
          <a:bodyPr wrap="square" rtlCol="0">
            <a:spAutoFit/>
          </a:bodyPr>
          <a:lstStyle/>
          <a:p>
            <a:pPr algn="ctr"/>
            <a:r>
              <a:rPr lang="en-US" sz="2800" b="1" dirty="0" smtClean="0">
                <a:solidFill>
                  <a:srgbClr val="FF0000"/>
                </a:solidFill>
              </a:rPr>
              <a:t>Sara Avila</a:t>
            </a:r>
          </a:p>
          <a:p>
            <a:pPr algn="ctr"/>
            <a:r>
              <a:rPr lang="en-US" sz="2000" dirty="0" smtClean="0"/>
              <a:t>Fremont County </a:t>
            </a:r>
          </a:p>
          <a:p>
            <a:pPr algn="ctr"/>
            <a:r>
              <a:rPr lang="en-US" sz="2000" dirty="0" smtClean="0"/>
              <a:t>Colorado State University-Pueblo</a:t>
            </a:r>
          </a:p>
          <a:p>
            <a:pPr algn="ctr"/>
            <a:r>
              <a:rPr lang="en-US" sz="2000" dirty="0" smtClean="0"/>
              <a:t>Early Childhood Education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205" y="1752600"/>
            <a:ext cx="3126789" cy="3126789"/>
          </a:xfrm>
          <a:prstGeom prst="rect">
            <a:avLst/>
          </a:prstGeom>
        </p:spPr>
      </p:pic>
      <p:pic>
        <p:nvPicPr>
          <p:cNvPr id="6"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252561226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marL="0" indent="0" algn="ctr">
              <a:buNone/>
            </a:pPr>
            <a:r>
              <a:rPr lang="en-US" sz="4000" dirty="0" smtClean="0"/>
              <a:t>Benjamin and Patricia Woods Scholarship</a:t>
            </a:r>
            <a:endParaRPr lang="en-US" sz="4000" dirty="0"/>
          </a:p>
        </p:txBody>
      </p:sp>
      <p:sp>
        <p:nvSpPr>
          <p:cNvPr id="7" name="TextBox 6"/>
          <p:cNvSpPr txBox="1"/>
          <p:nvPr/>
        </p:nvSpPr>
        <p:spPr>
          <a:xfrm>
            <a:off x="22123" y="5377037"/>
            <a:ext cx="4473677" cy="1446550"/>
          </a:xfrm>
          <a:prstGeom prst="rect">
            <a:avLst/>
          </a:prstGeom>
          <a:noFill/>
        </p:spPr>
        <p:txBody>
          <a:bodyPr wrap="square" rtlCol="0">
            <a:spAutoFit/>
          </a:bodyPr>
          <a:lstStyle/>
          <a:p>
            <a:pPr algn="ctr"/>
            <a:r>
              <a:rPr lang="en-US" sz="2800" b="1" dirty="0" smtClean="0">
                <a:solidFill>
                  <a:srgbClr val="FF0000"/>
                </a:solidFill>
              </a:rPr>
              <a:t>Kayla Luce</a:t>
            </a:r>
          </a:p>
          <a:p>
            <a:pPr algn="ctr"/>
            <a:r>
              <a:rPr lang="en-US" sz="2000" dirty="0" smtClean="0"/>
              <a:t>Montrose County </a:t>
            </a:r>
          </a:p>
          <a:p>
            <a:pPr algn="ctr"/>
            <a:r>
              <a:rPr lang="en-US" sz="2000" dirty="0" smtClean="0"/>
              <a:t>West Texas A &amp; M</a:t>
            </a:r>
          </a:p>
          <a:p>
            <a:pPr algn="ctr"/>
            <a:r>
              <a:rPr lang="en-US" sz="2000" dirty="0" smtClean="0"/>
              <a:t>Ag Education/Ag Communications</a:t>
            </a:r>
          </a:p>
        </p:txBody>
      </p:sp>
      <p:sp>
        <p:nvSpPr>
          <p:cNvPr id="10" name="Rectangle 9"/>
          <p:cNvSpPr/>
          <p:nvPr/>
        </p:nvSpPr>
        <p:spPr>
          <a:xfrm>
            <a:off x="4572000" y="1752600"/>
            <a:ext cx="3962400" cy="3970318"/>
          </a:xfrm>
          <a:prstGeom prst="rect">
            <a:avLst/>
          </a:prstGeom>
        </p:spPr>
        <p:txBody>
          <a:bodyPr wrap="square">
            <a:spAutoFit/>
          </a:bodyPr>
          <a:lstStyle/>
          <a:p>
            <a:r>
              <a:rPr lang="en-US" sz="2800" dirty="0" smtClean="0"/>
              <a:t>“4-H has impacted my life in tremendous ways, from (attending events) I have learned life skills. All of the skills I have learned has helped me make the decision to a career in agriculture.”</a:t>
            </a: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661" y="1905000"/>
            <a:ext cx="3276600" cy="3276600"/>
          </a:xfrm>
          <a:prstGeom prst="rect">
            <a:avLst/>
          </a:prstGeom>
        </p:spPr>
      </p:pic>
      <p:pic>
        <p:nvPicPr>
          <p:cNvPr id="15"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379691787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685800" y="1371600"/>
            <a:ext cx="7467600"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buFont typeface="Georgia" pitchFamily="18" charset="0"/>
              <a:buNone/>
            </a:pPr>
            <a:r>
              <a:rPr lang="en-US" sz="4000" dirty="0" smtClean="0"/>
              <a:t>CSU Freshman Scholarships</a:t>
            </a:r>
            <a:endParaRPr lang="en-US" sz="4000" dirty="0"/>
          </a:p>
        </p:txBody>
      </p:sp>
    </p:spTree>
    <p:extLst>
      <p:ext uri="{BB962C8B-B14F-4D97-AF65-F5344CB8AC3E}">
        <p14:creationId xmlns:p14="http://schemas.microsoft.com/office/powerpoint/2010/main" val="285250638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pPr marL="0" indent="0" algn="ctr">
              <a:buNone/>
            </a:pPr>
            <a:r>
              <a:rPr lang="en-US" dirty="0" smtClean="0"/>
              <a:t>CSU Freshman Scholarship</a:t>
            </a:r>
            <a:endParaRPr lang="en-US" dirty="0"/>
          </a:p>
        </p:txBody>
      </p:sp>
      <p:sp>
        <p:nvSpPr>
          <p:cNvPr id="5" name="TextBox 4"/>
          <p:cNvSpPr txBox="1"/>
          <p:nvPr/>
        </p:nvSpPr>
        <p:spPr>
          <a:xfrm>
            <a:off x="0" y="5411450"/>
            <a:ext cx="3962400" cy="1446550"/>
          </a:xfrm>
          <a:prstGeom prst="rect">
            <a:avLst/>
          </a:prstGeom>
          <a:noFill/>
        </p:spPr>
        <p:txBody>
          <a:bodyPr wrap="square" rtlCol="0">
            <a:spAutoFit/>
          </a:bodyPr>
          <a:lstStyle/>
          <a:p>
            <a:pPr algn="ctr"/>
            <a:r>
              <a:rPr lang="en-US" sz="2800" b="1" dirty="0" smtClean="0">
                <a:solidFill>
                  <a:srgbClr val="FF0000"/>
                </a:solidFill>
              </a:rPr>
              <a:t>Kaitlyn Carson</a:t>
            </a:r>
          </a:p>
          <a:p>
            <a:pPr algn="ctr"/>
            <a:r>
              <a:rPr lang="en-US" sz="2000" dirty="0" smtClean="0"/>
              <a:t>Larimer County </a:t>
            </a:r>
          </a:p>
          <a:p>
            <a:pPr algn="ctr"/>
            <a:r>
              <a:rPr lang="en-US" sz="2000" dirty="0" smtClean="0"/>
              <a:t>Colorado State University</a:t>
            </a:r>
          </a:p>
          <a:p>
            <a:pPr algn="ctr"/>
            <a:r>
              <a:rPr lang="en-US" sz="2000" dirty="0" smtClean="0"/>
              <a:t>Agriculture Communications</a:t>
            </a:r>
          </a:p>
        </p:txBody>
      </p:sp>
      <p:sp>
        <p:nvSpPr>
          <p:cNvPr id="6" name="Rectangle 5"/>
          <p:cNvSpPr/>
          <p:nvPr/>
        </p:nvSpPr>
        <p:spPr>
          <a:xfrm>
            <a:off x="3962400" y="1642170"/>
            <a:ext cx="4343400" cy="3539430"/>
          </a:xfrm>
          <a:prstGeom prst="rect">
            <a:avLst/>
          </a:prstGeom>
        </p:spPr>
        <p:txBody>
          <a:bodyPr wrap="square">
            <a:spAutoFit/>
          </a:bodyPr>
          <a:lstStyle/>
          <a:p>
            <a:r>
              <a:rPr lang="en-US" sz="2800" dirty="0" smtClean="0"/>
              <a:t>“4-H has shown me that there is so much more to learning than just reading books and doing endless worksheets. Learning can also be real life experiences that develop new skills and hobbies.”</a:t>
            </a:r>
            <a:endParaRPr lang="en-US" sz="2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1112" t="26495" r="25640"/>
          <a:stretch/>
        </p:blipFill>
        <p:spPr>
          <a:xfrm>
            <a:off x="533400" y="1638925"/>
            <a:ext cx="2819400" cy="3276600"/>
          </a:xfrm>
          <a:prstGeom prst="rect">
            <a:avLst/>
          </a:prstGeom>
        </p:spPr>
      </p:pic>
      <p:pic>
        <p:nvPicPr>
          <p:cNvPr id="7"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372225434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152400"/>
            <a:ext cx="7315200" cy="1088136"/>
          </a:xfrm>
        </p:spPr>
        <p:txBody>
          <a:bodyPr>
            <a:noAutofit/>
          </a:bodyPr>
          <a:lstStyle/>
          <a:p>
            <a:pPr marL="0" indent="0" algn="ctr">
              <a:buNone/>
            </a:pPr>
            <a:r>
              <a:rPr lang="en-US" sz="3200" dirty="0" smtClean="0"/>
              <a:t>1</a:t>
            </a:r>
            <a:r>
              <a:rPr lang="en-US" sz="3200" baseline="30000" dirty="0" smtClean="0"/>
              <a:t>st</a:t>
            </a:r>
            <a:r>
              <a:rPr lang="en-US" sz="3200" dirty="0" smtClean="0"/>
              <a:t> Choice After School Kare 4-H Youth Scholarship</a:t>
            </a:r>
            <a:endParaRPr lang="en-US" sz="3200" dirty="0"/>
          </a:p>
        </p:txBody>
      </p:sp>
      <p:sp>
        <p:nvSpPr>
          <p:cNvPr id="6" name="Content Placeholder 5"/>
          <p:cNvSpPr>
            <a:spLocks noGrp="1"/>
          </p:cNvSpPr>
          <p:nvPr>
            <p:ph sz="quarter" idx="13"/>
          </p:nvPr>
        </p:nvSpPr>
        <p:spPr>
          <a:xfrm>
            <a:off x="4876800" y="1699768"/>
            <a:ext cx="3886200" cy="4015232"/>
          </a:xfrm>
        </p:spPr>
        <p:txBody>
          <a:bodyPr>
            <a:noAutofit/>
          </a:bodyPr>
          <a:lstStyle/>
          <a:p>
            <a:pPr marL="0" indent="0">
              <a:spcBef>
                <a:spcPts val="0"/>
              </a:spcBef>
              <a:buNone/>
            </a:pPr>
            <a:r>
              <a:rPr lang="en-US" sz="3200" dirty="0" smtClean="0">
                <a:solidFill>
                  <a:schemeClr val="tx1"/>
                </a:solidFill>
                <a:latin typeface="+mj-lt"/>
                <a:cs typeface="Arial" pitchFamily="34" charset="0"/>
              </a:rPr>
              <a:t>“The culmination of my 4-H experience has taught me many skills that I believe will help me thrive in post-secondary education.” </a:t>
            </a:r>
            <a:endParaRPr lang="en-US" sz="3200" dirty="0">
              <a:solidFill>
                <a:schemeClr val="tx1"/>
              </a:solidFill>
              <a:latin typeface="+mj-lt"/>
              <a:cs typeface="Arial" pitchFamily="34" charset="0"/>
            </a:endParaRPr>
          </a:p>
        </p:txBody>
      </p:sp>
      <p:sp>
        <p:nvSpPr>
          <p:cNvPr id="10" name="TextBox 9"/>
          <p:cNvSpPr txBox="1"/>
          <p:nvPr/>
        </p:nvSpPr>
        <p:spPr>
          <a:xfrm>
            <a:off x="76200" y="5181600"/>
            <a:ext cx="5105400" cy="1446550"/>
          </a:xfrm>
          <a:prstGeom prst="rect">
            <a:avLst/>
          </a:prstGeom>
          <a:noFill/>
        </p:spPr>
        <p:txBody>
          <a:bodyPr wrap="square" rtlCol="0">
            <a:spAutoFit/>
          </a:bodyPr>
          <a:lstStyle/>
          <a:p>
            <a:pPr algn="ctr"/>
            <a:r>
              <a:rPr lang="en-US" sz="2800" b="1" dirty="0" smtClean="0">
                <a:solidFill>
                  <a:srgbClr val="FF0000"/>
                </a:solidFill>
              </a:rPr>
              <a:t>Carson Pachner</a:t>
            </a:r>
          </a:p>
          <a:p>
            <a:pPr algn="ctr"/>
            <a:r>
              <a:rPr lang="en-US" sz="2000" dirty="0" smtClean="0"/>
              <a:t>Washington County  </a:t>
            </a:r>
          </a:p>
          <a:p>
            <a:pPr algn="ctr"/>
            <a:r>
              <a:rPr lang="en-US" sz="2000" dirty="0" smtClean="0"/>
              <a:t>Dordt College</a:t>
            </a:r>
          </a:p>
          <a:p>
            <a:pPr algn="ctr"/>
            <a:r>
              <a:rPr lang="en-US" sz="2000" dirty="0" smtClean="0"/>
              <a:t>Biblical Studies/General Agriculture</a:t>
            </a:r>
            <a:endParaRPr lang="en-US" sz="20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181" r="25455" b="45909"/>
          <a:stretch/>
        </p:blipFill>
        <p:spPr>
          <a:xfrm>
            <a:off x="457200" y="1699768"/>
            <a:ext cx="3429000" cy="3022600"/>
          </a:xfrm>
          <a:prstGeom prst="rect">
            <a:avLst/>
          </a:prstGeom>
        </p:spPr>
      </p:pic>
      <p:pic>
        <p:nvPicPr>
          <p:cNvPr id="7"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103674"/>
            <a:ext cx="3962400" cy="1754326"/>
          </a:xfrm>
          <a:prstGeom prst="rect">
            <a:avLst/>
          </a:prstGeom>
          <a:noFill/>
        </p:spPr>
        <p:txBody>
          <a:bodyPr wrap="square" rtlCol="0">
            <a:spAutoFit/>
          </a:bodyPr>
          <a:lstStyle/>
          <a:p>
            <a:pPr algn="ctr"/>
            <a:r>
              <a:rPr lang="en-US" sz="2800" b="1" dirty="0" smtClean="0">
                <a:solidFill>
                  <a:srgbClr val="FF0000"/>
                </a:solidFill>
              </a:rPr>
              <a:t>Monique Archibeque</a:t>
            </a:r>
          </a:p>
          <a:p>
            <a:pPr algn="ctr"/>
            <a:r>
              <a:rPr lang="en-US" sz="2000" dirty="0" smtClean="0"/>
              <a:t>Delta County </a:t>
            </a:r>
          </a:p>
          <a:p>
            <a:pPr algn="ctr"/>
            <a:r>
              <a:rPr lang="en-US" sz="2000" dirty="0" smtClean="0"/>
              <a:t>Colorado State University</a:t>
            </a:r>
          </a:p>
          <a:p>
            <a:pPr algn="ctr"/>
            <a:r>
              <a:rPr lang="en-US" sz="2000" dirty="0" smtClean="0"/>
              <a:t>Animal Science/</a:t>
            </a:r>
          </a:p>
          <a:p>
            <a:pPr algn="ctr"/>
            <a:r>
              <a:rPr lang="en-US" sz="2000" dirty="0" smtClean="0"/>
              <a:t>Microbiology &amp; Genetics</a:t>
            </a:r>
          </a:p>
        </p:txBody>
      </p:sp>
      <p:sp>
        <p:nvSpPr>
          <p:cNvPr id="10" name="TextBox 9"/>
          <p:cNvSpPr txBox="1"/>
          <p:nvPr/>
        </p:nvSpPr>
        <p:spPr>
          <a:xfrm>
            <a:off x="4114800" y="1312824"/>
            <a:ext cx="4495800" cy="4249776"/>
          </a:xfrm>
          <a:prstGeom prst="rect">
            <a:avLst/>
          </a:prstGeom>
          <a:noFill/>
        </p:spPr>
        <p:txBody>
          <a:bodyPr wrap="square" rtlCol="0">
            <a:spAutoFit/>
          </a:bodyPr>
          <a:lstStyle/>
          <a:p>
            <a:r>
              <a:rPr lang="en-US" sz="2600" dirty="0" smtClean="0"/>
              <a:t>“Through 4-H I have attained the following skills: leadership, public speaking, responsibility, money management…and most importantly, having fun. 4-H is the only organization that I have participated in that teaches a wide variety of essential life skills.”</a:t>
            </a:r>
            <a:endParaRPr lang="en-US" sz="2600" dirty="0"/>
          </a:p>
        </p:txBody>
      </p:sp>
      <p:sp>
        <p:nvSpPr>
          <p:cNvPr id="7" name="Title 1"/>
          <p:cNvSpPr>
            <a:spLocks noGrp="1"/>
          </p:cNvSpPr>
          <p:nvPr>
            <p:ph type="title"/>
          </p:nvPr>
        </p:nvSpPr>
        <p:spPr>
          <a:xfrm>
            <a:off x="0" y="0"/>
            <a:ext cx="9144000" cy="1143000"/>
          </a:xfrm>
        </p:spPr>
        <p:txBody>
          <a:bodyPr/>
          <a:lstStyle/>
          <a:p>
            <a:pPr marL="0" indent="0" algn="ctr">
              <a:buNone/>
            </a:pPr>
            <a:r>
              <a:rPr lang="en-US" dirty="0" smtClean="0"/>
              <a:t>CSU Freshman Scholarship</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8261" t="13068" r="17391" b="8671"/>
          <a:stretch/>
        </p:blipFill>
        <p:spPr>
          <a:xfrm>
            <a:off x="723900" y="1312824"/>
            <a:ext cx="2514600" cy="3621025"/>
          </a:xfrm>
          <a:prstGeom prst="rect">
            <a:avLst/>
          </a:prstGeom>
        </p:spPr>
      </p:pic>
      <p:pic>
        <p:nvPicPr>
          <p:cNvPr id="8"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133042973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5411450"/>
            <a:ext cx="3962400" cy="1446550"/>
          </a:xfrm>
          <a:prstGeom prst="rect">
            <a:avLst/>
          </a:prstGeom>
          <a:noFill/>
        </p:spPr>
        <p:txBody>
          <a:bodyPr wrap="square" rtlCol="0">
            <a:spAutoFit/>
          </a:bodyPr>
          <a:lstStyle/>
          <a:p>
            <a:pPr algn="ctr"/>
            <a:r>
              <a:rPr lang="en-US" sz="2800" b="1" dirty="0" smtClean="0">
                <a:solidFill>
                  <a:srgbClr val="FF0000"/>
                </a:solidFill>
              </a:rPr>
              <a:t>Lauren Thompson</a:t>
            </a:r>
          </a:p>
          <a:p>
            <a:pPr algn="ctr"/>
            <a:r>
              <a:rPr lang="en-US" sz="2000" dirty="0" smtClean="0"/>
              <a:t>Jefferson County </a:t>
            </a:r>
          </a:p>
          <a:p>
            <a:pPr algn="ctr"/>
            <a:r>
              <a:rPr lang="en-US" sz="2000" dirty="0" smtClean="0"/>
              <a:t>Colorado State University</a:t>
            </a:r>
          </a:p>
          <a:p>
            <a:pPr algn="ctr"/>
            <a:r>
              <a:rPr lang="en-US" sz="2000" dirty="0" smtClean="0"/>
              <a:t>Botany/Biology</a:t>
            </a:r>
          </a:p>
        </p:txBody>
      </p:sp>
      <p:sp>
        <p:nvSpPr>
          <p:cNvPr id="7" name="Rectangle 6"/>
          <p:cNvSpPr/>
          <p:nvPr/>
        </p:nvSpPr>
        <p:spPr>
          <a:xfrm>
            <a:off x="4267200" y="1143000"/>
            <a:ext cx="4419600" cy="4401205"/>
          </a:xfrm>
          <a:prstGeom prst="rect">
            <a:avLst/>
          </a:prstGeom>
        </p:spPr>
        <p:txBody>
          <a:bodyPr wrap="square">
            <a:spAutoFit/>
          </a:bodyPr>
          <a:lstStyle/>
          <a:p>
            <a:r>
              <a:rPr lang="en-US" sz="2800" dirty="0" smtClean="0"/>
              <a:t>My dream to attend college is one of those dreams which 4-H has inspired me to pursue. By pursuing higher education, it will open up so many doors for me as well as the community that I live in, and that is a beautiful truth. </a:t>
            </a:r>
            <a:endParaRPr lang="en-US" sz="2800" dirty="0"/>
          </a:p>
        </p:txBody>
      </p:sp>
      <p:sp>
        <p:nvSpPr>
          <p:cNvPr id="8" name="Title 1"/>
          <p:cNvSpPr>
            <a:spLocks noGrp="1"/>
          </p:cNvSpPr>
          <p:nvPr>
            <p:ph type="title"/>
          </p:nvPr>
        </p:nvSpPr>
        <p:spPr>
          <a:xfrm>
            <a:off x="0" y="0"/>
            <a:ext cx="9144000" cy="1143000"/>
          </a:xfrm>
        </p:spPr>
        <p:txBody>
          <a:bodyPr/>
          <a:lstStyle/>
          <a:p>
            <a:pPr marL="0" indent="0" algn="ctr">
              <a:buNone/>
            </a:pPr>
            <a:r>
              <a:rPr lang="en-US" dirty="0" smtClean="0"/>
              <a:t>CSU Freshman Scholarship</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001" y="1219200"/>
            <a:ext cx="3645598" cy="3645598"/>
          </a:xfrm>
          <a:prstGeom prst="rect">
            <a:avLst/>
          </a:prstGeom>
        </p:spPr>
      </p:pic>
      <p:pic>
        <p:nvPicPr>
          <p:cNvPr id="6"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368522342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5106650"/>
            <a:ext cx="3962400" cy="1446550"/>
          </a:xfrm>
          <a:prstGeom prst="rect">
            <a:avLst/>
          </a:prstGeom>
          <a:noFill/>
        </p:spPr>
        <p:txBody>
          <a:bodyPr wrap="square" rtlCol="0">
            <a:spAutoFit/>
          </a:bodyPr>
          <a:lstStyle/>
          <a:p>
            <a:pPr algn="ctr"/>
            <a:r>
              <a:rPr lang="en-US" sz="2800" b="1" dirty="0" smtClean="0">
                <a:solidFill>
                  <a:srgbClr val="FF0000"/>
                </a:solidFill>
              </a:rPr>
              <a:t>Kolby Moore</a:t>
            </a:r>
          </a:p>
          <a:p>
            <a:pPr algn="ctr"/>
            <a:r>
              <a:rPr lang="en-US" sz="2000" dirty="0" smtClean="0"/>
              <a:t>Weld County </a:t>
            </a:r>
          </a:p>
          <a:p>
            <a:pPr algn="ctr"/>
            <a:r>
              <a:rPr lang="en-US" sz="2000" dirty="0" smtClean="0"/>
              <a:t>Colorado State University</a:t>
            </a:r>
          </a:p>
          <a:p>
            <a:pPr algn="ctr"/>
            <a:r>
              <a:rPr lang="en-US" sz="2000" dirty="0" smtClean="0"/>
              <a:t>Biomedical Sciences</a:t>
            </a:r>
          </a:p>
        </p:txBody>
      </p:sp>
      <p:sp>
        <p:nvSpPr>
          <p:cNvPr id="6" name="Rectangle 5"/>
          <p:cNvSpPr/>
          <p:nvPr/>
        </p:nvSpPr>
        <p:spPr>
          <a:xfrm>
            <a:off x="4191000" y="1341883"/>
            <a:ext cx="4648200" cy="4093428"/>
          </a:xfrm>
          <a:prstGeom prst="rect">
            <a:avLst/>
          </a:prstGeom>
        </p:spPr>
        <p:txBody>
          <a:bodyPr wrap="square">
            <a:spAutoFit/>
          </a:bodyPr>
          <a:lstStyle/>
          <a:p>
            <a:r>
              <a:rPr lang="en-US" sz="2600" dirty="0" smtClean="0"/>
              <a:t>“Beyond (the) tangible skills I learned from my experiences in 4-H, I have also gained many personal skills. All of these facets (speaking, interaction, converse, analytical, etc.) combine to make me as prepared as possible for college and the rest of my future.”</a:t>
            </a:r>
            <a:endParaRPr lang="en-US" sz="2600" dirty="0"/>
          </a:p>
        </p:txBody>
      </p:sp>
      <p:sp>
        <p:nvSpPr>
          <p:cNvPr id="7" name="Title 1"/>
          <p:cNvSpPr>
            <a:spLocks noGrp="1"/>
          </p:cNvSpPr>
          <p:nvPr>
            <p:ph type="title"/>
          </p:nvPr>
        </p:nvSpPr>
        <p:spPr>
          <a:xfrm>
            <a:off x="0" y="0"/>
            <a:ext cx="9144000" cy="1143000"/>
          </a:xfrm>
        </p:spPr>
        <p:txBody>
          <a:bodyPr/>
          <a:lstStyle/>
          <a:p>
            <a:pPr marL="0" indent="0" algn="ctr">
              <a:buNone/>
            </a:pPr>
            <a:r>
              <a:rPr lang="en-US" dirty="0" smtClean="0"/>
              <a:t>CSU Freshman Scholarship</a:t>
            </a:r>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2773" b="21700"/>
          <a:stretch/>
        </p:blipFill>
        <p:spPr>
          <a:xfrm>
            <a:off x="457200" y="2057400"/>
            <a:ext cx="3532048" cy="2667625"/>
          </a:xfrm>
          <a:prstGeom prst="rect">
            <a:avLst/>
          </a:prstGeom>
        </p:spPr>
      </p:pic>
      <p:pic>
        <p:nvPicPr>
          <p:cNvPr id="9"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321379276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5105400"/>
            <a:ext cx="3962400" cy="1446550"/>
          </a:xfrm>
          <a:prstGeom prst="rect">
            <a:avLst/>
          </a:prstGeom>
          <a:noFill/>
        </p:spPr>
        <p:txBody>
          <a:bodyPr wrap="square" rtlCol="0">
            <a:spAutoFit/>
          </a:bodyPr>
          <a:lstStyle/>
          <a:p>
            <a:pPr algn="ctr"/>
            <a:r>
              <a:rPr lang="en-US" sz="2800" b="1" dirty="0" smtClean="0">
                <a:solidFill>
                  <a:srgbClr val="FF0000"/>
                </a:solidFill>
              </a:rPr>
              <a:t>Tabitha Lindahl</a:t>
            </a:r>
          </a:p>
          <a:p>
            <a:pPr algn="ctr"/>
            <a:r>
              <a:rPr lang="en-US" sz="2000" dirty="0" smtClean="0"/>
              <a:t>Gunnison County </a:t>
            </a:r>
          </a:p>
          <a:p>
            <a:pPr algn="ctr"/>
            <a:r>
              <a:rPr lang="en-US" sz="2000" dirty="0" smtClean="0"/>
              <a:t>Colorado State University</a:t>
            </a:r>
          </a:p>
          <a:p>
            <a:pPr algn="ctr"/>
            <a:r>
              <a:rPr lang="en-US" sz="2000" dirty="0" smtClean="0"/>
              <a:t>Music Education</a:t>
            </a:r>
          </a:p>
        </p:txBody>
      </p:sp>
      <p:sp>
        <p:nvSpPr>
          <p:cNvPr id="6" name="Rectangle 5"/>
          <p:cNvSpPr/>
          <p:nvPr/>
        </p:nvSpPr>
        <p:spPr>
          <a:xfrm>
            <a:off x="4343400" y="1677650"/>
            <a:ext cx="4267200" cy="2893100"/>
          </a:xfrm>
          <a:prstGeom prst="rect">
            <a:avLst/>
          </a:prstGeom>
        </p:spPr>
        <p:txBody>
          <a:bodyPr wrap="square">
            <a:spAutoFit/>
          </a:bodyPr>
          <a:lstStyle/>
          <a:p>
            <a:r>
              <a:rPr lang="en-US" sz="2600" dirty="0" smtClean="0"/>
              <a:t>There was no way I could have known eleven years ago what adventure I was beginning. In some ways I am afraid to start a new life, but I know  my 4-H experiences will help me.</a:t>
            </a:r>
            <a:endParaRPr lang="en-US" sz="2600" dirty="0"/>
          </a:p>
        </p:txBody>
      </p:sp>
      <p:sp>
        <p:nvSpPr>
          <p:cNvPr id="7" name="Title 1"/>
          <p:cNvSpPr>
            <a:spLocks noGrp="1"/>
          </p:cNvSpPr>
          <p:nvPr>
            <p:ph type="title"/>
          </p:nvPr>
        </p:nvSpPr>
        <p:spPr>
          <a:xfrm>
            <a:off x="0" y="0"/>
            <a:ext cx="9144000" cy="1143000"/>
          </a:xfrm>
        </p:spPr>
        <p:txBody>
          <a:bodyPr/>
          <a:lstStyle/>
          <a:p>
            <a:pPr marL="0" indent="0" algn="ctr">
              <a:buNone/>
            </a:pPr>
            <a:r>
              <a:rPr lang="en-US" dirty="0" smtClean="0"/>
              <a:t>CSU Freshman Scholarship</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347019"/>
            <a:ext cx="3505200" cy="3505200"/>
          </a:xfrm>
          <a:prstGeom prst="rect">
            <a:avLst/>
          </a:prstGeom>
        </p:spPr>
      </p:pic>
      <p:pic>
        <p:nvPicPr>
          <p:cNvPr id="9"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188593437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 y="5372725"/>
            <a:ext cx="3962400" cy="1446550"/>
          </a:xfrm>
          <a:prstGeom prst="rect">
            <a:avLst/>
          </a:prstGeom>
          <a:noFill/>
        </p:spPr>
        <p:txBody>
          <a:bodyPr wrap="square" rtlCol="0">
            <a:spAutoFit/>
          </a:bodyPr>
          <a:lstStyle/>
          <a:p>
            <a:pPr algn="ctr"/>
            <a:r>
              <a:rPr lang="en-US" sz="2800" b="1" dirty="0" smtClean="0">
                <a:solidFill>
                  <a:srgbClr val="FF0000"/>
                </a:solidFill>
              </a:rPr>
              <a:t>Elizabeth Sage</a:t>
            </a:r>
          </a:p>
          <a:p>
            <a:pPr algn="ctr"/>
            <a:r>
              <a:rPr lang="en-US" sz="2000" dirty="0" smtClean="0"/>
              <a:t>Douglas County </a:t>
            </a:r>
          </a:p>
          <a:p>
            <a:pPr algn="ctr"/>
            <a:r>
              <a:rPr lang="en-US" sz="2000" dirty="0" smtClean="0"/>
              <a:t>Colorado State University</a:t>
            </a:r>
          </a:p>
          <a:p>
            <a:pPr algn="ctr"/>
            <a:r>
              <a:rPr lang="en-US" sz="2000" dirty="0" smtClean="0"/>
              <a:t>Animal Science/Pre-Vet</a:t>
            </a:r>
          </a:p>
        </p:txBody>
      </p:sp>
      <p:sp>
        <p:nvSpPr>
          <p:cNvPr id="6" name="Rectangle 5"/>
          <p:cNvSpPr/>
          <p:nvPr/>
        </p:nvSpPr>
        <p:spPr>
          <a:xfrm>
            <a:off x="4648200" y="1458623"/>
            <a:ext cx="3962400" cy="3970318"/>
          </a:xfrm>
          <a:prstGeom prst="rect">
            <a:avLst/>
          </a:prstGeom>
        </p:spPr>
        <p:txBody>
          <a:bodyPr wrap="square">
            <a:spAutoFit/>
          </a:bodyPr>
          <a:lstStyle/>
          <a:p>
            <a:r>
              <a:rPr lang="en-US" sz="2800" dirty="0" smtClean="0"/>
              <a:t>Through all of the experiences I had during my time in 4-H, I learned that no matter how many obstacles or how large they are, if I set my mind to it I can overcome anything.</a:t>
            </a:r>
            <a:endParaRPr lang="en-US" sz="2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50" y="1439525"/>
            <a:ext cx="3429000" cy="3429000"/>
          </a:xfrm>
          <a:prstGeom prst="rect">
            <a:avLst/>
          </a:prstGeom>
        </p:spPr>
      </p:pic>
      <p:sp>
        <p:nvSpPr>
          <p:cNvPr id="7" name="Title 1"/>
          <p:cNvSpPr>
            <a:spLocks noGrp="1"/>
          </p:cNvSpPr>
          <p:nvPr>
            <p:ph type="title"/>
          </p:nvPr>
        </p:nvSpPr>
        <p:spPr>
          <a:xfrm>
            <a:off x="0" y="0"/>
            <a:ext cx="9144000" cy="1143000"/>
          </a:xfrm>
        </p:spPr>
        <p:txBody>
          <a:bodyPr/>
          <a:lstStyle/>
          <a:p>
            <a:pPr marL="0" indent="0" algn="ctr">
              <a:buNone/>
            </a:pPr>
            <a:r>
              <a:rPr lang="en-US" dirty="0" smtClean="0"/>
              <a:t>CSU Freshman Scholarship</a:t>
            </a:r>
            <a:endParaRPr lang="en-US" dirty="0"/>
          </a:p>
        </p:txBody>
      </p:sp>
      <p:pic>
        <p:nvPicPr>
          <p:cNvPr id="8"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304059188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5182850"/>
            <a:ext cx="3962400" cy="1446550"/>
          </a:xfrm>
          <a:prstGeom prst="rect">
            <a:avLst/>
          </a:prstGeom>
          <a:noFill/>
        </p:spPr>
        <p:txBody>
          <a:bodyPr wrap="square" rtlCol="0">
            <a:spAutoFit/>
          </a:bodyPr>
          <a:lstStyle/>
          <a:p>
            <a:pPr algn="ctr"/>
            <a:r>
              <a:rPr lang="en-US" sz="2800" b="1" dirty="0" smtClean="0">
                <a:solidFill>
                  <a:srgbClr val="FF0000"/>
                </a:solidFill>
              </a:rPr>
              <a:t>Jacey Murphy</a:t>
            </a:r>
          </a:p>
          <a:p>
            <a:pPr algn="ctr"/>
            <a:r>
              <a:rPr lang="en-US" sz="2000" dirty="0" smtClean="0"/>
              <a:t>Grand County </a:t>
            </a:r>
          </a:p>
          <a:p>
            <a:pPr algn="ctr"/>
            <a:r>
              <a:rPr lang="en-US" sz="2000" dirty="0" smtClean="0"/>
              <a:t>Colorado State University</a:t>
            </a:r>
          </a:p>
          <a:p>
            <a:pPr algn="ctr"/>
            <a:r>
              <a:rPr lang="en-US" sz="2000" dirty="0" smtClean="0"/>
              <a:t>Zoology</a:t>
            </a:r>
          </a:p>
        </p:txBody>
      </p:sp>
      <p:sp>
        <p:nvSpPr>
          <p:cNvPr id="6" name="Rectangle 5"/>
          <p:cNvSpPr/>
          <p:nvPr/>
        </p:nvSpPr>
        <p:spPr>
          <a:xfrm>
            <a:off x="4495800" y="1828800"/>
            <a:ext cx="3810000" cy="2677656"/>
          </a:xfrm>
          <a:prstGeom prst="rect">
            <a:avLst/>
          </a:prstGeom>
        </p:spPr>
        <p:txBody>
          <a:bodyPr wrap="square">
            <a:spAutoFit/>
          </a:bodyPr>
          <a:lstStyle/>
          <a:p>
            <a:r>
              <a:rPr lang="en-US" sz="2800" dirty="0" smtClean="0"/>
              <a:t>“Through 4-H I have gained enough knowledge to know that I want to pursue, a career working with animals.”</a:t>
            </a:r>
            <a:endParaRPr lang="en-US" sz="2800" dirty="0"/>
          </a:p>
        </p:txBody>
      </p:sp>
      <p:sp>
        <p:nvSpPr>
          <p:cNvPr id="7" name="Title 1"/>
          <p:cNvSpPr>
            <a:spLocks noGrp="1"/>
          </p:cNvSpPr>
          <p:nvPr>
            <p:ph type="title"/>
          </p:nvPr>
        </p:nvSpPr>
        <p:spPr>
          <a:xfrm>
            <a:off x="0" y="0"/>
            <a:ext cx="9144000" cy="1143000"/>
          </a:xfrm>
        </p:spPr>
        <p:txBody>
          <a:bodyPr/>
          <a:lstStyle/>
          <a:p>
            <a:pPr marL="0" indent="0" algn="ctr">
              <a:buNone/>
            </a:pPr>
            <a:r>
              <a:rPr lang="en-US" dirty="0" smtClean="0"/>
              <a:t>CSU Freshman Scholarship</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10325"/>
            <a:ext cx="3505200" cy="3505200"/>
          </a:xfrm>
          <a:prstGeom prst="rect">
            <a:avLst/>
          </a:prstGeom>
        </p:spPr>
      </p:pic>
      <p:pic>
        <p:nvPicPr>
          <p:cNvPr id="9"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3718448063"/>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411450"/>
            <a:ext cx="4419600" cy="1446550"/>
          </a:xfrm>
          <a:prstGeom prst="rect">
            <a:avLst/>
          </a:prstGeom>
          <a:noFill/>
        </p:spPr>
        <p:txBody>
          <a:bodyPr wrap="square" rtlCol="0">
            <a:spAutoFit/>
          </a:bodyPr>
          <a:lstStyle/>
          <a:p>
            <a:pPr algn="ctr"/>
            <a:r>
              <a:rPr lang="en-US" sz="2800" b="1" dirty="0" smtClean="0">
                <a:solidFill>
                  <a:srgbClr val="FF0000"/>
                </a:solidFill>
              </a:rPr>
              <a:t>Anderson Worcester</a:t>
            </a:r>
          </a:p>
          <a:p>
            <a:pPr algn="ctr"/>
            <a:r>
              <a:rPr lang="en-US" sz="2000" dirty="0" smtClean="0"/>
              <a:t>Douglas County </a:t>
            </a:r>
          </a:p>
          <a:p>
            <a:pPr algn="ctr"/>
            <a:r>
              <a:rPr lang="en-US" sz="2000" dirty="0" smtClean="0"/>
              <a:t>Colorado State University</a:t>
            </a:r>
          </a:p>
          <a:p>
            <a:pPr algn="ctr"/>
            <a:r>
              <a:rPr lang="en-US" sz="2000" dirty="0" smtClean="0"/>
              <a:t>Computer Engineering/Law Emphasis</a:t>
            </a:r>
          </a:p>
        </p:txBody>
      </p:sp>
      <p:sp>
        <p:nvSpPr>
          <p:cNvPr id="6" name="Rectangle 5"/>
          <p:cNvSpPr/>
          <p:nvPr/>
        </p:nvSpPr>
        <p:spPr>
          <a:xfrm>
            <a:off x="4419600" y="1295400"/>
            <a:ext cx="4114800" cy="3539430"/>
          </a:xfrm>
          <a:prstGeom prst="rect">
            <a:avLst/>
          </a:prstGeom>
        </p:spPr>
        <p:txBody>
          <a:bodyPr wrap="square">
            <a:spAutoFit/>
          </a:bodyPr>
          <a:lstStyle/>
          <a:p>
            <a:r>
              <a:rPr lang="en-US" sz="2800" dirty="0" smtClean="0"/>
              <a:t>I have gained many skills by working hard to do projects, working with others, and organizing events.  These skills of trying hard through stress are a major part of me…</a:t>
            </a:r>
            <a:endParaRPr lang="en-US" sz="2800" dirty="0"/>
          </a:p>
        </p:txBody>
      </p:sp>
      <p:sp>
        <p:nvSpPr>
          <p:cNvPr id="7" name="Title 1"/>
          <p:cNvSpPr>
            <a:spLocks noGrp="1"/>
          </p:cNvSpPr>
          <p:nvPr>
            <p:ph type="title"/>
          </p:nvPr>
        </p:nvSpPr>
        <p:spPr>
          <a:xfrm>
            <a:off x="0" y="0"/>
            <a:ext cx="9144000" cy="1143000"/>
          </a:xfrm>
        </p:spPr>
        <p:txBody>
          <a:bodyPr/>
          <a:lstStyle/>
          <a:p>
            <a:pPr marL="0" indent="0" algn="ctr">
              <a:buNone/>
            </a:pPr>
            <a:r>
              <a:rPr lang="en-US" dirty="0" smtClean="0"/>
              <a:t>CSU Freshman Scholarship</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916" y="1628341"/>
            <a:ext cx="3297767" cy="3297767"/>
          </a:xfrm>
          <a:prstGeom prst="rect">
            <a:avLst/>
          </a:prstGeom>
        </p:spPr>
      </p:pic>
      <p:pic>
        <p:nvPicPr>
          <p:cNvPr id="9"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818505539"/>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5335250"/>
            <a:ext cx="3962400" cy="1446550"/>
          </a:xfrm>
          <a:prstGeom prst="rect">
            <a:avLst/>
          </a:prstGeom>
          <a:noFill/>
        </p:spPr>
        <p:txBody>
          <a:bodyPr wrap="square" rtlCol="0">
            <a:spAutoFit/>
          </a:bodyPr>
          <a:lstStyle/>
          <a:p>
            <a:pPr algn="ctr"/>
            <a:r>
              <a:rPr lang="en-US" sz="2800" b="1" dirty="0" smtClean="0">
                <a:solidFill>
                  <a:srgbClr val="FF0000"/>
                </a:solidFill>
              </a:rPr>
              <a:t>Rylie MacLaughlin</a:t>
            </a:r>
          </a:p>
          <a:p>
            <a:pPr algn="ctr"/>
            <a:r>
              <a:rPr lang="en-US" sz="2000" dirty="0" smtClean="0"/>
              <a:t>Garfield County </a:t>
            </a:r>
          </a:p>
          <a:p>
            <a:pPr algn="ctr"/>
            <a:r>
              <a:rPr lang="en-US" sz="2000" dirty="0" smtClean="0"/>
              <a:t>Colorado State University</a:t>
            </a:r>
          </a:p>
          <a:p>
            <a:pPr algn="ctr"/>
            <a:r>
              <a:rPr lang="en-US" sz="2000" dirty="0" smtClean="0"/>
              <a:t>Biology (Health Care Field)</a:t>
            </a:r>
          </a:p>
        </p:txBody>
      </p:sp>
      <p:sp>
        <p:nvSpPr>
          <p:cNvPr id="6" name="Rectangle 5"/>
          <p:cNvSpPr/>
          <p:nvPr/>
        </p:nvSpPr>
        <p:spPr>
          <a:xfrm>
            <a:off x="4724400" y="1334124"/>
            <a:ext cx="3962400" cy="4154984"/>
          </a:xfrm>
          <a:prstGeom prst="rect">
            <a:avLst/>
          </a:prstGeom>
        </p:spPr>
        <p:txBody>
          <a:bodyPr wrap="square">
            <a:spAutoFit/>
          </a:bodyPr>
          <a:lstStyle/>
          <a:p>
            <a:r>
              <a:rPr lang="en-US" sz="2400" dirty="0" smtClean="0"/>
              <a:t>“However, for me, the most important experience in being a member of 4-H has been the relationships I developed with my fellow 4-H members, adult leaders, and volunteers. Their encouragement has taught me to take chances, trust my own decisions, and pursue my goals.” </a:t>
            </a:r>
            <a:r>
              <a:rPr lang="en-US" sz="2400" dirty="0"/>
              <a:t> </a:t>
            </a:r>
          </a:p>
        </p:txBody>
      </p:sp>
      <p:sp>
        <p:nvSpPr>
          <p:cNvPr id="7" name="Title 1"/>
          <p:cNvSpPr txBox="1">
            <a:spLocks/>
          </p:cNvSpPr>
          <p:nvPr/>
        </p:nvSpPr>
        <p:spPr>
          <a:xfrm>
            <a:off x="0" y="0"/>
            <a:ext cx="9144000"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mtClean="0"/>
              <a:t>CSU Freshman Scholarship</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334125"/>
            <a:ext cx="3810000" cy="3810000"/>
          </a:xfrm>
          <a:prstGeom prst="rect">
            <a:avLst/>
          </a:prstGeom>
        </p:spPr>
      </p:pic>
      <p:pic>
        <p:nvPicPr>
          <p:cNvPr id="9"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28471577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5257800"/>
            <a:ext cx="3962400" cy="1446550"/>
          </a:xfrm>
          <a:prstGeom prst="rect">
            <a:avLst/>
          </a:prstGeom>
          <a:noFill/>
        </p:spPr>
        <p:txBody>
          <a:bodyPr wrap="square" rtlCol="0">
            <a:spAutoFit/>
          </a:bodyPr>
          <a:lstStyle/>
          <a:p>
            <a:pPr algn="ctr"/>
            <a:r>
              <a:rPr lang="en-US" sz="2800" b="1" dirty="0" smtClean="0">
                <a:solidFill>
                  <a:srgbClr val="FF0000"/>
                </a:solidFill>
              </a:rPr>
              <a:t>Tyler O’Donnell</a:t>
            </a:r>
          </a:p>
          <a:p>
            <a:pPr algn="ctr"/>
            <a:r>
              <a:rPr lang="en-US" sz="2000" dirty="0" smtClean="0"/>
              <a:t>Montrose County </a:t>
            </a:r>
          </a:p>
          <a:p>
            <a:pPr algn="ctr"/>
            <a:r>
              <a:rPr lang="en-US" sz="2000" dirty="0" smtClean="0"/>
              <a:t>Colorado State University</a:t>
            </a:r>
          </a:p>
          <a:p>
            <a:pPr algn="ctr"/>
            <a:r>
              <a:rPr lang="en-US" sz="2000" dirty="0" smtClean="0"/>
              <a:t>Animal Science</a:t>
            </a:r>
          </a:p>
        </p:txBody>
      </p:sp>
      <p:sp>
        <p:nvSpPr>
          <p:cNvPr id="6" name="Rectangle 5"/>
          <p:cNvSpPr/>
          <p:nvPr/>
        </p:nvSpPr>
        <p:spPr>
          <a:xfrm>
            <a:off x="4562475" y="1485900"/>
            <a:ext cx="4191000" cy="3539430"/>
          </a:xfrm>
          <a:prstGeom prst="rect">
            <a:avLst/>
          </a:prstGeom>
        </p:spPr>
        <p:txBody>
          <a:bodyPr wrap="square">
            <a:spAutoFit/>
          </a:bodyPr>
          <a:lstStyle/>
          <a:p>
            <a:r>
              <a:rPr lang="en-US" sz="3200" dirty="0" smtClean="0"/>
              <a:t>“4-H has been an integral part of my life. As I grew in 4-H it taught me many skills, and helped me grow into the person  I am today.”</a:t>
            </a:r>
            <a:endParaRPr lang="en-US" sz="3200" dirty="0"/>
          </a:p>
        </p:txBody>
      </p:sp>
      <p:sp>
        <p:nvSpPr>
          <p:cNvPr id="7" name="Title 1"/>
          <p:cNvSpPr>
            <a:spLocks noGrp="1"/>
          </p:cNvSpPr>
          <p:nvPr>
            <p:ph type="title"/>
          </p:nvPr>
        </p:nvSpPr>
        <p:spPr>
          <a:xfrm>
            <a:off x="0" y="0"/>
            <a:ext cx="9144000" cy="1143000"/>
          </a:xfrm>
        </p:spPr>
        <p:txBody>
          <a:bodyPr/>
          <a:lstStyle/>
          <a:p>
            <a:pPr marL="0" indent="0" algn="ctr">
              <a:buNone/>
            </a:pPr>
            <a:r>
              <a:rPr lang="en-US" dirty="0" smtClean="0"/>
              <a:t>CSU Freshman Scholarship</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 y="1485900"/>
            <a:ext cx="3429000" cy="3429000"/>
          </a:xfrm>
          <a:prstGeom prst="rect">
            <a:avLst/>
          </a:prstGeom>
        </p:spPr>
      </p:pic>
      <p:pic>
        <p:nvPicPr>
          <p:cNvPr id="9"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410436806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5335250"/>
            <a:ext cx="3962400" cy="1446550"/>
          </a:xfrm>
          <a:prstGeom prst="rect">
            <a:avLst/>
          </a:prstGeom>
          <a:noFill/>
        </p:spPr>
        <p:txBody>
          <a:bodyPr wrap="square" rtlCol="0">
            <a:spAutoFit/>
          </a:bodyPr>
          <a:lstStyle/>
          <a:p>
            <a:pPr algn="ctr"/>
            <a:r>
              <a:rPr lang="en-US" sz="2800" b="1" dirty="0" smtClean="0">
                <a:solidFill>
                  <a:srgbClr val="FF0000"/>
                </a:solidFill>
              </a:rPr>
              <a:t>Diana Litzenberger</a:t>
            </a:r>
          </a:p>
          <a:p>
            <a:pPr algn="ctr"/>
            <a:r>
              <a:rPr lang="en-US" sz="2000" dirty="0" smtClean="0"/>
              <a:t>Boulder County </a:t>
            </a:r>
          </a:p>
          <a:p>
            <a:pPr algn="ctr"/>
            <a:r>
              <a:rPr lang="en-US" sz="2000" dirty="0" smtClean="0"/>
              <a:t>Colorado State University</a:t>
            </a:r>
          </a:p>
          <a:p>
            <a:pPr algn="ctr"/>
            <a:r>
              <a:rPr lang="en-US" sz="2000" dirty="0" smtClean="0"/>
              <a:t>Animal Science</a:t>
            </a:r>
          </a:p>
        </p:txBody>
      </p:sp>
      <p:sp>
        <p:nvSpPr>
          <p:cNvPr id="6" name="Rectangle 5"/>
          <p:cNvSpPr/>
          <p:nvPr/>
        </p:nvSpPr>
        <p:spPr>
          <a:xfrm>
            <a:off x="4572000" y="1419850"/>
            <a:ext cx="4114800" cy="3539430"/>
          </a:xfrm>
          <a:prstGeom prst="rect">
            <a:avLst/>
          </a:prstGeom>
        </p:spPr>
        <p:txBody>
          <a:bodyPr wrap="square">
            <a:spAutoFit/>
          </a:bodyPr>
          <a:lstStyle/>
          <a:p>
            <a:r>
              <a:rPr lang="en-US" sz="2800" dirty="0" smtClean="0"/>
              <a:t>“Throughout my 4-H years, I have gained many opportunities and skills. I have also had the opportunity to meet many new people and develop social skills and healthy relationships.”</a:t>
            </a:r>
            <a:endParaRPr lang="en-US" sz="2800" dirty="0"/>
          </a:p>
        </p:txBody>
      </p:sp>
      <p:sp>
        <p:nvSpPr>
          <p:cNvPr id="7" name="Title 1"/>
          <p:cNvSpPr>
            <a:spLocks noGrp="1"/>
          </p:cNvSpPr>
          <p:nvPr>
            <p:ph type="title"/>
          </p:nvPr>
        </p:nvSpPr>
        <p:spPr>
          <a:xfrm>
            <a:off x="0" y="0"/>
            <a:ext cx="9144000" cy="1143000"/>
          </a:xfrm>
        </p:spPr>
        <p:txBody>
          <a:bodyPr/>
          <a:lstStyle/>
          <a:p>
            <a:pPr marL="0" indent="0" algn="ctr">
              <a:buNone/>
            </a:pPr>
            <a:r>
              <a:rPr lang="en-US" dirty="0" smtClean="0"/>
              <a:t>CSU Freshman Scholarship</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 y="1419850"/>
            <a:ext cx="3581400" cy="3581400"/>
          </a:xfrm>
          <a:prstGeom prst="rect">
            <a:avLst/>
          </a:prstGeom>
        </p:spPr>
      </p:pic>
      <p:pic>
        <p:nvPicPr>
          <p:cNvPr id="9"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717184293"/>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8305800" cy="1295400"/>
          </a:xfrm>
        </p:spPr>
        <p:txBody>
          <a:bodyPr>
            <a:noAutofit/>
          </a:bodyPr>
          <a:lstStyle/>
          <a:p>
            <a:pPr marL="0" indent="0" algn="ctr">
              <a:buNone/>
            </a:pPr>
            <a:r>
              <a:rPr lang="en-US" sz="3100" dirty="0" smtClean="0"/>
              <a:t>Colorado Agricultural Development Authority 4-H Youth Scholarship</a:t>
            </a:r>
            <a:endParaRPr lang="en-US" sz="3100" dirty="0"/>
          </a:p>
        </p:txBody>
      </p:sp>
      <p:sp>
        <p:nvSpPr>
          <p:cNvPr id="10" name="TextBox 9"/>
          <p:cNvSpPr txBox="1"/>
          <p:nvPr/>
        </p:nvSpPr>
        <p:spPr>
          <a:xfrm>
            <a:off x="228600" y="5334000"/>
            <a:ext cx="3886200" cy="1446550"/>
          </a:xfrm>
          <a:prstGeom prst="rect">
            <a:avLst/>
          </a:prstGeom>
          <a:noFill/>
        </p:spPr>
        <p:txBody>
          <a:bodyPr wrap="square" rtlCol="0">
            <a:spAutoFit/>
          </a:bodyPr>
          <a:lstStyle/>
          <a:p>
            <a:pPr algn="ctr"/>
            <a:r>
              <a:rPr lang="en-US" sz="2800" b="1" dirty="0" smtClean="0">
                <a:solidFill>
                  <a:srgbClr val="FF0000"/>
                </a:solidFill>
              </a:rPr>
              <a:t>Sara Reyher</a:t>
            </a:r>
          </a:p>
          <a:p>
            <a:pPr algn="ctr"/>
            <a:r>
              <a:rPr lang="en-US" sz="2000" dirty="0" smtClean="0"/>
              <a:t>Bent County  </a:t>
            </a:r>
            <a:endParaRPr lang="en-US" sz="2000" dirty="0"/>
          </a:p>
          <a:p>
            <a:pPr algn="ctr"/>
            <a:r>
              <a:rPr lang="en-US" sz="2000" dirty="0" smtClean="0"/>
              <a:t>Otero Junior College</a:t>
            </a:r>
          </a:p>
          <a:p>
            <a:pPr algn="ctr"/>
            <a:r>
              <a:rPr lang="en-US" sz="2000" dirty="0" smtClean="0"/>
              <a:t>Animal Science</a:t>
            </a:r>
          </a:p>
        </p:txBody>
      </p:sp>
      <p:sp>
        <p:nvSpPr>
          <p:cNvPr id="7" name="Rectangle 6"/>
          <p:cNvSpPr/>
          <p:nvPr/>
        </p:nvSpPr>
        <p:spPr>
          <a:xfrm>
            <a:off x="4343400" y="1665744"/>
            <a:ext cx="4267200" cy="3668256"/>
          </a:xfrm>
          <a:prstGeom prst="rect">
            <a:avLst/>
          </a:prstGeom>
        </p:spPr>
        <p:txBody>
          <a:bodyPr wrap="square">
            <a:spAutoFit/>
          </a:bodyPr>
          <a:lstStyle/>
          <a:p>
            <a:r>
              <a:rPr lang="en-US" sz="2800" dirty="0" smtClean="0"/>
              <a:t>“I credit my love for learning and my chosen career path to many of my experiences through 4-H. All these invaluable lessons will serve me well in all my future endeavors.”</a:t>
            </a:r>
            <a:endParaRPr lang="en-US" sz="28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443" t="20001" r="8890" b="2221"/>
          <a:stretch/>
        </p:blipFill>
        <p:spPr>
          <a:xfrm>
            <a:off x="530678" y="1400175"/>
            <a:ext cx="3282043" cy="3829050"/>
          </a:xfrm>
          <a:prstGeom prst="rect">
            <a:avLst/>
          </a:prstGeom>
        </p:spPr>
      </p:pic>
      <p:pic>
        <p:nvPicPr>
          <p:cNvPr id="9"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15951322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411450"/>
            <a:ext cx="3962400" cy="1446550"/>
          </a:xfrm>
          <a:prstGeom prst="rect">
            <a:avLst/>
          </a:prstGeom>
          <a:noFill/>
        </p:spPr>
        <p:txBody>
          <a:bodyPr wrap="square" rtlCol="0">
            <a:spAutoFit/>
          </a:bodyPr>
          <a:lstStyle/>
          <a:p>
            <a:pPr algn="ctr"/>
            <a:r>
              <a:rPr lang="en-US" sz="2800" b="1" dirty="0" smtClean="0">
                <a:solidFill>
                  <a:srgbClr val="FF0000"/>
                </a:solidFill>
              </a:rPr>
              <a:t>Benjamin Morrow</a:t>
            </a:r>
          </a:p>
          <a:p>
            <a:pPr algn="ctr"/>
            <a:r>
              <a:rPr lang="en-US" sz="2000" dirty="0" smtClean="0"/>
              <a:t>Boulder County </a:t>
            </a:r>
          </a:p>
          <a:p>
            <a:pPr algn="ctr"/>
            <a:r>
              <a:rPr lang="en-US" sz="2000" dirty="0" smtClean="0"/>
              <a:t>Colorado State University</a:t>
            </a:r>
          </a:p>
          <a:p>
            <a:pPr algn="ctr"/>
            <a:r>
              <a:rPr lang="en-US" sz="2000" dirty="0" smtClean="0"/>
              <a:t>Engineering</a:t>
            </a:r>
          </a:p>
        </p:txBody>
      </p:sp>
      <p:sp>
        <p:nvSpPr>
          <p:cNvPr id="6" name="Rectangle 5"/>
          <p:cNvSpPr/>
          <p:nvPr/>
        </p:nvSpPr>
        <p:spPr>
          <a:xfrm>
            <a:off x="3810000" y="1905625"/>
            <a:ext cx="4876800" cy="3108543"/>
          </a:xfrm>
          <a:prstGeom prst="rect">
            <a:avLst/>
          </a:prstGeom>
        </p:spPr>
        <p:txBody>
          <a:bodyPr wrap="square">
            <a:spAutoFit/>
          </a:bodyPr>
          <a:lstStyle/>
          <a:p>
            <a:r>
              <a:rPr lang="en-US" sz="2800" dirty="0" smtClean="0"/>
              <a:t>“Participating in 4-H has had a tremendous impact on my life and on my sense of hard work and community. 4-H presented an opportunity for me to work hard towards a goal that I cared about.”</a:t>
            </a:r>
            <a:endParaRPr lang="en-US" sz="2800" dirty="0"/>
          </a:p>
        </p:txBody>
      </p:sp>
      <p:sp>
        <p:nvSpPr>
          <p:cNvPr id="7" name="Title 1"/>
          <p:cNvSpPr txBox="1">
            <a:spLocks/>
          </p:cNvSpPr>
          <p:nvPr/>
        </p:nvSpPr>
        <p:spPr>
          <a:xfrm>
            <a:off x="0" y="0"/>
            <a:ext cx="9144000"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mtClean="0"/>
              <a:t>CSU Freshman Scholarship</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2133600"/>
            <a:ext cx="2743200" cy="2743200"/>
          </a:xfrm>
          <a:prstGeom prst="rect">
            <a:avLst/>
          </a:prstGeom>
        </p:spPr>
      </p:pic>
      <p:pic>
        <p:nvPicPr>
          <p:cNvPr id="9"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3747199261"/>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276" y="5335250"/>
            <a:ext cx="4114800" cy="1446550"/>
          </a:xfrm>
          <a:prstGeom prst="rect">
            <a:avLst/>
          </a:prstGeom>
          <a:noFill/>
        </p:spPr>
        <p:txBody>
          <a:bodyPr wrap="square" rtlCol="0">
            <a:spAutoFit/>
          </a:bodyPr>
          <a:lstStyle/>
          <a:p>
            <a:pPr algn="ctr"/>
            <a:r>
              <a:rPr lang="en-US" sz="2800" b="1" dirty="0" smtClean="0">
                <a:solidFill>
                  <a:srgbClr val="FF0000"/>
                </a:solidFill>
              </a:rPr>
              <a:t>Aerica Melby</a:t>
            </a:r>
          </a:p>
          <a:p>
            <a:pPr algn="ctr"/>
            <a:r>
              <a:rPr lang="en-US" sz="2000" dirty="0" smtClean="0"/>
              <a:t>Garfield County </a:t>
            </a:r>
          </a:p>
          <a:p>
            <a:pPr algn="ctr"/>
            <a:r>
              <a:rPr lang="en-US" sz="2000" dirty="0" smtClean="0"/>
              <a:t>Colorado State University</a:t>
            </a:r>
          </a:p>
          <a:p>
            <a:pPr algn="ctr"/>
            <a:r>
              <a:rPr lang="en-US" sz="2000" dirty="0" smtClean="0"/>
              <a:t>Electrical/Mechanical Engineering</a:t>
            </a:r>
          </a:p>
        </p:txBody>
      </p:sp>
      <p:sp>
        <p:nvSpPr>
          <p:cNvPr id="6" name="Rectangle 5"/>
          <p:cNvSpPr/>
          <p:nvPr/>
        </p:nvSpPr>
        <p:spPr>
          <a:xfrm>
            <a:off x="4267200" y="1389950"/>
            <a:ext cx="4191000" cy="3970318"/>
          </a:xfrm>
          <a:prstGeom prst="rect">
            <a:avLst/>
          </a:prstGeom>
        </p:spPr>
        <p:txBody>
          <a:bodyPr wrap="square">
            <a:spAutoFit/>
          </a:bodyPr>
          <a:lstStyle/>
          <a:p>
            <a:r>
              <a:rPr lang="en-US" sz="2800" dirty="0" smtClean="0"/>
              <a:t>“4-H has helped me determine what I want to do and what I want to leave behind in my county. I want to further my education so that I can contribute my knowledge and help others learn as well.”</a:t>
            </a:r>
            <a:endParaRPr lang="en-US" sz="2800" dirty="0"/>
          </a:p>
        </p:txBody>
      </p:sp>
      <p:sp>
        <p:nvSpPr>
          <p:cNvPr id="7" name="Title 1"/>
          <p:cNvSpPr txBox="1">
            <a:spLocks/>
          </p:cNvSpPr>
          <p:nvPr/>
        </p:nvSpPr>
        <p:spPr>
          <a:xfrm>
            <a:off x="0" y="0"/>
            <a:ext cx="9144000"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mtClean="0"/>
              <a:t>CSU Freshman Scholarship</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334" r="17777" b="11111"/>
          <a:stretch/>
        </p:blipFill>
        <p:spPr>
          <a:xfrm>
            <a:off x="244112" y="1285647"/>
            <a:ext cx="3594023" cy="4049603"/>
          </a:xfrm>
          <a:prstGeom prst="rect">
            <a:avLst/>
          </a:prstGeom>
        </p:spPr>
      </p:pic>
      <p:pic>
        <p:nvPicPr>
          <p:cNvPr id="8"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277751355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5257800"/>
            <a:ext cx="3962400" cy="1446550"/>
          </a:xfrm>
          <a:prstGeom prst="rect">
            <a:avLst/>
          </a:prstGeom>
          <a:noFill/>
        </p:spPr>
        <p:txBody>
          <a:bodyPr wrap="square" rtlCol="0">
            <a:spAutoFit/>
          </a:bodyPr>
          <a:lstStyle/>
          <a:p>
            <a:pPr algn="ctr"/>
            <a:r>
              <a:rPr lang="en-US" sz="2800" b="1" dirty="0" smtClean="0">
                <a:solidFill>
                  <a:srgbClr val="FF0000"/>
                </a:solidFill>
              </a:rPr>
              <a:t>Bailee Allyn</a:t>
            </a:r>
          </a:p>
          <a:p>
            <a:pPr algn="ctr"/>
            <a:r>
              <a:rPr lang="en-US" sz="2000" dirty="0" smtClean="0"/>
              <a:t>Elbert County </a:t>
            </a:r>
          </a:p>
          <a:p>
            <a:pPr algn="ctr"/>
            <a:r>
              <a:rPr lang="en-US" sz="2000" dirty="0" smtClean="0"/>
              <a:t>Colorado State University</a:t>
            </a:r>
          </a:p>
          <a:p>
            <a:pPr algn="ctr"/>
            <a:r>
              <a:rPr lang="en-US" sz="2000" dirty="0" smtClean="0"/>
              <a:t>Biology</a:t>
            </a:r>
          </a:p>
        </p:txBody>
      </p:sp>
      <p:sp>
        <p:nvSpPr>
          <p:cNvPr id="6" name="Rectangle 5"/>
          <p:cNvSpPr/>
          <p:nvPr/>
        </p:nvSpPr>
        <p:spPr>
          <a:xfrm>
            <a:off x="4247040" y="1295400"/>
            <a:ext cx="4363560" cy="4495800"/>
          </a:xfrm>
          <a:prstGeom prst="rect">
            <a:avLst/>
          </a:prstGeom>
        </p:spPr>
        <p:txBody>
          <a:bodyPr wrap="square">
            <a:spAutoFit/>
          </a:bodyPr>
          <a:lstStyle/>
          <a:p>
            <a:r>
              <a:rPr lang="en-US" sz="2800" dirty="0" smtClean="0"/>
              <a:t>“My 4-H experiences have prepared me to seek post-secondary education because it has shown me to enjoy learning and to seek out new things…it (4-H) has taught me to explore and to not be afraid to ask questions and even fail.”</a:t>
            </a:r>
            <a:endParaRPr lang="en-US" sz="2800" dirty="0"/>
          </a:p>
        </p:txBody>
      </p:sp>
      <p:sp>
        <p:nvSpPr>
          <p:cNvPr id="7" name="Title 1"/>
          <p:cNvSpPr txBox="1">
            <a:spLocks/>
          </p:cNvSpPr>
          <p:nvPr/>
        </p:nvSpPr>
        <p:spPr>
          <a:xfrm>
            <a:off x="0" y="0"/>
            <a:ext cx="9144000"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mtClean="0"/>
              <a:t>CSU Freshman Scholarship</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6667" t="6666" r="7778" b="32223"/>
          <a:stretch/>
        </p:blipFill>
        <p:spPr>
          <a:xfrm>
            <a:off x="990600" y="1524000"/>
            <a:ext cx="2669771" cy="3581400"/>
          </a:xfrm>
          <a:prstGeom prst="rect">
            <a:avLst/>
          </a:prstGeom>
        </p:spPr>
      </p:pic>
      <p:pic>
        <p:nvPicPr>
          <p:cNvPr id="8"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335875265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5181600"/>
            <a:ext cx="3962400" cy="1446550"/>
          </a:xfrm>
          <a:prstGeom prst="rect">
            <a:avLst/>
          </a:prstGeom>
          <a:noFill/>
        </p:spPr>
        <p:txBody>
          <a:bodyPr wrap="square" rtlCol="0">
            <a:spAutoFit/>
          </a:bodyPr>
          <a:lstStyle/>
          <a:p>
            <a:pPr algn="ctr"/>
            <a:r>
              <a:rPr lang="en-US" sz="2800" b="1" dirty="0" smtClean="0">
                <a:solidFill>
                  <a:srgbClr val="FF0000"/>
                </a:solidFill>
              </a:rPr>
              <a:t>Renee Alderman</a:t>
            </a:r>
          </a:p>
          <a:p>
            <a:pPr algn="ctr"/>
            <a:r>
              <a:rPr lang="en-US" sz="2000" dirty="0" smtClean="0"/>
              <a:t>Douglas County </a:t>
            </a:r>
          </a:p>
          <a:p>
            <a:pPr algn="ctr"/>
            <a:r>
              <a:rPr lang="en-US" sz="2000" dirty="0" smtClean="0"/>
              <a:t>Colorado State University</a:t>
            </a:r>
          </a:p>
          <a:p>
            <a:pPr algn="ctr"/>
            <a:r>
              <a:rPr lang="en-US" sz="2000" dirty="0" smtClean="0"/>
              <a:t>Hospitality Management</a:t>
            </a:r>
          </a:p>
        </p:txBody>
      </p:sp>
      <p:sp>
        <p:nvSpPr>
          <p:cNvPr id="6" name="Rectangle 5"/>
          <p:cNvSpPr/>
          <p:nvPr/>
        </p:nvSpPr>
        <p:spPr>
          <a:xfrm>
            <a:off x="4495801" y="1524000"/>
            <a:ext cx="3982374" cy="3962400"/>
          </a:xfrm>
          <a:prstGeom prst="rect">
            <a:avLst/>
          </a:prstGeom>
        </p:spPr>
        <p:txBody>
          <a:bodyPr wrap="square">
            <a:spAutoFit/>
          </a:bodyPr>
          <a:lstStyle/>
          <a:p>
            <a:r>
              <a:rPr lang="en-US" sz="2800" dirty="0" smtClean="0"/>
              <a:t>“I know college is the next step for me and my career, and I know that I will be walking into my degree program with the right experiences to get the most that I can out of my education.” </a:t>
            </a:r>
            <a:endParaRPr lang="en-US" sz="2800" dirty="0"/>
          </a:p>
        </p:txBody>
      </p:sp>
      <p:sp>
        <p:nvSpPr>
          <p:cNvPr id="7" name="Title 1"/>
          <p:cNvSpPr txBox="1">
            <a:spLocks/>
          </p:cNvSpPr>
          <p:nvPr/>
        </p:nvSpPr>
        <p:spPr>
          <a:xfrm>
            <a:off x="0" y="0"/>
            <a:ext cx="9144000"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mtClean="0"/>
              <a:t>CSU Freshman Scholarship</a:t>
            </a: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9756" b="12195"/>
          <a:stretch/>
        </p:blipFill>
        <p:spPr>
          <a:xfrm>
            <a:off x="609600" y="1524000"/>
            <a:ext cx="3289300" cy="3200400"/>
          </a:xfrm>
          <a:prstGeom prst="rect">
            <a:avLst/>
          </a:prstGeom>
        </p:spPr>
      </p:pic>
      <p:pic>
        <p:nvPicPr>
          <p:cNvPr id="8"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120399805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5335250"/>
            <a:ext cx="3962400" cy="1446550"/>
          </a:xfrm>
          <a:prstGeom prst="rect">
            <a:avLst/>
          </a:prstGeom>
          <a:noFill/>
        </p:spPr>
        <p:txBody>
          <a:bodyPr wrap="square" rtlCol="0">
            <a:spAutoFit/>
          </a:bodyPr>
          <a:lstStyle/>
          <a:p>
            <a:pPr algn="ctr"/>
            <a:r>
              <a:rPr lang="en-US" sz="2800" b="1" dirty="0" smtClean="0">
                <a:solidFill>
                  <a:srgbClr val="FF0000"/>
                </a:solidFill>
              </a:rPr>
              <a:t>Morgan Litchford</a:t>
            </a:r>
          </a:p>
          <a:p>
            <a:pPr algn="ctr"/>
            <a:r>
              <a:rPr lang="en-US" sz="2000" dirty="0" smtClean="0"/>
              <a:t>Larimer County </a:t>
            </a:r>
          </a:p>
          <a:p>
            <a:pPr algn="ctr"/>
            <a:r>
              <a:rPr lang="en-US" sz="2000" dirty="0" smtClean="0"/>
              <a:t>Colorado State University</a:t>
            </a:r>
          </a:p>
          <a:p>
            <a:pPr algn="ctr"/>
            <a:r>
              <a:rPr lang="en-US" sz="2000" dirty="0" smtClean="0"/>
              <a:t>Biochemistry</a:t>
            </a:r>
          </a:p>
        </p:txBody>
      </p:sp>
      <p:sp>
        <p:nvSpPr>
          <p:cNvPr id="6" name="Rectangle 5"/>
          <p:cNvSpPr/>
          <p:nvPr/>
        </p:nvSpPr>
        <p:spPr>
          <a:xfrm>
            <a:off x="4572000" y="1447800"/>
            <a:ext cx="3810000" cy="4401205"/>
          </a:xfrm>
          <a:prstGeom prst="rect">
            <a:avLst/>
          </a:prstGeom>
        </p:spPr>
        <p:txBody>
          <a:bodyPr wrap="square">
            <a:spAutoFit/>
          </a:bodyPr>
          <a:lstStyle/>
          <a:p>
            <a:r>
              <a:rPr lang="en-US" sz="2800" dirty="0" smtClean="0"/>
              <a:t>“…leadership is a delicate balance between authority and compassion…4-H has taught me leadership, persistence and compassion – even when I was knocked on the ground.”</a:t>
            </a:r>
            <a:endParaRPr lang="en-US" sz="2800" dirty="0"/>
          </a:p>
        </p:txBody>
      </p:sp>
      <p:sp>
        <p:nvSpPr>
          <p:cNvPr id="7" name="Title 1"/>
          <p:cNvSpPr txBox="1">
            <a:spLocks/>
          </p:cNvSpPr>
          <p:nvPr/>
        </p:nvSpPr>
        <p:spPr>
          <a:xfrm>
            <a:off x="0" y="0"/>
            <a:ext cx="9144000"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mtClean="0"/>
              <a:t>CSU Freshman Scholarship</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752600"/>
            <a:ext cx="3352800" cy="3352800"/>
          </a:xfrm>
          <a:prstGeom prst="rect">
            <a:avLst/>
          </a:prstGeom>
        </p:spPr>
      </p:pic>
      <p:pic>
        <p:nvPicPr>
          <p:cNvPr id="8"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69211335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5335250"/>
            <a:ext cx="3962400" cy="1446550"/>
          </a:xfrm>
          <a:prstGeom prst="rect">
            <a:avLst/>
          </a:prstGeom>
          <a:noFill/>
        </p:spPr>
        <p:txBody>
          <a:bodyPr wrap="square" rtlCol="0">
            <a:spAutoFit/>
          </a:bodyPr>
          <a:lstStyle/>
          <a:p>
            <a:pPr algn="ctr"/>
            <a:r>
              <a:rPr lang="en-US" sz="2800" b="1" dirty="0" smtClean="0">
                <a:solidFill>
                  <a:srgbClr val="FF0000"/>
                </a:solidFill>
              </a:rPr>
              <a:t>Jarred Bland</a:t>
            </a:r>
          </a:p>
          <a:p>
            <a:pPr algn="ctr"/>
            <a:r>
              <a:rPr lang="en-US" sz="2000" dirty="0" smtClean="0"/>
              <a:t>El Paso County </a:t>
            </a:r>
          </a:p>
          <a:p>
            <a:pPr algn="ctr"/>
            <a:r>
              <a:rPr lang="en-US" sz="2000" dirty="0" smtClean="0"/>
              <a:t>Colorado State University</a:t>
            </a:r>
          </a:p>
          <a:p>
            <a:pPr algn="ctr"/>
            <a:r>
              <a:rPr lang="en-US" sz="2000" dirty="0" smtClean="0"/>
              <a:t>Wildlife Biology</a:t>
            </a:r>
          </a:p>
        </p:txBody>
      </p:sp>
      <p:sp>
        <p:nvSpPr>
          <p:cNvPr id="6" name="Rectangle 5"/>
          <p:cNvSpPr/>
          <p:nvPr/>
        </p:nvSpPr>
        <p:spPr>
          <a:xfrm>
            <a:off x="4419600" y="1580740"/>
            <a:ext cx="4191000" cy="3970318"/>
          </a:xfrm>
          <a:prstGeom prst="rect">
            <a:avLst/>
          </a:prstGeom>
        </p:spPr>
        <p:txBody>
          <a:bodyPr wrap="square">
            <a:spAutoFit/>
          </a:bodyPr>
          <a:lstStyle/>
          <a:p>
            <a:r>
              <a:rPr lang="en-US" sz="2800" dirty="0" smtClean="0"/>
              <a:t>“I have had the privilege of working with (fellow members of my club) and my leaders have taught me so much on what it means to be a member of a community and how we can give back to it.”</a:t>
            </a:r>
            <a:endParaRPr lang="en-US" sz="2800" dirty="0"/>
          </a:p>
        </p:txBody>
      </p:sp>
      <p:sp>
        <p:nvSpPr>
          <p:cNvPr id="7" name="Title 1"/>
          <p:cNvSpPr txBox="1">
            <a:spLocks/>
          </p:cNvSpPr>
          <p:nvPr/>
        </p:nvSpPr>
        <p:spPr>
          <a:xfrm>
            <a:off x="0" y="0"/>
            <a:ext cx="9144000"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mtClean="0"/>
              <a:t>CSU Freshman Scholarship</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2133600"/>
            <a:ext cx="2783145" cy="2783145"/>
          </a:xfrm>
          <a:prstGeom prst="rect">
            <a:avLst/>
          </a:prstGeom>
        </p:spPr>
      </p:pic>
      <p:pic>
        <p:nvPicPr>
          <p:cNvPr id="8"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182247131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 y="5397394"/>
            <a:ext cx="3962400" cy="1446550"/>
          </a:xfrm>
          <a:prstGeom prst="rect">
            <a:avLst/>
          </a:prstGeom>
          <a:noFill/>
        </p:spPr>
        <p:txBody>
          <a:bodyPr wrap="square" rtlCol="0">
            <a:spAutoFit/>
          </a:bodyPr>
          <a:lstStyle/>
          <a:p>
            <a:pPr algn="ctr"/>
            <a:r>
              <a:rPr lang="en-US" sz="2800" b="1" dirty="0" smtClean="0">
                <a:solidFill>
                  <a:srgbClr val="FF0000"/>
                </a:solidFill>
              </a:rPr>
              <a:t>Jarrett Schirmer</a:t>
            </a:r>
          </a:p>
          <a:p>
            <a:pPr algn="ctr"/>
            <a:r>
              <a:rPr lang="en-US" sz="2000" dirty="0" smtClean="0"/>
              <a:t>Pueblo County </a:t>
            </a:r>
          </a:p>
          <a:p>
            <a:pPr algn="ctr"/>
            <a:r>
              <a:rPr lang="en-US" sz="2000" dirty="0" smtClean="0"/>
              <a:t>Colorado State University</a:t>
            </a:r>
          </a:p>
          <a:p>
            <a:pPr algn="ctr"/>
            <a:r>
              <a:rPr lang="en-US" sz="2000" dirty="0" smtClean="0"/>
              <a:t>Civil Engineering</a:t>
            </a:r>
          </a:p>
        </p:txBody>
      </p:sp>
      <p:sp>
        <p:nvSpPr>
          <p:cNvPr id="6" name="Rectangle 5"/>
          <p:cNvSpPr/>
          <p:nvPr/>
        </p:nvSpPr>
        <p:spPr>
          <a:xfrm>
            <a:off x="4267200" y="1402800"/>
            <a:ext cx="4114800" cy="4401205"/>
          </a:xfrm>
          <a:prstGeom prst="rect">
            <a:avLst/>
          </a:prstGeom>
        </p:spPr>
        <p:txBody>
          <a:bodyPr wrap="square">
            <a:spAutoFit/>
          </a:bodyPr>
          <a:lstStyle/>
          <a:p>
            <a:r>
              <a:rPr lang="en-US" sz="2800" dirty="0" smtClean="0"/>
              <a:t>“4-H has prepared me for a post-secondary education by teaching me to get out and talk to people…and leadership. 4-H is not only a lot of fun, but it teaches you valuable life skills in the process.”</a:t>
            </a:r>
            <a:endParaRPr lang="en-US" sz="2800" dirty="0"/>
          </a:p>
        </p:txBody>
      </p:sp>
      <p:sp>
        <p:nvSpPr>
          <p:cNvPr id="7" name="Title 1"/>
          <p:cNvSpPr txBox="1">
            <a:spLocks/>
          </p:cNvSpPr>
          <p:nvPr/>
        </p:nvSpPr>
        <p:spPr>
          <a:xfrm>
            <a:off x="0" y="0"/>
            <a:ext cx="9144000"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mtClean="0"/>
              <a:t>CSU Freshman Scholarship</a:t>
            </a:r>
            <a:endParaRPr lang="en-US"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094" r="12265" b="28823"/>
          <a:stretch/>
        </p:blipFill>
        <p:spPr>
          <a:xfrm>
            <a:off x="533400" y="2133600"/>
            <a:ext cx="2971800" cy="2833849"/>
          </a:xfrm>
          <a:prstGeom prst="rect">
            <a:avLst/>
          </a:prstGeom>
        </p:spPr>
      </p:pic>
      <p:pic>
        <p:nvPicPr>
          <p:cNvPr id="8"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274910085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24400"/>
            <a:ext cx="9144000" cy="1143000"/>
          </a:xfrm>
        </p:spPr>
        <p:txBody>
          <a:bodyPr/>
          <a:lstStyle/>
          <a:p>
            <a:pPr marL="0" indent="0">
              <a:buNone/>
            </a:pPr>
            <a:r>
              <a:rPr lang="en-US" dirty="0" smtClean="0"/>
              <a:t>CSU Transfer Scholarships</a:t>
            </a:r>
            <a:endParaRPr lang="en-US" dirty="0"/>
          </a:p>
        </p:txBody>
      </p:sp>
    </p:spTree>
    <p:extLst>
      <p:ext uri="{BB962C8B-B14F-4D97-AF65-F5344CB8AC3E}">
        <p14:creationId xmlns:p14="http://schemas.microsoft.com/office/powerpoint/2010/main" val="364225808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9" y="17755"/>
            <a:ext cx="6512511" cy="1143000"/>
          </a:xfrm>
        </p:spPr>
        <p:txBody>
          <a:bodyPr/>
          <a:lstStyle/>
          <a:p>
            <a:pPr marL="0" indent="0">
              <a:buNone/>
            </a:pPr>
            <a:r>
              <a:rPr lang="en-US" dirty="0" smtClean="0"/>
              <a:t>CSU Transfer Scholarship</a:t>
            </a:r>
            <a:endParaRPr lang="en-US" dirty="0"/>
          </a:p>
        </p:txBody>
      </p:sp>
      <p:sp>
        <p:nvSpPr>
          <p:cNvPr id="5" name="TextBox 4"/>
          <p:cNvSpPr txBox="1"/>
          <p:nvPr/>
        </p:nvSpPr>
        <p:spPr>
          <a:xfrm>
            <a:off x="0" y="5411450"/>
            <a:ext cx="3962400" cy="1446550"/>
          </a:xfrm>
          <a:prstGeom prst="rect">
            <a:avLst/>
          </a:prstGeom>
          <a:noFill/>
        </p:spPr>
        <p:txBody>
          <a:bodyPr wrap="square" rtlCol="0">
            <a:spAutoFit/>
          </a:bodyPr>
          <a:lstStyle/>
          <a:p>
            <a:pPr algn="ctr"/>
            <a:r>
              <a:rPr lang="en-US" sz="2800" b="1" dirty="0" smtClean="0">
                <a:solidFill>
                  <a:srgbClr val="FF0000"/>
                </a:solidFill>
              </a:rPr>
              <a:t>Valerie Crouse</a:t>
            </a:r>
          </a:p>
          <a:p>
            <a:pPr algn="ctr"/>
            <a:r>
              <a:rPr lang="en-US" sz="2000" dirty="0" smtClean="0"/>
              <a:t>Larimer County </a:t>
            </a:r>
          </a:p>
          <a:p>
            <a:pPr algn="ctr"/>
            <a:r>
              <a:rPr lang="en-US" sz="2000" dirty="0" smtClean="0"/>
              <a:t>Colorado State University</a:t>
            </a:r>
          </a:p>
          <a:p>
            <a:pPr algn="ctr"/>
            <a:r>
              <a:rPr lang="en-US" sz="2000" dirty="0" smtClean="0"/>
              <a:t>Agriculture Business/Biology</a:t>
            </a:r>
          </a:p>
        </p:txBody>
      </p:sp>
      <p:sp>
        <p:nvSpPr>
          <p:cNvPr id="6" name="Rectangle 5"/>
          <p:cNvSpPr/>
          <p:nvPr/>
        </p:nvSpPr>
        <p:spPr>
          <a:xfrm>
            <a:off x="4343400" y="1828800"/>
            <a:ext cx="4267200" cy="3970318"/>
          </a:xfrm>
          <a:prstGeom prst="rect">
            <a:avLst/>
          </a:prstGeom>
        </p:spPr>
        <p:txBody>
          <a:bodyPr wrap="square">
            <a:spAutoFit/>
          </a:bodyPr>
          <a:lstStyle/>
          <a:p>
            <a:r>
              <a:rPr lang="en-US" sz="2800" dirty="0" smtClean="0"/>
              <a:t>“It (4-H) has taught me to try things and find your passion as you help others find theirs…it’s about the relationships we make with other people and how to lift each other up to become successful.”</a:t>
            </a: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828800"/>
            <a:ext cx="3352800" cy="3352800"/>
          </a:xfrm>
          <a:prstGeom prst="rect">
            <a:avLst/>
          </a:prstGeom>
        </p:spPr>
      </p:pic>
      <p:pic>
        <p:nvPicPr>
          <p:cNvPr id="7"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429620789"/>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512511" cy="1143000"/>
          </a:xfrm>
        </p:spPr>
        <p:txBody>
          <a:bodyPr/>
          <a:lstStyle/>
          <a:p>
            <a:pPr marL="0" indent="0">
              <a:buNone/>
            </a:pPr>
            <a:r>
              <a:rPr lang="en-US" dirty="0" smtClean="0"/>
              <a:t>CSU Transfer Scholarship</a:t>
            </a:r>
            <a:endParaRPr lang="en-US" dirty="0"/>
          </a:p>
        </p:txBody>
      </p:sp>
      <p:sp>
        <p:nvSpPr>
          <p:cNvPr id="5" name="TextBox 4"/>
          <p:cNvSpPr txBox="1"/>
          <p:nvPr/>
        </p:nvSpPr>
        <p:spPr>
          <a:xfrm>
            <a:off x="0" y="5411450"/>
            <a:ext cx="3962400" cy="1446550"/>
          </a:xfrm>
          <a:prstGeom prst="rect">
            <a:avLst/>
          </a:prstGeom>
          <a:noFill/>
        </p:spPr>
        <p:txBody>
          <a:bodyPr wrap="square" rtlCol="0">
            <a:spAutoFit/>
          </a:bodyPr>
          <a:lstStyle/>
          <a:p>
            <a:pPr algn="ctr"/>
            <a:r>
              <a:rPr lang="en-US" sz="2800" b="1" dirty="0" smtClean="0">
                <a:solidFill>
                  <a:srgbClr val="FF0000"/>
                </a:solidFill>
              </a:rPr>
              <a:t>Randilyn Madison</a:t>
            </a:r>
          </a:p>
          <a:p>
            <a:pPr algn="ctr"/>
            <a:r>
              <a:rPr lang="en-US" sz="2000" dirty="0" smtClean="0"/>
              <a:t>Montrose County </a:t>
            </a:r>
          </a:p>
          <a:p>
            <a:pPr algn="ctr"/>
            <a:r>
              <a:rPr lang="en-US" sz="2000" dirty="0" smtClean="0"/>
              <a:t>Colorado State University</a:t>
            </a:r>
          </a:p>
          <a:p>
            <a:pPr algn="ctr"/>
            <a:r>
              <a:rPr lang="en-US" sz="2000" dirty="0" smtClean="0"/>
              <a:t>Animal Science/Genetics</a:t>
            </a:r>
          </a:p>
        </p:txBody>
      </p:sp>
      <p:sp>
        <p:nvSpPr>
          <p:cNvPr id="7" name="Rectangle 6"/>
          <p:cNvSpPr/>
          <p:nvPr/>
        </p:nvSpPr>
        <p:spPr>
          <a:xfrm>
            <a:off x="4114800" y="1884056"/>
            <a:ext cx="4771772" cy="3539430"/>
          </a:xfrm>
          <a:prstGeom prst="rect">
            <a:avLst/>
          </a:prstGeom>
        </p:spPr>
        <p:txBody>
          <a:bodyPr wrap="square">
            <a:spAutoFit/>
          </a:bodyPr>
          <a:lstStyle/>
          <a:p>
            <a:r>
              <a:rPr lang="en-US" sz="2800" dirty="0" smtClean="0"/>
              <a:t>“4-H taught me many life skills; love, compassion, dedication, and responsibility…because 4-H is about raising an animal from start to finish. These animals cannot survive without my help.” </a:t>
            </a: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 y="1860867"/>
            <a:ext cx="3124200" cy="3124200"/>
          </a:xfrm>
          <a:prstGeom prst="rect">
            <a:avLst/>
          </a:prstGeom>
        </p:spPr>
      </p:pic>
      <p:pic>
        <p:nvPicPr>
          <p:cNvPr id="8"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297739835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276" y="5411450"/>
            <a:ext cx="4009292" cy="1446550"/>
          </a:xfrm>
          <a:prstGeom prst="rect">
            <a:avLst/>
          </a:prstGeom>
          <a:noFill/>
        </p:spPr>
        <p:txBody>
          <a:bodyPr wrap="square" rtlCol="0">
            <a:spAutoFit/>
          </a:bodyPr>
          <a:lstStyle/>
          <a:p>
            <a:pPr algn="ctr"/>
            <a:r>
              <a:rPr lang="en-US" sz="2800" b="1" dirty="0" smtClean="0">
                <a:solidFill>
                  <a:srgbClr val="FF0000"/>
                </a:solidFill>
              </a:rPr>
              <a:t>Ryan Koeller</a:t>
            </a:r>
          </a:p>
          <a:p>
            <a:pPr algn="ctr"/>
            <a:r>
              <a:rPr lang="en-US" sz="2000" dirty="0" smtClean="0"/>
              <a:t>Kiowa County  </a:t>
            </a:r>
          </a:p>
          <a:p>
            <a:pPr algn="ctr"/>
            <a:r>
              <a:rPr lang="en-US" sz="2000" dirty="0" smtClean="0"/>
              <a:t>Lamar Community College</a:t>
            </a:r>
          </a:p>
          <a:p>
            <a:pPr algn="ctr"/>
            <a:r>
              <a:rPr lang="en-US" sz="2000" dirty="0" smtClean="0"/>
              <a:t>Agricultural Education</a:t>
            </a:r>
            <a:endParaRPr lang="en-US" sz="2000" dirty="0"/>
          </a:p>
        </p:txBody>
      </p:sp>
      <p:sp>
        <p:nvSpPr>
          <p:cNvPr id="7" name="Rectangle 6"/>
          <p:cNvSpPr/>
          <p:nvPr/>
        </p:nvSpPr>
        <p:spPr>
          <a:xfrm>
            <a:off x="5181600" y="1436248"/>
            <a:ext cx="2895600" cy="3975202"/>
          </a:xfrm>
          <a:prstGeom prst="rect">
            <a:avLst/>
          </a:prstGeom>
        </p:spPr>
        <p:txBody>
          <a:bodyPr wrap="square">
            <a:spAutoFit/>
          </a:bodyPr>
          <a:lstStyle/>
          <a:p>
            <a:r>
              <a:rPr lang="en-US" sz="2800" dirty="0" smtClean="0"/>
              <a:t>“The … leadership skills that I have learned can make me into something better than what I was before.”</a:t>
            </a:r>
            <a:endParaRPr lang="en-US" sz="2800" dirty="0"/>
          </a:p>
        </p:txBody>
      </p:sp>
      <p:pic>
        <p:nvPicPr>
          <p:cNvPr id="3" name="Content Placeholder 2"/>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219200" y="1447800"/>
            <a:ext cx="3346450" cy="3346450"/>
          </a:xfrm>
        </p:spPr>
      </p:pic>
      <p:sp>
        <p:nvSpPr>
          <p:cNvPr id="6" name="Title 3"/>
          <p:cNvSpPr txBox="1">
            <a:spLocks/>
          </p:cNvSpPr>
          <p:nvPr/>
        </p:nvSpPr>
        <p:spPr>
          <a:xfrm>
            <a:off x="609600" y="0"/>
            <a:ext cx="8305800" cy="12954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z="3100" smtClean="0"/>
              <a:t>Colorado Agricultural Development Authority 4-H Youth Scholarship</a:t>
            </a:r>
            <a:endParaRPr lang="en-US" sz="3100" dirty="0"/>
          </a:p>
        </p:txBody>
      </p:sp>
      <p:pic>
        <p:nvPicPr>
          <p:cNvPr id="9"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17462214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61"/>
            <a:ext cx="6512511" cy="1143000"/>
          </a:xfrm>
        </p:spPr>
        <p:txBody>
          <a:bodyPr/>
          <a:lstStyle/>
          <a:p>
            <a:pPr marL="0" indent="0">
              <a:buNone/>
            </a:pPr>
            <a:r>
              <a:rPr lang="en-US" dirty="0" smtClean="0"/>
              <a:t>CSU Transfer Scholarship</a:t>
            </a:r>
            <a:endParaRPr lang="en-US" dirty="0"/>
          </a:p>
        </p:txBody>
      </p:sp>
      <p:sp>
        <p:nvSpPr>
          <p:cNvPr id="5" name="TextBox 4"/>
          <p:cNvSpPr txBox="1"/>
          <p:nvPr/>
        </p:nvSpPr>
        <p:spPr>
          <a:xfrm>
            <a:off x="0" y="5411450"/>
            <a:ext cx="4648200" cy="1446550"/>
          </a:xfrm>
          <a:prstGeom prst="rect">
            <a:avLst/>
          </a:prstGeom>
          <a:noFill/>
        </p:spPr>
        <p:txBody>
          <a:bodyPr wrap="square" rtlCol="0">
            <a:spAutoFit/>
          </a:bodyPr>
          <a:lstStyle/>
          <a:p>
            <a:pPr algn="ctr"/>
            <a:r>
              <a:rPr lang="en-US" sz="2800" b="1" dirty="0" smtClean="0">
                <a:solidFill>
                  <a:srgbClr val="FF0000"/>
                </a:solidFill>
              </a:rPr>
              <a:t>Tia Konig</a:t>
            </a:r>
          </a:p>
          <a:p>
            <a:pPr algn="ctr"/>
            <a:r>
              <a:rPr lang="en-US" sz="2000" dirty="0" smtClean="0"/>
              <a:t>Weld County </a:t>
            </a:r>
          </a:p>
          <a:p>
            <a:pPr algn="ctr"/>
            <a:r>
              <a:rPr lang="en-US" sz="2000" dirty="0" smtClean="0"/>
              <a:t>Colorado State University</a:t>
            </a:r>
          </a:p>
          <a:p>
            <a:pPr algn="ctr"/>
            <a:r>
              <a:rPr lang="en-US" sz="2000" dirty="0" smtClean="0"/>
              <a:t>Agricultural Education/Animal Science</a:t>
            </a:r>
          </a:p>
        </p:txBody>
      </p:sp>
      <p:sp>
        <p:nvSpPr>
          <p:cNvPr id="4" name="Rectangle 3"/>
          <p:cNvSpPr/>
          <p:nvPr/>
        </p:nvSpPr>
        <p:spPr>
          <a:xfrm>
            <a:off x="4495800" y="1770961"/>
            <a:ext cx="3886200" cy="3640489"/>
          </a:xfrm>
          <a:prstGeom prst="rect">
            <a:avLst/>
          </a:prstGeom>
        </p:spPr>
        <p:txBody>
          <a:bodyPr wrap="square">
            <a:spAutoFit/>
          </a:bodyPr>
          <a:lstStyle/>
          <a:p>
            <a:r>
              <a:rPr lang="en-US" sz="2800" dirty="0" smtClean="0"/>
              <a:t>“4-H has been a big part of my upbringing and the countless lessons I have learned from being involved in such a rewarding foundation are everlasting.”  </a:t>
            </a:r>
            <a:endParaRPr lang="en-US" sz="2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644" y="1600200"/>
            <a:ext cx="3362911" cy="3362911"/>
          </a:xfrm>
          <a:prstGeom prst="rect">
            <a:avLst/>
          </a:prstGeom>
        </p:spPr>
      </p:pic>
      <p:pic>
        <p:nvPicPr>
          <p:cNvPr id="6"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300565312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512511" cy="1143000"/>
          </a:xfrm>
        </p:spPr>
        <p:txBody>
          <a:bodyPr/>
          <a:lstStyle/>
          <a:p>
            <a:pPr marL="0" indent="0">
              <a:buNone/>
            </a:pPr>
            <a:r>
              <a:rPr lang="en-US" dirty="0" smtClean="0"/>
              <a:t>CSU Transfer Scholarship</a:t>
            </a:r>
            <a:endParaRPr lang="en-US" dirty="0"/>
          </a:p>
        </p:txBody>
      </p:sp>
      <p:sp>
        <p:nvSpPr>
          <p:cNvPr id="5" name="TextBox 4"/>
          <p:cNvSpPr txBox="1"/>
          <p:nvPr/>
        </p:nvSpPr>
        <p:spPr>
          <a:xfrm>
            <a:off x="0" y="5103674"/>
            <a:ext cx="3962400" cy="1754326"/>
          </a:xfrm>
          <a:prstGeom prst="rect">
            <a:avLst/>
          </a:prstGeom>
          <a:noFill/>
        </p:spPr>
        <p:txBody>
          <a:bodyPr wrap="square" rtlCol="0">
            <a:spAutoFit/>
          </a:bodyPr>
          <a:lstStyle/>
          <a:p>
            <a:pPr algn="ctr"/>
            <a:r>
              <a:rPr lang="en-US" sz="2800" b="1" dirty="0" smtClean="0">
                <a:solidFill>
                  <a:srgbClr val="FF0000"/>
                </a:solidFill>
              </a:rPr>
              <a:t>Bailey Schilling</a:t>
            </a:r>
          </a:p>
          <a:p>
            <a:pPr algn="ctr"/>
            <a:r>
              <a:rPr lang="en-US" sz="2000" dirty="0" smtClean="0"/>
              <a:t>Larimer County </a:t>
            </a:r>
          </a:p>
          <a:p>
            <a:pPr algn="ctr"/>
            <a:r>
              <a:rPr lang="en-US" sz="2000" dirty="0" smtClean="0"/>
              <a:t>Colorado State University</a:t>
            </a:r>
          </a:p>
          <a:p>
            <a:pPr algn="ctr"/>
            <a:r>
              <a:rPr lang="en-US" sz="2000" dirty="0" smtClean="0"/>
              <a:t>Animal Science</a:t>
            </a:r>
          </a:p>
          <a:p>
            <a:pPr algn="ctr"/>
            <a:endParaRPr lang="en-US" sz="2000" dirty="0" smtClean="0"/>
          </a:p>
        </p:txBody>
      </p:sp>
      <p:sp>
        <p:nvSpPr>
          <p:cNvPr id="6" name="Rectangle 5"/>
          <p:cNvSpPr/>
          <p:nvPr/>
        </p:nvSpPr>
        <p:spPr>
          <a:xfrm>
            <a:off x="4191000" y="2286000"/>
            <a:ext cx="4267200" cy="3416320"/>
          </a:xfrm>
          <a:prstGeom prst="rect">
            <a:avLst/>
          </a:prstGeom>
        </p:spPr>
        <p:txBody>
          <a:bodyPr wrap="square">
            <a:spAutoFit/>
          </a:bodyPr>
          <a:lstStyle/>
          <a:p>
            <a:r>
              <a:rPr lang="en-US" sz="2400" dirty="0" smtClean="0"/>
              <a:t>“4-H has taught me many life skills but I believe the most important ones would be hard work and dedication. By being involved in each step of raising an animal you gain more knowledge…and realize the job opportunities in the field of agriculture.” </a:t>
            </a:r>
            <a:endParaRPr lang="en-US" sz="2400" dirty="0"/>
          </a:p>
        </p:txBody>
      </p:sp>
      <p:pic>
        <p:nvPicPr>
          <p:cNvPr id="7" name="D2BBB87E-DD6E-4E5A-B96E-DA68C8FA372F" descr="image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57200" y="21336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Y:\4H Foundation\bookkeeping\Janice\Pictures\Official 4-H Logos-janice\4hFoundationLogo-9.125x2.642-300ppi-RGB.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extLst>
      <p:ext uri="{BB962C8B-B14F-4D97-AF65-F5344CB8AC3E}">
        <p14:creationId xmlns:p14="http://schemas.microsoft.com/office/powerpoint/2010/main" val="227578714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33600"/>
            <a:ext cx="7772400" cy="1295400"/>
          </a:xfrm>
        </p:spPr>
        <p:txBody>
          <a:bodyPr/>
          <a:lstStyle/>
          <a:p>
            <a:pPr marL="0" indent="0" algn="ctr">
              <a:buNone/>
            </a:pPr>
            <a:r>
              <a:rPr lang="en-US" dirty="0" smtClean="0"/>
              <a:t>Congratulations </a:t>
            </a:r>
            <a:br>
              <a:rPr lang="en-US" dirty="0" smtClean="0"/>
            </a:br>
            <a:r>
              <a:rPr lang="en-US" dirty="0" smtClean="0"/>
              <a:t>4-H Members!</a:t>
            </a:r>
            <a:endParaRPr lang="en-US" dirty="0"/>
          </a:p>
        </p:txBody>
      </p:sp>
      <p:sp>
        <p:nvSpPr>
          <p:cNvPr id="4"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18"/>
          <p:cNvSpPr>
            <a:spLocks noChangeArrowheads="1"/>
          </p:cNvSpPr>
          <p:nvPr/>
        </p:nvSpPr>
        <p:spPr bwMode="auto">
          <a:xfrm>
            <a:off x="-342900" y="-3441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24"/>
          <p:cNvSpPr>
            <a:spLocks noChangeArrowheads="1"/>
          </p:cNvSpPr>
          <p:nvPr/>
        </p:nvSpPr>
        <p:spPr bwMode="auto">
          <a:xfrm>
            <a:off x="228600" y="233761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30"/>
          <p:cNvSpPr>
            <a:spLocks noChangeArrowheads="1"/>
          </p:cNvSpPr>
          <p:nvPr/>
        </p:nvSpPr>
        <p:spPr bwMode="auto">
          <a:xfrm>
            <a:off x="940194" y="15928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31"/>
          <p:cNvSpPr>
            <a:spLocks noChangeArrowheads="1"/>
          </p:cNvSpPr>
          <p:nvPr/>
        </p:nvSpPr>
        <p:spPr bwMode="auto">
          <a:xfrm>
            <a:off x="940194" y="33835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Rectangle 32"/>
          <p:cNvSpPr>
            <a:spLocks noChangeArrowheads="1"/>
          </p:cNvSpPr>
          <p:nvPr/>
        </p:nvSpPr>
        <p:spPr bwMode="auto">
          <a:xfrm>
            <a:off x="940194" y="53189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 name="Rectangle 33"/>
          <p:cNvSpPr>
            <a:spLocks noChangeArrowheads="1"/>
          </p:cNvSpPr>
          <p:nvPr/>
        </p:nvSpPr>
        <p:spPr bwMode="auto">
          <a:xfrm>
            <a:off x="940194" y="71744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2" name="Rectangle 34"/>
          <p:cNvSpPr>
            <a:spLocks noChangeArrowheads="1"/>
          </p:cNvSpPr>
          <p:nvPr/>
        </p:nvSpPr>
        <p:spPr bwMode="auto">
          <a:xfrm>
            <a:off x="940194" y="90223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3" name="Rectangle 35"/>
          <p:cNvSpPr>
            <a:spLocks noChangeArrowheads="1"/>
          </p:cNvSpPr>
          <p:nvPr/>
        </p:nvSpPr>
        <p:spPr bwMode="auto">
          <a:xfrm>
            <a:off x="940194" y="1064157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4" name="Rectangle 41"/>
          <p:cNvSpPr>
            <a:spLocks noChangeArrowheads="1"/>
          </p:cNvSpPr>
          <p:nvPr/>
        </p:nvSpPr>
        <p:spPr bwMode="auto">
          <a:xfrm>
            <a:off x="1150345" y="-16726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42"/>
          <p:cNvSpPr>
            <a:spLocks noChangeArrowheads="1"/>
          </p:cNvSpPr>
          <p:nvPr/>
        </p:nvSpPr>
        <p:spPr bwMode="auto">
          <a:xfrm>
            <a:off x="1150345" y="180399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1" name="Rectangle 43"/>
          <p:cNvSpPr>
            <a:spLocks noChangeArrowheads="1"/>
          </p:cNvSpPr>
          <p:nvPr/>
        </p:nvSpPr>
        <p:spPr bwMode="auto">
          <a:xfrm>
            <a:off x="1150345" y="685224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2" name="Rectangle 49"/>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5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Rectangle 56"/>
          <p:cNvSpPr>
            <a:spLocks noChangeArrowheads="1"/>
          </p:cNvSpPr>
          <p:nvPr/>
        </p:nvSpPr>
        <p:spPr bwMode="auto">
          <a:xfrm>
            <a:off x="0" y="1743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5" name="Rectangle 57"/>
          <p:cNvSpPr>
            <a:spLocks noChangeArrowheads="1"/>
          </p:cNvSpPr>
          <p:nvPr/>
        </p:nvSpPr>
        <p:spPr bwMode="auto">
          <a:xfrm>
            <a:off x="0" y="3457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6" name="Rectangle 58"/>
          <p:cNvSpPr>
            <a:spLocks noChangeArrowheads="1"/>
          </p:cNvSpPr>
          <p:nvPr/>
        </p:nvSpPr>
        <p:spPr bwMode="auto">
          <a:xfrm>
            <a:off x="0" y="5114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7" name="Rectangle 59"/>
          <p:cNvSpPr>
            <a:spLocks noChangeArrowheads="1"/>
          </p:cNvSpPr>
          <p:nvPr/>
        </p:nvSpPr>
        <p:spPr bwMode="auto">
          <a:xfrm>
            <a:off x="0" y="674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8" name="Rectangle 60"/>
          <p:cNvSpPr>
            <a:spLocks noChangeArrowheads="1"/>
          </p:cNvSpPr>
          <p:nvPr/>
        </p:nvSpPr>
        <p:spPr bwMode="auto">
          <a:xfrm>
            <a:off x="0" y="8429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29" name="Rectangle 6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0" name="Rectangle 67"/>
          <p:cNvSpPr>
            <a:spLocks noChangeArrowheads="1"/>
          </p:cNvSpPr>
          <p:nvPr/>
        </p:nvSpPr>
        <p:spPr bwMode="auto">
          <a:xfrm>
            <a:off x="0" y="2324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1" name="Rectangle 68"/>
          <p:cNvSpPr>
            <a:spLocks noChangeArrowheads="1"/>
          </p:cNvSpPr>
          <p:nvPr/>
        </p:nvSpPr>
        <p:spPr bwMode="auto">
          <a:xfrm>
            <a:off x="0" y="422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2" name="Rectangle 69"/>
          <p:cNvSpPr>
            <a:spLocks noChangeArrowheads="1"/>
          </p:cNvSpPr>
          <p:nvPr/>
        </p:nvSpPr>
        <p:spPr bwMode="auto">
          <a:xfrm>
            <a:off x="0" y="6143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012150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 y="5368159"/>
            <a:ext cx="5189472" cy="1446550"/>
          </a:xfrm>
          <a:prstGeom prst="rect">
            <a:avLst/>
          </a:prstGeom>
          <a:noFill/>
        </p:spPr>
        <p:txBody>
          <a:bodyPr wrap="square" rtlCol="0">
            <a:spAutoFit/>
          </a:bodyPr>
          <a:lstStyle/>
          <a:p>
            <a:pPr algn="ctr"/>
            <a:r>
              <a:rPr lang="en-US" sz="2800" b="1" dirty="0" smtClean="0">
                <a:solidFill>
                  <a:srgbClr val="FF0000"/>
                </a:solidFill>
              </a:rPr>
              <a:t>Tyler Camblin</a:t>
            </a:r>
          </a:p>
          <a:p>
            <a:pPr algn="ctr"/>
            <a:r>
              <a:rPr lang="en-US" sz="2000" dirty="0" smtClean="0"/>
              <a:t>Phillips County</a:t>
            </a:r>
          </a:p>
          <a:p>
            <a:pPr algn="ctr"/>
            <a:r>
              <a:rPr lang="en-US" sz="2000" dirty="0" smtClean="0"/>
              <a:t>Colorado State University</a:t>
            </a:r>
          </a:p>
          <a:p>
            <a:pPr algn="ctr"/>
            <a:r>
              <a:rPr lang="en-US" sz="2000" dirty="0" smtClean="0"/>
              <a:t>Agriculture Business/Soil and Crop Science</a:t>
            </a:r>
            <a:endParaRPr lang="en-US" sz="2000" dirty="0"/>
          </a:p>
        </p:txBody>
      </p:sp>
      <p:sp>
        <p:nvSpPr>
          <p:cNvPr id="5" name="Rectangle 4"/>
          <p:cNvSpPr/>
          <p:nvPr/>
        </p:nvSpPr>
        <p:spPr>
          <a:xfrm>
            <a:off x="4191000" y="1307247"/>
            <a:ext cx="4572000" cy="3108543"/>
          </a:xfrm>
          <a:prstGeom prst="rect">
            <a:avLst/>
          </a:prstGeom>
        </p:spPr>
        <p:txBody>
          <a:bodyPr wrap="square">
            <a:spAutoFit/>
          </a:bodyPr>
          <a:lstStyle/>
          <a:p>
            <a:r>
              <a:rPr lang="en-US" sz="2800" dirty="0" smtClean="0"/>
              <a:t>“At the end of the day, I was still a winner if I gave it my all. 4-H is a tremendous organization and I’m fortunate to have benefitted from all the life lessons.”</a:t>
            </a:r>
            <a:r>
              <a:rPr lang="en-US" sz="2800" dirty="0"/>
              <a:t>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5387" t="-399" r="19527" b="35935"/>
          <a:stretch/>
        </p:blipFill>
        <p:spPr>
          <a:xfrm>
            <a:off x="457200" y="1307246"/>
            <a:ext cx="3376883" cy="3951672"/>
          </a:xfrm>
          <a:prstGeom prst="rect">
            <a:avLst/>
          </a:prstGeom>
        </p:spPr>
      </p:pic>
      <p:sp>
        <p:nvSpPr>
          <p:cNvPr id="7" name="Title 3"/>
          <p:cNvSpPr>
            <a:spLocks noGrp="1"/>
          </p:cNvSpPr>
          <p:nvPr>
            <p:ph type="title"/>
          </p:nvPr>
        </p:nvSpPr>
        <p:spPr>
          <a:xfrm>
            <a:off x="609600" y="0"/>
            <a:ext cx="8305800" cy="1295400"/>
          </a:xfrm>
        </p:spPr>
        <p:txBody>
          <a:bodyPr>
            <a:noAutofit/>
          </a:bodyPr>
          <a:lstStyle/>
          <a:p>
            <a:pPr marL="0" indent="0" algn="ctr">
              <a:buNone/>
            </a:pPr>
            <a:r>
              <a:rPr lang="en-US" sz="3100" dirty="0" smtClean="0"/>
              <a:t>Colorado Agricultural Development Authority 4-H Youth Scholarship</a:t>
            </a:r>
            <a:endParaRPr lang="en-US" sz="3100" dirty="0"/>
          </a:p>
        </p:txBody>
      </p:sp>
      <p:sp>
        <p:nvSpPr>
          <p:cNvPr id="8" name="TextBox 7"/>
          <p:cNvSpPr txBox="1"/>
          <p:nvPr/>
        </p:nvSpPr>
        <p:spPr>
          <a:xfrm>
            <a:off x="4783954" y="4346607"/>
            <a:ext cx="3810000" cy="1477328"/>
          </a:xfrm>
          <a:prstGeom prst="rect">
            <a:avLst/>
          </a:prstGeom>
          <a:noFill/>
        </p:spPr>
        <p:txBody>
          <a:bodyPr wrap="square" rtlCol="0">
            <a:spAutoFit/>
          </a:bodyPr>
          <a:lstStyle/>
          <a:p>
            <a:pPr algn="ctr"/>
            <a:r>
              <a:rPr lang="en-US" sz="3000" dirty="0"/>
              <a:t>*</a:t>
            </a:r>
            <a:r>
              <a:rPr lang="en-US" sz="3000" dirty="0" smtClean="0"/>
              <a:t>Also receiving a</a:t>
            </a:r>
          </a:p>
          <a:p>
            <a:pPr algn="ctr"/>
            <a:r>
              <a:rPr lang="en-US" sz="3000" dirty="0" smtClean="0"/>
              <a:t> 2017 CSU Freshman Scholarship</a:t>
            </a:r>
            <a:endParaRPr lang="en-US" sz="3000" dirty="0"/>
          </a:p>
        </p:txBody>
      </p:sp>
      <p:pic>
        <p:nvPicPr>
          <p:cNvPr id="10"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4187" y="5330012"/>
            <a:ext cx="3962400" cy="1261884"/>
          </a:xfrm>
          <a:prstGeom prst="rect">
            <a:avLst/>
          </a:prstGeom>
          <a:noFill/>
        </p:spPr>
        <p:txBody>
          <a:bodyPr wrap="square" rtlCol="0">
            <a:spAutoFit/>
          </a:bodyPr>
          <a:lstStyle/>
          <a:p>
            <a:pPr algn="ctr"/>
            <a:r>
              <a:rPr lang="en-US" sz="2800" b="1" dirty="0" smtClean="0">
                <a:solidFill>
                  <a:srgbClr val="FF0000"/>
                </a:solidFill>
              </a:rPr>
              <a:t>Payton Swedlund</a:t>
            </a:r>
          </a:p>
          <a:p>
            <a:pPr algn="ctr"/>
            <a:r>
              <a:rPr lang="en-US" sz="1600" dirty="0" smtClean="0"/>
              <a:t>Logan County</a:t>
            </a:r>
          </a:p>
          <a:p>
            <a:pPr algn="ctr"/>
            <a:r>
              <a:rPr lang="en-US" sz="1600" dirty="0" smtClean="0"/>
              <a:t>Northeastern Junior College</a:t>
            </a:r>
          </a:p>
          <a:p>
            <a:pPr algn="ctr"/>
            <a:r>
              <a:rPr lang="en-US" sz="1600" dirty="0" smtClean="0"/>
              <a:t>Agriculture Education</a:t>
            </a:r>
            <a:endParaRPr lang="en-US" sz="1600" dirty="0"/>
          </a:p>
        </p:txBody>
      </p:sp>
      <p:sp>
        <p:nvSpPr>
          <p:cNvPr id="5" name="Rectangle 4"/>
          <p:cNvSpPr/>
          <p:nvPr/>
        </p:nvSpPr>
        <p:spPr>
          <a:xfrm>
            <a:off x="3990537" y="1524000"/>
            <a:ext cx="4876800" cy="3615523"/>
          </a:xfrm>
          <a:prstGeom prst="rect">
            <a:avLst/>
          </a:prstGeom>
        </p:spPr>
        <p:txBody>
          <a:bodyPr wrap="square">
            <a:spAutoFit/>
          </a:bodyPr>
          <a:lstStyle/>
          <a:p>
            <a:r>
              <a:rPr lang="en-US" sz="2800" dirty="0" smtClean="0"/>
              <a:t>“4-H has taught me many valuable skills. These skills include hard work, work ethic, public speaking, time management (to name a few). I have been fortunate to have been mentored by teachers and 4-H leaders.”</a:t>
            </a:r>
            <a:endParaRPr lang="en-US" sz="2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4444" t="417" r="33333" b="57778"/>
          <a:stretch/>
        </p:blipFill>
        <p:spPr>
          <a:xfrm>
            <a:off x="873842" y="1524000"/>
            <a:ext cx="2603090" cy="3377306"/>
          </a:xfrm>
          <a:prstGeom prst="rect">
            <a:avLst/>
          </a:prstGeom>
        </p:spPr>
      </p:pic>
      <p:sp>
        <p:nvSpPr>
          <p:cNvPr id="7" name="Title 3"/>
          <p:cNvSpPr>
            <a:spLocks noGrp="1"/>
          </p:cNvSpPr>
          <p:nvPr>
            <p:ph type="title"/>
          </p:nvPr>
        </p:nvSpPr>
        <p:spPr>
          <a:xfrm>
            <a:off x="609600" y="0"/>
            <a:ext cx="8305800" cy="1295400"/>
          </a:xfrm>
        </p:spPr>
        <p:txBody>
          <a:bodyPr>
            <a:noAutofit/>
          </a:bodyPr>
          <a:lstStyle/>
          <a:p>
            <a:pPr marL="0" indent="0" algn="ctr">
              <a:buNone/>
            </a:pPr>
            <a:r>
              <a:rPr lang="en-US" sz="3100" dirty="0" smtClean="0"/>
              <a:t>Colorado Agricultural Development Authority 4-H Youth Scholarship</a:t>
            </a:r>
            <a:endParaRPr lang="en-US" sz="3100" dirty="0"/>
          </a:p>
        </p:txBody>
      </p:sp>
      <p:pic>
        <p:nvPicPr>
          <p:cNvPr id="8"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531584"/>
            <a:ext cx="3962400" cy="1631216"/>
          </a:xfrm>
          <a:prstGeom prst="rect">
            <a:avLst/>
          </a:prstGeom>
          <a:noFill/>
        </p:spPr>
        <p:txBody>
          <a:bodyPr wrap="square" rtlCol="0">
            <a:spAutoFit/>
          </a:bodyPr>
          <a:lstStyle/>
          <a:p>
            <a:pPr algn="ctr"/>
            <a:r>
              <a:rPr lang="en-US" sz="2000" b="1" dirty="0" smtClean="0">
                <a:solidFill>
                  <a:srgbClr val="FF0000"/>
                </a:solidFill>
              </a:rPr>
              <a:t>Colton Crawford</a:t>
            </a:r>
          </a:p>
          <a:p>
            <a:pPr algn="ctr"/>
            <a:r>
              <a:rPr lang="en-US" sz="2000" dirty="0" smtClean="0"/>
              <a:t>Baca County </a:t>
            </a:r>
          </a:p>
          <a:p>
            <a:pPr algn="ctr"/>
            <a:r>
              <a:rPr lang="en-US" sz="2000" dirty="0" smtClean="0"/>
              <a:t>Lamar Community College </a:t>
            </a:r>
          </a:p>
          <a:p>
            <a:pPr algn="ctr"/>
            <a:r>
              <a:rPr lang="en-US" sz="2000" dirty="0" smtClean="0"/>
              <a:t>Agriculture Business</a:t>
            </a:r>
          </a:p>
          <a:p>
            <a:pPr algn="ctr"/>
            <a:endParaRPr lang="en-US" sz="2000" dirty="0"/>
          </a:p>
        </p:txBody>
      </p:sp>
      <p:sp>
        <p:nvSpPr>
          <p:cNvPr id="8" name="Rectangle 7"/>
          <p:cNvSpPr/>
          <p:nvPr/>
        </p:nvSpPr>
        <p:spPr>
          <a:xfrm>
            <a:off x="4343400" y="1524000"/>
            <a:ext cx="4267200" cy="3908762"/>
          </a:xfrm>
          <a:prstGeom prst="rect">
            <a:avLst/>
          </a:prstGeom>
        </p:spPr>
        <p:txBody>
          <a:bodyPr wrap="square">
            <a:spAutoFit/>
          </a:bodyPr>
          <a:lstStyle/>
          <a:p>
            <a:r>
              <a:rPr lang="en-US" sz="2800" dirty="0" smtClean="0"/>
              <a:t>“The most important thing 4-H has taught me is self-discipline and responsibility. I know these are good lessons for me and that they will help me through college and my whole life.” </a:t>
            </a:r>
            <a:r>
              <a:rPr lang="en-US" sz="3200" dirty="0"/>
              <a:t> </a:t>
            </a:r>
            <a:r>
              <a:rPr lang="en-US" sz="2000" dirty="0"/>
              <a:t/>
            </a:r>
            <a:br>
              <a:rPr lang="en-US" sz="2000" dirty="0"/>
            </a:br>
            <a:endParaRPr lang="en-US" sz="20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56" t="4445" r="7777" b="11111"/>
          <a:stretch/>
        </p:blipFill>
        <p:spPr>
          <a:xfrm>
            <a:off x="148375" y="1524000"/>
            <a:ext cx="3665649" cy="3571658"/>
          </a:xfrm>
          <a:prstGeom prst="rect">
            <a:avLst/>
          </a:prstGeom>
        </p:spPr>
      </p:pic>
      <p:sp>
        <p:nvSpPr>
          <p:cNvPr id="7" name="Title 3"/>
          <p:cNvSpPr>
            <a:spLocks noGrp="1"/>
          </p:cNvSpPr>
          <p:nvPr>
            <p:ph type="title"/>
          </p:nvPr>
        </p:nvSpPr>
        <p:spPr>
          <a:xfrm>
            <a:off x="609600" y="0"/>
            <a:ext cx="8305800" cy="1295400"/>
          </a:xfrm>
        </p:spPr>
        <p:txBody>
          <a:bodyPr>
            <a:noAutofit/>
          </a:bodyPr>
          <a:lstStyle/>
          <a:p>
            <a:pPr marL="0" indent="0" algn="ctr">
              <a:buNone/>
            </a:pPr>
            <a:r>
              <a:rPr lang="en-US" sz="3100" dirty="0" smtClean="0"/>
              <a:t>Colorado Agricultural Development Authority 4-H Youth Scholarship</a:t>
            </a:r>
            <a:endParaRPr lang="en-US" sz="3100" dirty="0"/>
          </a:p>
        </p:txBody>
      </p:sp>
      <p:pic>
        <p:nvPicPr>
          <p:cNvPr id="9"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3803"/>
          </a:xfrm>
        </p:spPr>
        <p:txBody>
          <a:bodyPr/>
          <a:lstStyle/>
          <a:p>
            <a:pPr marL="0" indent="0" algn="ctr">
              <a:buNone/>
            </a:pPr>
            <a:r>
              <a:rPr lang="en-US" sz="4000" dirty="0" smtClean="0"/>
              <a:t>Bill &amp; Barbara Holthaus 4-H Youth Scholarship </a:t>
            </a:r>
            <a:endParaRPr lang="en-US" sz="4000" dirty="0"/>
          </a:p>
        </p:txBody>
      </p:sp>
      <p:sp>
        <p:nvSpPr>
          <p:cNvPr id="6" name="TextBox 5"/>
          <p:cNvSpPr txBox="1"/>
          <p:nvPr/>
        </p:nvSpPr>
        <p:spPr>
          <a:xfrm>
            <a:off x="381000" y="5259050"/>
            <a:ext cx="3505200" cy="1446550"/>
          </a:xfrm>
          <a:prstGeom prst="rect">
            <a:avLst/>
          </a:prstGeom>
          <a:noFill/>
        </p:spPr>
        <p:txBody>
          <a:bodyPr wrap="square" rtlCol="0">
            <a:spAutoFit/>
          </a:bodyPr>
          <a:lstStyle/>
          <a:p>
            <a:pPr algn="ctr"/>
            <a:r>
              <a:rPr lang="en-US" sz="2800" b="1" dirty="0" smtClean="0">
                <a:solidFill>
                  <a:srgbClr val="FF0000"/>
                </a:solidFill>
              </a:rPr>
              <a:t>Jessalyn Bay-Voit</a:t>
            </a:r>
          </a:p>
          <a:p>
            <a:pPr algn="ctr"/>
            <a:r>
              <a:rPr lang="en-US" sz="2000" dirty="0" smtClean="0"/>
              <a:t>Montezuma County</a:t>
            </a:r>
          </a:p>
          <a:p>
            <a:pPr algn="ctr"/>
            <a:r>
              <a:rPr lang="en-US" sz="2000" dirty="0" smtClean="0"/>
              <a:t>Fort Lewis College</a:t>
            </a:r>
          </a:p>
          <a:p>
            <a:pPr algn="ctr"/>
            <a:r>
              <a:rPr lang="en-US" sz="2000" dirty="0" smtClean="0"/>
              <a:t>Business Management</a:t>
            </a:r>
          </a:p>
        </p:txBody>
      </p:sp>
      <p:sp>
        <p:nvSpPr>
          <p:cNvPr id="5" name="Rectangle 4"/>
          <p:cNvSpPr/>
          <p:nvPr/>
        </p:nvSpPr>
        <p:spPr>
          <a:xfrm>
            <a:off x="4294239" y="1735748"/>
            <a:ext cx="4115963" cy="3600986"/>
          </a:xfrm>
          <a:prstGeom prst="rect">
            <a:avLst/>
          </a:prstGeom>
        </p:spPr>
        <p:txBody>
          <a:bodyPr wrap="square">
            <a:spAutoFit/>
          </a:bodyPr>
          <a:lstStyle/>
          <a:p>
            <a:r>
              <a:rPr lang="en-US" sz="3200" dirty="0" smtClean="0"/>
              <a:t>“</a:t>
            </a:r>
            <a:r>
              <a:rPr lang="en-US" sz="2800" dirty="0" smtClean="0"/>
              <a:t>Throughout my years in 4-H I have become a stronger leader, a more relaxed public speaker, and a confident individual. 4-H has helped make me the person I am today.”</a:t>
            </a:r>
            <a:endParaRPr lang="en-US" sz="28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667" r="23333" b="17778"/>
          <a:stretch/>
        </p:blipFill>
        <p:spPr>
          <a:xfrm>
            <a:off x="762000" y="1790390"/>
            <a:ext cx="2972666" cy="3491702"/>
          </a:xfrm>
          <a:prstGeom prst="rect">
            <a:avLst/>
          </a:prstGeom>
        </p:spPr>
      </p:pic>
      <p:pic>
        <p:nvPicPr>
          <p:cNvPr id="8" name="Picture 3" descr="Y:\4H Foundation\bookkeeping\Janice\Pictures\Official 4-H Logos-janice\4hFoundationLogo-9.125x2.642-300ppi-RGB.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7600" y="6372858"/>
            <a:ext cx="1418972" cy="4109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6063805"/>
            <a:ext cx="1295400" cy="7200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6996</TotalTime>
  <Words>2528</Words>
  <Application>Microsoft Office PowerPoint</Application>
  <PresentationFormat>On-screen Show (4:3)</PresentationFormat>
  <Paragraphs>351</Paragraphs>
  <Slides>52</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Georgia</vt:lpstr>
      <vt:lpstr>Times New Roman</vt:lpstr>
      <vt:lpstr>Trebuchet MS</vt:lpstr>
      <vt:lpstr>Slipstream</vt:lpstr>
      <vt:lpstr>PowerPoint Presentation</vt:lpstr>
      <vt:lpstr>Colorado 4-H Foundation, Inc. Colorado State University</vt:lpstr>
      <vt:lpstr>1st Choice After School Kare 4-H Youth Scholarship</vt:lpstr>
      <vt:lpstr>Colorado Agricultural Development Authority 4-H Youth Scholarship</vt:lpstr>
      <vt:lpstr>PowerPoint Presentation</vt:lpstr>
      <vt:lpstr>Colorado Agricultural Development Authority 4-H Youth Scholarship</vt:lpstr>
      <vt:lpstr>Colorado Agricultural Development Authority 4-H Youth Scholarship</vt:lpstr>
      <vt:lpstr>Colorado Agricultural Development Authority 4-H Youth Scholarship</vt:lpstr>
      <vt:lpstr>Bill &amp; Barbara Holthaus 4-H Youth Scholarship </vt:lpstr>
      <vt:lpstr>Bill &amp; Barbara Holthaus 4-H Youth Scholarship </vt:lpstr>
      <vt:lpstr>PowerPoint Presentation</vt:lpstr>
      <vt:lpstr>Kimberling Family 4-H Scholarship</vt:lpstr>
      <vt:lpstr>Kimberling Family FFA Scholarship</vt:lpstr>
      <vt:lpstr>Kimberling Family 4-H Youth Scholarship – Continuing Education (Nutrition)</vt:lpstr>
      <vt:lpstr>Betty Kimberling Memorial Scholarship</vt:lpstr>
      <vt:lpstr>Murdoch’s Ranch &amp; Home Supply  4-H Youth Scholarship</vt:lpstr>
      <vt:lpstr>Murdoch’s Ranch &amp; Home Supply  4-H Youth Scholarship</vt:lpstr>
      <vt:lpstr>Murdoch’s Ranch &amp; Home Supply  4-H Youth Scholarship</vt:lpstr>
      <vt:lpstr>Murdoch’s Ranch &amp; Home Supply  4-H Youth Scholarship</vt:lpstr>
      <vt:lpstr>Murdoch’s Ranch &amp; Home Supply  4-H Youth Scholarship</vt:lpstr>
      <vt:lpstr>Portouw Family Photography  4-H Youth Scholarship</vt:lpstr>
      <vt:lpstr>Audrey Sandstead 4-H Youth Scholarship </vt:lpstr>
      <vt:lpstr>Howard E. &amp; Marjorie M. Smith 4-H Youth Scholarship</vt:lpstr>
      <vt:lpstr>Charles and Margret Vezzetti Scholarship </vt:lpstr>
      <vt:lpstr>Colorado Rural Rehabilitation  Corporation (CRRC) Scholarship</vt:lpstr>
      <vt:lpstr>CCI (Colorado Counties Inc.) Foundation Youth Scholarship</vt:lpstr>
      <vt:lpstr>Benjamin and Patricia Woods Scholarship</vt:lpstr>
      <vt:lpstr>PowerPoint Presentation</vt:lpstr>
      <vt:lpstr>CSU Freshman Scholarship</vt:lpstr>
      <vt:lpstr>CSU Freshman Scholarship</vt:lpstr>
      <vt:lpstr>CSU Freshman Scholarship</vt:lpstr>
      <vt:lpstr>CSU Freshman Scholarship</vt:lpstr>
      <vt:lpstr>CSU Freshman Scholarship</vt:lpstr>
      <vt:lpstr>CSU Freshman Scholarship</vt:lpstr>
      <vt:lpstr>CSU Freshman Scholarship</vt:lpstr>
      <vt:lpstr>CSU Freshman Scholarship</vt:lpstr>
      <vt:lpstr>PowerPoint Presentation</vt:lpstr>
      <vt:lpstr>CSU Freshman Scholarship</vt:lpstr>
      <vt:lpstr>CSU Freshman Scholarship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CSU Transfer Scholarships</vt:lpstr>
      <vt:lpstr>CSU Transfer Scholarship</vt:lpstr>
      <vt:lpstr>CSU Transfer Scholarship</vt:lpstr>
      <vt:lpstr>CSU Transfer Scholarship</vt:lpstr>
      <vt:lpstr>CSU Transfer Scholarship</vt:lpstr>
      <vt:lpstr>Congratulations  4-H Members!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Colorado Ag Development Scholarship</dc:title>
  <dc:creator>Schemp,Janice</dc:creator>
  <cp:lastModifiedBy>Schemp,Janice</cp:lastModifiedBy>
  <cp:revision>392</cp:revision>
  <dcterms:created xsi:type="dcterms:W3CDTF">2006-08-16T00:00:00Z</dcterms:created>
  <dcterms:modified xsi:type="dcterms:W3CDTF">2017-07-03T16:52:42Z</dcterms:modified>
</cp:coreProperties>
</file>