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Override3.xml" ContentType="application/vnd.openxmlformats-officedocument.themeOverrid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4.xml" ContentType="application/vnd.openxmlformats-officedocument.themeOverride+xml"/>
  <Override PartName="/ppt/charts/chart2.xml" ContentType="application/vnd.openxmlformats-officedocument.drawingml.chart+xml"/>
  <Override PartName="/ppt/theme/themeOverride5.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theme/themeOverride6.xml" ContentType="application/vnd.openxmlformats-officedocument.themeOverride+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4.xml" ContentType="application/vnd.openxmlformats-officedocument.drawingml.chart+xml"/>
  <Override PartName="/ppt/theme/themeOverride7.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charts/chart5.xml" ContentType="application/vnd.openxmlformats-officedocument.drawingml.chart+xml"/>
  <Override PartName="/ppt/theme/themeOverride8.xml" ContentType="application/vnd.openxmlformats-officedocument.themeOverride+xml"/>
  <Override PartName="/ppt/drawings/drawing2.xml" ContentType="application/vnd.openxmlformats-officedocument.drawingml.chartshapes+xml"/>
  <Override PartName="/ppt/notesSlides/notesSlide15.xml" ContentType="application/vnd.openxmlformats-officedocument.presentationml.notesSlide+xml"/>
  <Override PartName="/ppt/charts/chart6.xml" ContentType="application/vnd.openxmlformats-officedocument.drawingml.chart+xml"/>
  <Override PartName="/ppt/theme/themeOverride9.xml" ContentType="application/vnd.openxmlformats-officedocument.themeOverride+xml"/>
  <Override PartName="/ppt/drawings/drawing3.xml" ContentType="application/vnd.openxmlformats-officedocument.drawingml.chartshapes+xml"/>
  <Override PartName="/ppt/charts/chart7.xml" ContentType="application/vnd.openxmlformats-officedocument.drawingml.chart+xml"/>
  <Override PartName="/ppt/theme/themeOverride10.xml" ContentType="application/vnd.openxmlformats-officedocument.themeOverride+xml"/>
  <Override PartName="/ppt/drawings/drawing4.xml" ContentType="application/vnd.openxmlformats-officedocument.drawingml.chartshapes+xml"/>
  <Override PartName="/ppt/notesSlides/notesSlide16.xml" ContentType="application/vnd.openxmlformats-officedocument.presentationml.notesSlide+xml"/>
  <Override PartName="/ppt/charts/chart8.xml" ContentType="application/vnd.openxmlformats-officedocument.drawingml.chart+xml"/>
  <Override PartName="/ppt/theme/themeOverride11.xml" ContentType="application/vnd.openxmlformats-officedocument.themeOverride+xml"/>
  <Override PartName="/ppt/drawings/drawing5.xml" ContentType="application/vnd.openxmlformats-officedocument.drawingml.chartshapes+xml"/>
  <Override PartName="/ppt/charts/chart9.xml" ContentType="application/vnd.openxmlformats-officedocument.drawingml.chart+xml"/>
  <Override PartName="/ppt/theme/themeOverride12.xml" ContentType="application/vnd.openxmlformats-officedocument.themeOverride+xml"/>
  <Override PartName="/ppt/drawings/drawing6.xml" ContentType="application/vnd.openxmlformats-officedocument.drawingml.chartshapes+xml"/>
  <Override PartName="/ppt/notesSlides/notesSlide17.xml" ContentType="application/vnd.openxmlformats-officedocument.presentationml.notesSlide+xml"/>
  <Override PartName="/ppt/charts/chart10.xml" ContentType="application/vnd.openxmlformats-officedocument.drawingml.chart+xml"/>
  <Override PartName="/ppt/theme/themeOverride13.xml" ContentType="application/vnd.openxmlformats-officedocument.themeOverride+xml"/>
  <Override PartName="/ppt/drawings/drawing7.xml" ContentType="application/vnd.openxmlformats-officedocument.drawingml.chartshapes+xml"/>
  <Override PartName="/ppt/charts/chart11.xml" ContentType="application/vnd.openxmlformats-officedocument.drawingml.chart+xml"/>
  <Override PartName="/ppt/theme/themeOverride14.xml" ContentType="application/vnd.openxmlformats-officedocument.themeOverride+xml"/>
  <Override PartName="/ppt/drawings/drawing8.xml" ContentType="application/vnd.openxmlformats-officedocument.drawingml.chartshapes+xml"/>
  <Override PartName="/ppt/notesSlides/notesSlide18.xml" ContentType="application/vnd.openxmlformats-officedocument.presentationml.notesSlide+xml"/>
  <Override PartName="/ppt/charts/chart12.xml" ContentType="application/vnd.openxmlformats-officedocument.drawingml.chart+xml"/>
  <Override PartName="/ppt/theme/themeOverride15.xml" ContentType="application/vnd.openxmlformats-officedocument.themeOverride+xml"/>
  <Override PartName="/ppt/drawings/drawing9.xml" ContentType="application/vnd.openxmlformats-officedocument.drawingml.chartshapes+xml"/>
  <Override PartName="/ppt/charts/chart13.xml" ContentType="application/vnd.openxmlformats-officedocument.drawingml.chart+xml"/>
  <Override PartName="/ppt/theme/themeOverride16.xml" ContentType="application/vnd.openxmlformats-officedocument.themeOverride+xml"/>
  <Override PartName="/ppt/drawings/drawing10.xml" ContentType="application/vnd.openxmlformats-officedocument.drawingml.chartshapes+xml"/>
  <Override PartName="/ppt/notesSlides/notesSlide19.xml" ContentType="application/vnd.openxmlformats-officedocument.presentationml.notesSlide+xml"/>
  <Override PartName="/ppt/charts/chart14.xml" ContentType="application/vnd.openxmlformats-officedocument.drawingml.chart+xml"/>
  <Override PartName="/ppt/theme/themeOverride17.xml" ContentType="application/vnd.openxmlformats-officedocument.themeOverride+xml"/>
  <Override PartName="/ppt/drawings/drawing1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 id="2147484081" r:id="rId2"/>
    <p:sldMasterId id="2147484094" r:id="rId3"/>
    <p:sldMasterId id="2147484107" r:id="rId4"/>
    <p:sldMasterId id="2147484135" r:id="rId5"/>
    <p:sldMasterId id="2147484147" r:id="rId6"/>
    <p:sldMasterId id="2147484162" r:id="rId7"/>
  </p:sldMasterIdLst>
  <p:notesMasterIdLst>
    <p:notesMasterId r:id="rId85"/>
  </p:notesMasterIdLst>
  <p:handoutMasterIdLst>
    <p:handoutMasterId r:id="rId86"/>
  </p:handoutMasterIdLst>
  <p:sldIdLst>
    <p:sldId id="256" r:id="rId8"/>
    <p:sldId id="397" r:id="rId9"/>
    <p:sldId id="398" r:id="rId10"/>
    <p:sldId id="400" r:id="rId11"/>
    <p:sldId id="401" r:id="rId12"/>
    <p:sldId id="402" r:id="rId13"/>
    <p:sldId id="403" r:id="rId14"/>
    <p:sldId id="407" r:id="rId15"/>
    <p:sldId id="647" r:id="rId16"/>
    <p:sldId id="597" r:id="rId17"/>
    <p:sldId id="598" r:id="rId18"/>
    <p:sldId id="599" r:id="rId19"/>
    <p:sldId id="600" r:id="rId20"/>
    <p:sldId id="601" r:id="rId21"/>
    <p:sldId id="602" r:id="rId22"/>
    <p:sldId id="641" r:id="rId23"/>
    <p:sldId id="606" r:id="rId24"/>
    <p:sldId id="605" r:id="rId25"/>
    <p:sldId id="607" r:id="rId26"/>
    <p:sldId id="537" r:id="rId27"/>
    <p:sldId id="582" r:id="rId28"/>
    <p:sldId id="608" r:id="rId29"/>
    <p:sldId id="585" r:id="rId30"/>
    <p:sldId id="581" r:id="rId31"/>
    <p:sldId id="594" r:id="rId32"/>
    <p:sldId id="583" r:id="rId33"/>
    <p:sldId id="584" r:id="rId34"/>
    <p:sldId id="542" r:id="rId35"/>
    <p:sldId id="543" r:id="rId36"/>
    <p:sldId id="544" r:id="rId37"/>
    <p:sldId id="586" r:id="rId38"/>
    <p:sldId id="555" r:id="rId39"/>
    <p:sldId id="610" r:id="rId40"/>
    <p:sldId id="609" r:id="rId41"/>
    <p:sldId id="556" r:id="rId42"/>
    <p:sldId id="595" r:id="rId43"/>
    <p:sldId id="596" r:id="rId44"/>
    <p:sldId id="611" r:id="rId45"/>
    <p:sldId id="557" r:id="rId46"/>
    <p:sldId id="558" r:id="rId47"/>
    <p:sldId id="559" r:id="rId48"/>
    <p:sldId id="560" r:id="rId49"/>
    <p:sldId id="561" r:id="rId50"/>
    <p:sldId id="562" r:id="rId51"/>
    <p:sldId id="612" r:id="rId52"/>
    <p:sldId id="564" r:id="rId53"/>
    <p:sldId id="565" r:id="rId54"/>
    <p:sldId id="566" r:id="rId55"/>
    <p:sldId id="636" r:id="rId56"/>
    <p:sldId id="567" r:id="rId57"/>
    <p:sldId id="568" r:id="rId58"/>
    <p:sldId id="569" r:id="rId59"/>
    <p:sldId id="570" r:id="rId60"/>
    <p:sldId id="571" r:id="rId61"/>
    <p:sldId id="615" r:id="rId62"/>
    <p:sldId id="614" r:id="rId63"/>
    <p:sldId id="634" r:id="rId64"/>
    <p:sldId id="630" r:id="rId65"/>
    <p:sldId id="631" r:id="rId66"/>
    <p:sldId id="632" r:id="rId67"/>
    <p:sldId id="633" r:id="rId68"/>
    <p:sldId id="642" r:id="rId69"/>
    <p:sldId id="616" r:id="rId70"/>
    <p:sldId id="617" r:id="rId71"/>
    <p:sldId id="639" r:id="rId72"/>
    <p:sldId id="640" r:id="rId73"/>
    <p:sldId id="618" r:id="rId74"/>
    <p:sldId id="619" r:id="rId75"/>
    <p:sldId id="620" r:id="rId76"/>
    <p:sldId id="635" r:id="rId77"/>
    <p:sldId id="622" r:id="rId78"/>
    <p:sldId id="623" r:id="rId79"/>
    <p:sldId id="643" r:id="rId80"/>
    <p:sldId id="637" r:id="rId81"/>
    <p:sldId id="638" r:id="rId82"/>
    <p:sldId id="646" r:id="rId83"/>
    <p:sldId id="644" r:id="rId84"/>
  </p:sldIdLst>
  <p:sldSz cx="10058400" cy="6858000"/>
  <p:notesSz cx="7315200" cy="9601200"/>
  <p:defaultTextStyle>
    <a:defPPr>
      <a:defRPr lang="en-US"/>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1"/>
    <a:srgbClr val="FF6600"/>
    <a:srgbClr val="0000FF"/>
    <a:srgbClr val="FF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0" autoAdjust="0"/>
    <p:restoredTop sz="97476" autoAdjust="0"/>
  </p:normalViewPr>
  <p:slideViewPr>
    <p:cSldViewPr snapToGrid="0">
      <p:cViewPr>
        <p:scale>
          <a:sx n="32" d="100"/>
          <a:sy n="32" d="100"/>
        </p:scale>
        <p:origin x="-2160" y="-810"/>
      </p:cViewPr>
      <p:guideLst>
        <p:guide orient="horz" pos="2161"/>
        <p:guide pos="3168"/>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66" d="100"/>
          <a:sy n="66" d="100"/>
        </p:scale>
        <p:origin x="-2244"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tableStyles" Target="tableStyles.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Macro-Enabled_Worksheet1.xlsm"/><Relationship Id="rId1" Type="http://schemas.openxmlformats.org/officeDocument/2006/relationships/themeOverride" Target="../theme/themeOverride4.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Microsoft_Excel_Worksheet13.xlsx"/><Relationship Id="rId1" Type="http://schemas.openxmlformats.org/officeDocument/2006/relationships/themeOverride" Target="../theme/themeOverride13.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package" Target="../embeddings/Microsoft_Excel_Worksheet14.xlsx"/><Relationship Id="rId1" Type="http://schemas.openxmlformats.org/officeDocument/2006/relationships/themeOverride" Target="../theme/themeOverride14.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package" Target="../embeddings/Microsoft_Excel_Worksheet15.xlsx"/><Relationship Id="rId1" Type="http://schemas.openxmlformats.org/officeDocument/2006/relationships/themeOverride" Target="../theme/themeOverride15.xml"/></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package" Target="../embeddings/Microsoft_Excel_Worksheet16.xlsx"/><Relationship Id="rId1" Type="http://schemas.openxmlformats.org/officeDocument/2006/relationships/themeOverride" Target="../theme/themeOverride16.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package" Target="../embeddings/Microsoft_Excel_Worksheet17.xlsx"/><Relationship Id="rId1" Type="http://schemas.openxmlformats.org/officeDocument/2006/relationships/themeOverride" Target="../theme/themeOverride17.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5.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9.xlsx"/><Relationship Id="rId1" Type="http://schemas.openxmlformats.org/officeDocument/2006/relationships/themeOverride" Target="../theme/themeOverride10.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10.xlsx"/><Relationship Id="rId1" Type="http://schemas.openxmlformats.org/officeDocument/2006/relationships/themeOverride" Target="../theme/themeOverride11.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11.xlsx"/><Relationship Id="rId1" Type="http://schemas.openxmlformats.org/officeDocument/2006/relationships/themeOverride" Target="../theme/themeOverride1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hPercent val="48"/>
      <c:rotY val="0"/>
      <c:depthPercent val="100"/>
      <c:rAngAx val="1"/>
    </c:view3D>
    <c:floor>
      <c:thickness val="0"/>
      <c:spPr>
        <a:solidFill>
          <a:srgbClr val="C0C0C0"/>
        </a:solidFill>
        <a:ln w="3175">
          <a:solidFill>
            <a:srgbClr val="000000"/>
          </a:solidFill>
          <a:prstDash val="solid"/>
        </a:ln>
      </c:spPr>
    </c:floor>
    <c:sideWall>
      <c:thickness val="0"/>
      <c:spPr>
        <a:noFill/>
        <a:ln w="12700">
          <a:solidFill>
            <a:srgbClr val="000000"/>
          </a:solidFill>
          <a:prstDash val="solid"/>
        </a:ln>
      </c:spPr>
    </c:sideWall>
    <c:backWall>
      <c:thickness val="0"/>
      <c:spPr>
        <a:noFill/>
        <a:ln w="12700">
          <a:solidFill>
            <a:srgbClr val="000000"/>
          </a:solidFill>
          <a:prstDash val="solid"/>
        </a:ln>
      </c:spPr>
    </c:backWall>
    <c:plotArea>
      <c:layout>
        <c:manualLayout>
          <c:layoutTarget val="inner"/>
          <c:xMode val="edge"/>
          <c:yMode val="edge"/>
          <c:x val="7.7753779697624203E-2"/>
          <c:y val="8.55855855855856E-2"/>
          <c:w val="0.85961123110151205"/>
          <c:h val="0.82432432432432401"/>
        </c:manualLayout>
      </c:layout>
      <c:bar3DChart>
        <c:barDir val="col"/>
        <c:grouping val="clustered"/>
        <c:varyColors val="0"/>
        <c:ser>
          <c:idx val="0"/>
          <c:order val="0"/>
          <c:tx>
            <c:strRef>
              <c:f>Sheet1!$A$2</c:f>
              <c:strCache>
                <c:ptCount val="1"/>
                <c:pt idx="0">
                  <c:v>Select Sync (n=197)</c:v>
                </c:pt>
              </c:strCache>
            </c:strRef>
          </c:tx>
          <c:spPr>
            <a:solidFill>
              <a:srgbClr val="FF6600"/>
            </a:solidFill>
            <a:ln w="12690">
              <a:solidFill>
                <a:srgbClr val="000000"/>
              </a:solidFill>
              <a:prstDash val="solid"/>
            </a:ln>
          </c:spPr>
          <c:invertIfNegative val="0"/>
          <c:dLbls>
            <c:dLbl>
              <c:idx val="0"/>
              <c:layout>
                <c:manualLayout>
                  <c:x val="-1.4279888320732799E-3"/>
                  <c:y val="2.54570672820218E-3"/>
                </c:manualLayout>
              </c:layout>
              <c:showLegendKey val="0"/>
              <c:showVal val="1"/>
              <c:showCatName val="0"/>
              <c:showSerName val="0"/>
              <c:showPercent val="0"/>
              <c:showBubbleSize val="0"/>
            </c:dLbl>
            <c:dLbl>
              <c:idx val="1"/>
              <c:layout>
                <c:manualLayout>
                  <c:x val="3.6744988549738001E-3"/>
                  <c:y val="-4.6873408166145996E-3"/>
                </c:manualLayout>
              </c:layout>
              <c:showLegendKey val="0"/>
              <c:showVal val="1"/>
              <c:showCatName val="0"/>
              <c:showSerName val="0"/>
              <c:showPercent val="0"/>
              <c:showBubbleSize val="0"/>
            </c:dLbl>
            <c:dLbl>
              <c:idx val="2"/>
              <c:layout>
                <c:manualLayout>
                  <c:x val="-0.14091946047208601"/>
                  <c:y val="0.73276382967559495"/>
                </c:manualLayout>
              </c:layout>
              <c:showLegendKey val="0"/>
              <c:showVal val="1"/>
              <c:showCatName val="0"/>
              <c:showSerName val="0"/>
              <c:showPercent val="0"/>
              <c:showBubbleSize val="0"/>
            </c:dLbl>
            <c:dLbl>
              <c:idx val="3"/>
              <c:layout>
                <c:manualLayout>
                  <c:x val="-5.2439062647049598E-3"/>
                  <c:y val="-1.27061942666365E-2"/>
                </c:manualLayout>
              </c:layout>
              <c:showLegendKey val="0"/>
              <c:showVal val="1"/>
              <c:showCatName val="0"/>
              <c:showSerName val="0"/>
              <c:showPercent val="0"/>
              <c:showBubbleSize val="0"/>
            </c:dLbl>
            <c:spPr>
              <a:noFill/>
              <a:ln w="25380">
                <a:noFill/>
              </a:ln>
            </c:spPr>
            <c:txPr>
              <a:bodyPr/>
              <a:lstStyle/>
              <a:p>
                <a:pPr>
                  <a:defRPr sz="1800" b="1" i="0" u="none" strike="noStrike" baseline="0">
                    <a:solidFill>
                      <a:srgbClr val="000000"/>
                    </a:solidFill>
                    <a:latin typeface="Comic Sans MS"/>
                    <a:ea typeface="Comic Sans MS"/>
                    <a:cs typeface="Comic Sans MS"/>
                  </a:defRPr>
                </a:pPr>
                <a:endParaRPr lang="en-US"/>
              </a:p>
            </c:txPr>
            <c:showLegendKey val="0"/>
            <c:showVal val="1"/>
            <c:showCatName val="0"/>
            <c:showSerName val="0"/>
            <c:showPercent val="0"/>
            <c:showBubbleSize val="0"/>
            <c:showLeaderLines val="0"/>
          </c:dLbls>
          <c:cat>
            <c:strRef>
              <c:f>Sheet1!$B$1:$E$1</c:f>
              <c:strCache>
                <c:ptCount val="4"/>
                <c:pt idx="0">
                  <c:v>Estrous Response</c:v>
                </c:pt>
                <c:pt idx="1">
                  <c:v>Conception Rate</c:v>
                </c:pt>
                <c:pt idx="2">
                  <c:v>Coneception Rate TAI</c:v>
                </c:pt>
                <c:pt idx="3">
                  <c:v>Pregnancy Rate</c:v>
                </c:pt>
              </c:strCache>
            </c:strRef>
          </c:cat>
          <c:val>
            <c:numRef>
              <c:f>Sheet1!$B$2:$E$2</c:f>
              <c:numCache>
                <c:formatCode>General</c:formatCode>
                <c:ptCount val="4"/>
                <c:pt idx="0">
                  <c:v>45</c:v>
                </c:pt>
                <c:pt idx="1">
                  <c:v>46</c:v>
                </c:pt>
                <c:pt idx="3">
                  <c:v>20</c:v>
                </c:pt>
              </c:numCache>
            </c:numRef>
          </c:val>
        </c:ser>
        <c:ser>
          <c:idx val="1"/>
          <c:order val="1"/>
          <c:tx>
            <c:strRef>
              <c:f>Sheet1!$A$3</c:f>
              <c:strCache>
                <c:ptCount val="1"/>
                <c:pt idx="0">
                  <c:v>CoSynch (n =193)</c:v>
                </c:pt>
              </c:strCache>
            </c:strRef>
          </c:tx>
          <c:spPr>
            <a:solidFill>
              <a:srgbClr val="0000D4"/>
            </a:solidFill>
            <a:ln w="12690">
              <a:solidFill>
                <a:srgbClr val="000000"/>
              </a:solidFill>
              <a:prstDash val="solid"/>
            </a:ln>
          </c:spPr>
          <c:invertIfNegative val="0"/>
          <c:dLbls>
            <c:dLbl>
              <c:idx val="0"/>
              <c:layout>
                <c:manualLayout>
                  <c:x val="-6.1956896822160197E-3"/>
                  <c:y val="-3.2580872831270202E-2"/>
                </c:manualLayout>
              </c:layout>
              <c:showLegendKey val="0"/>
              <c:showVal val="1"/>
              <c:showCatName val="0"/>
              <c:showSerName val="0"/>
              <c:showPercent val="0"/>
              <c:showBubbleSize val="0"/>
            </c:dLbl>
            <c:dLbl>
              <c:idx val="1"/>
              <c:layout>
                <c:manualLayout>
                  <c:x val="-4.6300606726001302E-2"/>
                  <c:y val="0.74177283868460397"/>
                </c:manualLayout>
              </c:layout>
              <c:showLegendKey val="0"/>
              <c:showVal val="1"/>
              <c:showCatName val="0"/>
              <c:showSerName val="0"/>
              <c:showPercent val="0"/>
              <c:showBubbleSize val="0"/>
            </c:dLbl>
            <c:dLbl>
              <c:idx val="2"/>
              <c:layout>
                <c:manualLayout>
                  <c:x val="-1.84295887316874E-3"/>
                  <c:y val="-5.3150526877828097E-3"/>
                </c:manualLayout>
              </c:layout>
              <c:showLegendKey val="0"/>
              <c:showVal val="1"/>
              <c:showCatName val="0"/>
              <c:showSerName val="0"/>
              <c:showPercent val="0"/>
              <c:showBubbleSize val="0"/>
            </c:dLbl>
            <c:dLbl>
              <c:idx val="3"/>
              <c:layout>
                <c:manualLayout>
                  <c:x val="-1.8484962481666301E-2"/>
                  <c:y val="-1.50122807398748E-2"/>
                </c:manualLayout>
              </c:layout>
              <c:showLegendKey val="0"/>
              <c:showVal val="1"/>
              <c:showCatName val="0"/>
              <c:showSerName val="0"/>
              <c:showPercent val="0"/>
              <c:showBubbleSize val="0"/>
            </c:dLbl>
            <c:spPr>
              <a:noFill/>
              <a:ln w="25380">
                <a:noFill/>
              </a:ln>
            </c:spPr>
            <c:txPr>
              <a:bodyPr/>
              <a:lstStyle/>
              <a:p>
                <a:pPr>
                  <a:defRPr sz="1800" b="1" i="0" u="none" strike="noStrike" baseline="0">
                    <a:solidFill>
                      <a:srgbClr val="000000"/>
                    </a:solidFill>
                    <a:latin typeface="Comic Sans MS"/>
                    <a:ea typeface="Comic Sans MS"/>
                    <a:cs typeface="Comic Sans MS"/>
                  </a:defRPr>
                </a:pPr>
                <a:endParaRPr lang="en-US"/>
              </a:p>
            </c:txPr>
            <c:showLegendKey val="0"/>
            <c:showVal val="1"/>
            <c:showCatName val="0"/>
            <c:showSerName val="0"/>
            <c:showPercent val="0"/>
            <c:showBubbleSize val="0"/>
            <c:showLeaderLines val="0"/>
          </c:dLbls>
          <c:cat>
            <c:strRef>
              <c:f>Sheet1!$B$1:$E$1</c:f>
              <c:strCache>
                <c:ptCount val="4"/>
                <c:pt idx="0">
                  <c:v>Estrous Response</c:v>
                </c:pt>
                <c:pt idx="1">
                  <c:v>Conception Rate</c:v>
                </c:pt>
                <c:pt idx="2">
                  <c:v>Coneception Rate TAI</c:v>
                </c:pt>
                <c:pt idx="3">
                  <c:v>Pregnancy Rate</c:v>
                </c:pt>
              </c:strCache>
            </c:strRef>
          </c:cat>
          <c:val>
            <c:numRef>
              <c:f>Sheet1!$B$3:$E$3</c:f>
              <c:numCache>
                <c:formatCode>General</c:formatCode>
                <c:ptCount val="4"/>
                <c:pt idx="0">
                  <c:v>17</c:v>
                </c:pt>
                <c:pt idx="2">
                  <c:v>31</c:v>
                </c:pt>
                <c:pt idx="3">
                  <c:v>31</c:v>
                </c:pt>
              </c:numCache>
            </c:numRef>
          </c:val>
        </c:ser>
        <c:ser>
          <c:idx val="2"/>
          <c:order val="2"/>
          <c:tx>
            <c:strRef>
              <c:f>Sheet1!$A$4</c:f>
              <c:strCache>
                <c:ptCount val="1"/>
                <c:pt idx="0">
                  <c:v>Hybrid Synch (n=200)</c:v>
                </c:pt>
              </c:strCache>
            </c:strRef>
          </c:tx>
          <c:spPr>
            <a:solidFill>
              <a:schemeClr val="accent4"/>
            </a:solidFill>
            <a:ln w="12690">
              <a:solidFill>
                <a:srgbClr val="000000"/>
              </a:solidFill>
              <a:prstDash val="solid"/>
            </a:ln>
          </c:spPr>
          <c:invertIfNegative val="0"/>
          <c:dLbls>
            <c:dLbl>
              <c:idx val="0"/>
              <c:layout>
                <c:manualLayout>
                  <c:x val="-8.2813313674436392E-3"/>
                  <c:y val="-3.4935344695319198E-3"/>
                </c:manualLayout>
              </c:layout>
              <c:spPr>
                <a:noFill/>
                <a:ln w="25380">
                  <a:noFill/>
                </a:ln>
              </c:spPr>
              <c:txPr>
                <a:bodyPr/>
                <a:lstStyle/>
                <a:p>
                  <a:pPr>
                    <a:defRPr sz="1800" b="1" i="0" u="none" strike="noStrike" baseline="0">
                      <a:solidFill>
                        <a:srgbClr val="000000"/>
                      </a:solidFill>
                      <a:latin typeface="Comic Sans MS"/>
                      <a:ea typeface="Comic Sans MS"/>
                      <a:cs typeface="Comic Sans MS"/>
                    </a:defRPr>
                  </a:pPr>
                  <a:endParaRPr lang="en-US"/>
                </a:p>
              </c:txPr>
              <c:showLegendKey val="0"/>
              <c:showVal val="1"/>
              <c:showCatName val="0"/>
              <c:showSerName val="0"/>
              <c:showPercent val="0"/>
              <c:showBubbleSize val="0"/>
            </c:dLbl>
            <c:dLbl>
              <c:idx val="1"/>
              <c:layout>
                <c:manualLayout>
                  <c:x val="6.1837688615616301E-4"/>
                  <c:y val="-4.56386053847712E-3"/>
                </c:manualLayout>
              </c:layout>
              <c:spPr>
                <a:noFill/>
                <a:ln w="25380">
                  <a:noFill/>
                </a:ln>
              </c:spPr>
              <c:txPr>
                <a:bodyPr/>
                <a:lstStyle/>
                <a:p>
                  <a:pPr>
                    <a:defRPr sz="1800" b="1" i="0" u="none" strike="noStrike" baseline="0">
                      <a:solidFill>
                        <a:srgbClr val="000000"/>
                      </a:solidFill>
                      <a:latin typeface="Comic Sans MS"/>
                      <a:ea typeface="Comic Sans MS"/>
                      <a:cs typeface="Comic Sans MS"/>
                    </a:defRPr>
                  </a:pPr>
                  <a:endParaRPr lang="en-US"/>
                </a:p>
              </c:txPr>
              <c:showLegendKey val="0"/>
              <c:showVal val="1"/>
              <c:showCatName val="0"/>
              <c:showSerName val="0"/>
              <c:showPercent val="0"/>
              <c:showBubbleSize val="0"/>
            </c:dLbl>
            <c:dLbl>
              <c:idx val="2"/>
              <c:layout>
                <c:manualLayout>
                  <c:x val="4.1715343351005404E-3"/>
                  <c:y val="-8.0306368562853992E-3"/>
                </c:manualLayout>
              </c:layout>
              <c:spPr>
                <a:noFill/>
                <a:ln w="25380">
                  <a:noFill/>
                </a:ln>
              </c:spPr>
              <c:txPr>
                <a:bodyPr/>
                <a:lstStyle/>
                <a:p>
                  <a:pPr>
                    <a:defRPr sz="1800" b="1" i="0" u="none" strike="noStrike" baseline="0">
                      <a:solidFill>
                        <a:srgbClr val="000000"/>
                      </a:solidFill>
                      <a:latin typeface="Comic Sans MS"/>
                      <a:ea typeface="Comic Sans MS"/>
                      <a:cs typeface="Comic Sans MS"/>
                    </a:defRPr>
                  </a:pPr>
                  <a:endParaRPr lang="en-US"/>
                </a:p>
              </c:txPr>
              <c:showLegendKey val="0"/>
              <c:showVal val="1"/>
              <c:showCatName val="0"/>
              <c:showSerName val="0"/>
              <c:showPercent val="0"/>
              <c:showBubbleSize val="0"/>
            </c:dLbl>
            <c:dLbl>
              <c:idx val="3"/>
              <c:layout>
                <c:manualLayout>
                  <c:x val="-2.9967688301910499E-3"/>
                  <c:y val="-5.4883669549100596E-3"/>
                </c:manualLayout>
              </c:layout>
              <c:spPr>
                <a:noFill/>
                <a:ln w="25380">
                  <a:noFill/>
                </a:ln>
              </c:spPr>
              <c:txPr>
                <a:bodyPr/>
                <a:lstStyle/>
                <a:p>
                  <a:pPr>
                    <a:defRPr sz="1800" b="1" i="0" u="none" strike="noStrike" baseline="0">
                      <a:solidFill>
                        <a:srgbClr val="000000"/>
                      </a:solidFill>
                      <a:latin typeface="Comic Sans MS"/>
                      <a:ea typeface="Comic Sans MS"/>
                      <a:cs typeface="Comic Sans MS"/>
                    </a:defRPr>
                  </a:pPr>
                  <a:endParaRPr lang="en-US"/>
                </a:p>
              </c:txPr>
              <c:showLegendKey val="0"/>
              <c:showVal val="1"/>
              <c:showCatName val="0"/>
              <c:showSerName val="0"/>
              <c:showPercent val="0"/>
              <c:showBubbleSize val="0"/>
            </c:dLbl>
            <c:spPr>
              <a:noFill/>
              <a:ln w="25380">
                <a:noFill/>
              </a:ln>
            </c:spPr>
            <c:txPr>
              <a:bodyPr/>
              <a:lstStyle/>
              <a:p>
                <a:pPr>
                  <a:defRPr sz="974" b="1" i="0" u="none" strike="noStrike" baseline="0">
                    <a:solidFill>
                      <a:srgbClr val="000000"/>
                    </a:solidFill>
                    <a:latin typeface="Comic Sans MS"/>
                    <a:ea typeface="Comic Sans MS"/>
                    <a:cs typeface="Comic Sans MS"/>
                  </a:defRPr>
                </a:pPr>
                <a:endParaRPr lang="en-US"/>
              </a:p>
            </c:txPr>
            <c:showLegendKey val="0"/>
            <c:showVal val="1"/>
            <c:showCatName val="0"/>
            <c:showSerName val="0"/>
            <c:showPercent val="0"/>
            <c:showBubbleSize val="0"/>
            <c:showLeaderLines val="0"/>
          </c:dLbls>
          <c:cat>
            <c:strRef>
              <c:f>Sheet1!$B$1:$E$1</c:f>
              <c:strCache>
                <c:ptCount val="4"/>
                <c:pt idx="0">
                  <c:v>Estrous Response</c:v>
                </c:pt>
                <c:pt idx="1">
                  <c:v>Conception Rate</c:v>
                </c:pt>
                <c:pt idx="2">
                  <c:v>Coneception Rate TAI</c:v>
                </c:pt>
                <c:pt idx="3">
                  <c:v>Pregnancy Rate</c:v>
                </c:pt>
              </c:strCache>
            </c:strRef>
          </c:cat>
          <c:val>
            <c:numRef>
              <c:f>Sheet1!$B$4:$E$4</c:f>
              <c:numCache>
                <c:formatCode>General</c:formatCode>
                <c:ptCount val="4"/>
                <c:pt idx="0">
                  <c:v>33</c:v>
                </c:pt>
                <c:pt idx="1">
                  <c:v>57</c:v>
                </c:pt>
                <c:pt idx="2">
                  <c:v>24</c:v>
                </c:pt>
                <c:pt idx="3">
                  <c:v>35</c:v>
                </c:pt>
              </c:numCache>
            </c:numRef>
          </c:val>
        </c:ser>
        <c:dLbls>
          <c:showLegendKey val="0"/>
          <c:showVal val="1"/>
          <c:showCatName val="0"/>
          <c:showSerName val="0"/>
          <c:showPercent val="0"/>
          <c:showBubbleSize val="0"/>
        </c:dLbls>
        <c:gapWidth val="150"/>
        <c:gapDepth val="0"/>
        <c:shape val="box"/>
        <c:axId val="23054208"/>
        <c:axId val="23055744"/>
        <c:axId val="0"/>
      </c:bar3DChart>
      <c:catAx>
        <c:axId val="23054208"/>
        <c:scaling>
          <c:orientation val="minMax"/>
        </c:scaling>
        <c:delete val="1"/>
        <c:axPos val="b"/>
        <c:majorTickMark val="out"/>
        <c:minorTickMark val="none"/>
        <c:tickLblPos val="nextTo"/>
        <c:crossAx val="23055744"/>
        <c:crosses val="autoZero"/>
        <c:auto val="1"/>
        <c:lblAlgn val="ctr"/>
        <c:lblOffset val="100"/>
        <c:noMultiLvlLbl val="0"/>
      </c:catAx>
      <c:valAx>
        <c:axId val="23055744"/>
        <c:scaling>
          <c:orientation val="minMax"/>
          <c:max val="100"/>
        </c:scaling>
        <c:delete val="0"/>
        <c:axPos val="l"/>
        <c:majorGridlines>
          <c:spPr>
            <a:ln w="12690">
              <a:solidFill>
                <a:srgbClr val="000000"/>
              </a:solidFill>
              <a:prstDash val="solid"/>
            </a:ln>
          </c:spPr>
        </c:majorGridlines>
        <c:numFmt formatCode="General" sourceLinked="1"/>
        <c:majorTickMark val="out"/>
        <c:minorTickMark val="none"/>
        <c:tickLblPos val="nextTo"/>
        <c:spPr>
          <a:ln w="38070">
            <a:solidFill>
              <a:srgbClr val="000000"/>
            </a:solidFill>
            <a:prstDash val="solid"/>
          </a:ln>
        </c:spPr>
        <c:txPr>
          <a:bodyPr rot="0" vert="horz"/>
          <a:lstStyle/>
          <a:p>
            <a:pPr>
              <a:defRPr sz="1800" b="1" i="0" u="none" strike="noStrike" baseline="0">
                <a:solidFill>
                  <a:srgbClr val="000000"/>
                </a:solidFill>
                <a:latin typeface="Comic Sans MS"/>
                <a:ea typeface="Comic Sans MS"/>
                <a:cs typeface="Comic Sans MS"/>
              </a:defRPr>
            </a:pPr>
            <a:endParaRPr lang="en-US"/>
          </a:p>
        </c:txPr>
        <c:crossAx val="23054208"/>
        <c:crosses val="autoZero"/>
        <c:crossBetween val="between"/>
        <c:majorUnit val="20"/>
      </c:valAx>
      <c:spPr>
        <a:noFill/>
        <a:ln w="25380">
          <a:noFill/>
        </a:ln>
      </c:spPr>
    </c:plotArea>
    <c:legend>
      <c:legendPos val="r"/>
      <c:layout>
        <c:manualLayout>
          <c:xMode val="edge"/>
          <c:yMode val="edge"/>
          <c:x val="0.51580111051855604"/>
          <c:y val="0.109119251753702"/>
          <c:w val="0.41892047557800299"/>
          <c:h val="0.38707483076696497"/>
        </c:manualLayout>
      </c:layout>
      <c:overlay val="0"/>
      <c:spPr>
        <a:solidFill>
          <a:srgbClr val="FFFFFF"/>
        </a:solidFill>
        <a:ln w="38070">
          <a:solidFill>
            <a:srgbClr val="000000"/>
          </a:solidFill>
          <a:prstDash val="solid"/>
        </a:ln>
      </c:spPr>
      <c:txPr>
        <a:bodyPr/>
        <a:lstStyle/>
        <a:p>
          <a:pPr>
            <a:defRPr sz="1800" b="1" i="0" u="none" strike="noStrike" baseline="0">
              <a:solidFill>
                <a:srgbClr val="000000"/>
              </a:solidFill>
              <a:latin typeface="Comic Sans MS"/>
              <a:ea typeface="Comic Sans MS"/>
              <a:cs typeface="Comic Sans MS"/>
            </a:defRPr>
          </a:pPr>
          <a:endParaRPr lang="en-US"/>
        </a:p>
      </c:txPr>
    </c:legend>
    <c:plotVisOnly val="1"/>
    <c:dispBlanksAs val="gap"/>
    <c:showDLblsOverMax val="0"/>
  </c:chart>
  <c:spPr>
    <a:noFill/>
    <a:ln>
      <a:noFill/>
    </a:ln>
  </c:spPr>
  <c:txPr>
    <a:bodyPr/>
    <a:lstStyle/>
    <a:p>
      <a:pPr>
        <a:defRPr sz="1249" b="1" i="0" u="none" strike="noStrike" baseline="0">
          <a:solidFill>
            <a:srgbClr val="000000"/>
          </a:solidFill>
          <a:latin typeface="Comic Sans MS"/>
          <a:ea typeface="Comic Sans MS"/>
          <a:cs typeface="Comic Sans MS"/>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3200" dirty="0" smtClean="0"/>
              <a:t>Effects of Mineral</a:t>
            </a:r>
            <a:r>
              <a:rPr lang="en-US" sz="3200" baseline="0" dirty="0" smtClean="0"/>
              <a:t> Source &amp; Breed </a:t>
            </a:r>
            <a:r>
              <a:rPr lang="en-US" sz="3200" dirty="0" smtClean="0"/>
              <a:t>on </a:t>
            </a:r>
            <a:r>
              <a:rPr lang="en-US" sz="3200" dirty="0"/>
              <a:t>Calf 12 h </a:t>
            </a:r>
            <a:r>
              <a:rPr lang="en-US" sz="3200" dirty="0" smtClean="0"/>
              <a:t>IgA</a:t>
            </a:r>
            <a:endParaRPr lang="en-US" sz="3200" dirty="0"/>
          </a:p>
        </c:rich>
      </c:tx>
      <c:layout>
        <c:manualLayout>
          <c:xMode val="edge"/>
          <c:yMode val="edge"/>
          <c:x val="0.16522556770621799"/>
          <c:y val="5.7829230213209699E-3"/>
        </c:manualLayout>
      </c:layout>
      <c:overlay val="0"/>
      <c:spPr>
        <a:noFill/>
        <a:ln>
          <a:noFill/>
        </a:ln>
        <a:effectLst/>
      </c:spPr>
    </c:title>
    <c:autoTitleDeleted val="0"/>
    <c:plotArea>
      <c:layout>
        <c:manualLayout>
          <c:layoutTarget val="inner"/>
          <c:xMode val="edge"/>
          <c:yMode val="edge"/>
          <c:x val="0.14682392825896801"/>
          <c:y val="0.15023148148148199"/>
          <c:w val="0.82262051618547705"/>
          <c:h val="0.70878158580758699"/>
        </c:manualLayout>
      </c:layout>
      <c:barChart>
        <c:barDir val="col"/>
        <c:grouping val="clustered"/>
        <c:varyColors val="0"/>
        <c:ser>
          <c:idx val="0"/>
          <c:order val="0"/>
          <c:tx>
            <c:strRef>
              <c:f>'Calf Igs Graphs'!$AD$4</c:f>
              <c:strCache>
                <c:ptCount val="1"/>
                <c:pt idx="0">
                  <c:v>ING</c:v>
                </c:pt>
              </c:strCache>
            </c:strRef>
          </c:tx>
          <c:spPr>
            <a:solidFill>
              <a:srgbClr val="0000FF"/>
            </a:solidFill>
            <a:ln w="12700">
              <a:solidFill>
                <a:sysClr val="windowText" lastClr="000000"/>
              </a:solidFill>
            </a:ln>
            <a:effectLst/>
          </c:spPr>
          <c:invertIfNegative val="0"/>
          <c:dPt>
            <c:idx val="0"/>
            <c:invertIfNegative val="0"/>
            <c:bubble3D val="0"/>
          </c:dPt>
          <c:errBars>
            <c:errBarType val="plus"/>
            <c:errValType val="cust"/>
            <c:noEndCap val="0"/>
            <c:plus>
              <c:numRef>
                <c:f>'Calf Igs Graphs'!$AF$4</c:f>
                <c:numCache>
                  <c:formatCode>General</c:formatCode>
                  <c:ptCount val="1"/>
                  <c:pt idx="0">
                    <c:v>28.390537999999999</c:v>
                  </c:pt>
                </c:numCache>
              </c:numRef>
            </c:plus>
            <c:minus>
              <c:numRef>
                <c:f>'Calf Igs Graphs'!$AF$4</c:f>
                <c:numCache>
                  <c:formatCode>General</c:formatCode>
                  <c:ptCount val="1"/>
                  <c:pt idx="0">
                    <c:v>28.390537999999999</c:v>
                  </c:pt>
                </c:numCache>
              </c:numRef>
            </c:minus>
            <c:spPr>
              <a:noFill/>
              <a:ln w="12700" cap="flat" cmpd="sng" algn="ctr">
                <a:solidFill>
                  <a:schemeClr val="tx1"/>
                </a:solidFill>
                <a:round/>
              </a:ln>
              <a:effectLst/>
            </c:spPr>
          </c:errBars>
          <c:cat>
            <c:strRef>
              <c:f>'Calf Igs Graphs'!$AE$2</c:f>
              <c:strCache>
                <c:ptCount val="1"/>
                <c:pt idx="0">
                  <c:v>12 h IgA</c:v>
                </c:pt>
              </c:strCache>
            </c:strRef>
          </c:cat>
          <c:val>
            <c:numRef>
              <c:f>'Calf Igs Graphs'!$AE$4</c:f>
              <c:numCache>
                <c:formatCode>0.0</c:formatCode>
                <c:ptCount val="1"/>
                <c:pt idx="0">
                  <c:v>202.805556</c:v>
                </c:pt>
              </c:numCache>
            </c:numRef>
          </c:val>
        </c:ser>
        <c:ser>
          <c:idx val="1"/>
          <c:order val="1"/>
          <c:tx>
            <c:strRef>
              <c:f>'Calf Igs Graphs'!$AD$5</c:f>
              <c:strCache>
                <c:ptCount val="1"/>
                <c:pt idx="0">
                  <c:v>ORG</c:v>
                </c:pt>
              </c:strCache>
            </c:strRef>
          </c:tx>
          <c:spPr>
            <a:solidFill>
              <a:srgbClr val="FF6600"/>
            </a:solidFill>
            <a:ln w="12700">
              <a:solidFill>
                <a:sysClr val="windowText" lastClr="000000"/>
              </a:solidFill>
            </a:ln>
            <a:effectLst/>
          </c:spPr>
          <c:invertIfNegative val="0"/>
          <c:errBars>
            <c:errBarType val="plus"/>
            <c:errValType val="cust"/>
            <c:noEndCap val="0"/>
            <c:plus>
              <c:numRef>
                <c:f>'Calf Igs Graphs'!$AF$5</c:f>
                <c:numCache>
                  <c:formatCode>General</c:formatCode>
                  <c:ptCount val="1"/>
                  <c:pt idx="0">
                    <c:v>27.069316000000001</c:v>
                  </c:pt>
                </c:numCache>
              </c:numRef>
            </c:plus>
            <c:minus>
              <c:numRef>
                <c:f>'Calf Igs Graphs'!$AF$5</c:f>
                <c:numCache>
                  <c:formatCode>General</c:formatCode>
                  <c:ptCount val="1"/>
                  <c:pt idx="0">
                    <c:v>27.069316000000001</c:v>
                  </c:pt>
                </c:numCache>
              </c:numRef>
            </c:minus>
            <c:spPr>
              <a:noFill/>
              <a:ln w="12700" cap="flat" cmpd="sng" algn="ctr">
                <a:solidFill>
                  <a:schemeClr val="tx1"/>
                </a:solidFill>
                <a:round/>
              </a:ln>
              <a:effectLst/>
            </c:spPr>
          </c:errBars>
          <c:cat>
            <c:strRef>
              <c:f>'Calf Igs Graphs'!$AE$2</c:f>
              <c:strCache>
                <c:ptCount val="1"/>
                <c:pt idx="0">
                  <c:v>12 h IgA</c:v>
                </c:pt>
              </c:strCache>
            </c:strRef>
          </c:cat>
          <c:val>
            <c:numRef>
              <c:f>'Calf Igs Graphs'!$AE$5</c:f>
              <c:numCache>
                <c:formatCode>0.0</c:formatCode>
                <c:ptCount val="1"/>
                <c:pt idx="0">
                  <c:v>287.89434299999999</c:v>
                </c:pt>
              </c:numCache>
            </c:numRef>
          </c:val>
        </c:ser>
        <c:ser>
          <c:idx val="4"/>
          <c:order val="2"/>
          <c:tx>
            <c:strRef>
              <c:f>'Calf Igs Graphs'!$AD$8</c:f>
              <c:strCache>
                <c:ptCount val="1"/>
              </c:strCache>
            </c:strRef>
          </c:tx>
          <c:spPr>
            <a:solidFill>
              <a:schemeClr val="accent5"/>
            </a:solidFill>
            <a:ln>
              <a:noFill/>
            </a:ln>
            <a:effectLst/>
          </c:spPr>
          <c:invertIfNegative val="0"/>
          <c:val>
            <c:numRef>
              <c:f>'Calf Igs Graphs'!$AE$8</c:f>
              <c:numCache>
                <c:formatCode>General</c:formatCode>
                <c:ptCount val="1"/>
              </c:numCache>
            </c:numRef>
          </c:val>
        </c:ser>
        <c:ser>
          <c:idx val="2"/>
          <c:order val="3"/>
          <c:tx>
            <c:strRef>
              <c:f>'Calf Igs Graphs'!$AD$6</c:f>
              <c:strCache>
                <c:ptCount val="1"/>
                <c:pt idx="0">
                  <c:v>AN</c:v>
                </c:pt>
              </c:strCache>
            </c:strRef>
          </c:tx>
          <c:spPr>
            <a:solidFill>
              <a:sysClr val="window" lastClr="FFFFFF">
                <a:lumMod val="65000"/>
              </a:sysClr>
            </a:solidFill>
            <a:ln w="12700">
              <a:solidFill>
                <a:sysClr val="windowText" lastClr="000000"/>
              </a:solidFill>
            </a:ln>
            <a:effectLst/>
          </c:spPr>
          <c:invertIfNegative val="0"/>
          <c:errBars>
            <c:errBarType val="plus"/>
            <c:errValType val="cust"/>
            <c:noEndCap val="0"/>
            <c:plus>
              <c:numRef>
                <c:f>'Calf Igs Graphs'!$AF$6</c:f>
                <c:numCache>
                  <c:formatCode>General</c:formatCode>
                  <c:ptCount val="1"/>
                  <c:pt idx="0">
                    <c:v>27.069316000000001</c:v>
                  </c:pt>
                </c:numCache>
              </c:numRef>
            </c:plus>
            <c:minus>
              <c:numRef>
                <c:f>'Calf Igs Graphs'!$AF$6</c:f>
                <c:numCache>
                  <c:formatCode>General</c:formatCode>
                  <c:ptCount val="1"/>
                  <c:pt idx="0">
                    <c:v>27.069316000000001</c:v>
                  </c:pt>
                </c:numCache>
              </c:numRef>
            </c:minus>
            <c:spPr>
              <a:noFill/>
              <a:ln w="12700" cap="flat" cmpd="sng" algn="ctr">
                <a:solidFill>
                  <a:schemeClr val="tx1"/>
                </a:solidFill>
                <a:round/>
              </a:ln>
              <a:effectLst/>
            </c:spPr>
          </c:errBars>
          <c:cat>
            <c:strRef>
              <c:f>'Calf Igs Graphs'!$AE$2</c:f>
              <c:strCache>
                <c:ptCount val="1"/>
                <c:pt idx="0">
                  <c:v>12 h IgA</c:v>
                </c:pt>
              </c:strCache>
            </c:strRef>
          </c:cat>
          <c:val>
            <c:numRef>
              <c:f>'Calf Igs Graphs'!$AE$6</c:f>
              <c:numCache>
                <c:formatCode>0.0</c:formatCode>
                <c:ptCount val="1"/>
                <c:pt idx="0">
                  <c:v>287.43434300000001</c:v>
                </c:pt>
              </c:numCache>
            </c:numRef>
          </c:val>
        </c:ser>
        <c:ser>
          <c:idx val="3"/>
          <c:order val="4"/>
          <c:tx>
            <c:strRef>
              <c:f>'Calf Igs Graphs'!$AD$7</c:f>
              <c:strCache>
                <c:ptCount val="1"/>
                <c:pt idx="0">
                  <c:v>BN</c:v>
                </c:pt>
              </c:strCache>
            </c:strRef>
          </c:tx>
          <c:spPr>
            <a:solidFill>
              <a:sysClr val="windowText" lastClr="000000">
                <a:lumMod val="95000"/>
                <a:lumOff val="5000"/>
              </a:sysClr>
            </a:solidFill>
            <a:ln w="12700">
              <a:solidFill>
                <a:sysClr val="windowText" lastClr="000000"/>
              </a:solidFill>
            </a:ln>
            <a:effectLst/>
          </c:spPr>
          <c:invertIfNegative val="0"/>
          <c:errBars>
            <c:errBarType val="plus"/>
            <c:errValType val="cust"/>
            <c:noEndCap val="0"/>
            <c:plus>
              <c:numRef>
                <c:f>'Calf Igs Graphs'!$AF$7</c:f>
                <c:numCache>
                  <c:formatCode>General</c:formatCode>
                  <c:ptCount val="1"/>
                  <c:pt idx="0">
                    <c:v>28.390537999999999</c:v>
                  </c:pt>
                </c:numCache>
              </c:numRef>
            </c:plus>
            <c:minus>
              <c:numRef>
                <c:f>'Calf Igs Graphs'!$AF$7</c:f>
                <c:numCache>
                  <c:formatCode>General</c:formatCode>
                  <c:ptCount val="1"/>
                  <c:pt idx="0">
                    <c:v>28.390537999999999</c:v>
                  </c:pt>
                </c:numCache>
              </c:numRef>
            </c:minus>
            <c:spPr>
              <a:noFill/>
              <a:ln w="12700" cap="flat" cmpd="sng" algn="ctr">
                <a:solidFill>
                  <a:schemeClr val="tx1"/>
                </a:solidFill>
                <a:round/>
              </a:ln>
              <a:effectLst/>
            </c:spPr>
          </c:errBars>
          <c:cat>
            <c:strRef>
              <c:f>'Calf Igs Graphs'!$AE$2</c:f>
              <c:strCache>
                <c:ptCount val="1"/>
                <c:pt idx="0">
                  <c:v>12 h IgA</c:v>
                </c:pt>
              </c:strCache>
            </c:strRef>
          </c:cat>
          <c:val>
            <c:numRef>
              <c:f>'Calf Igs Graphs'!$AE$7</c:f>
              <c:numCache>
                <c:formatCode>0.0</c:formatCode>
                <c:ptCount val="1"/>
                <c:pt idx="0">
                  <c:v>203.265556</c:v>
                </c:pt>
              </c:numCache>
            </c:numRef>
          </c:val>
        </c:ser>
        <c:dLbls>
          <c:showLegendKey val="0"/>
          <c:showVal val="0"/>
          <c:showCatName val="0"/>
          <c:showSerName val="0"/>
          <c:showPercent val="0"/>
          <c:showBubbleSize val="0"/>
        </c:dLbls>
        <c:gapWidth val="209"/>
        <c:overlap val="-24"/>
        <c:axId val="153240704"/>
        <c:axId val="153242240"/>
      </c:barChart>
      <c:catAx>
        <c:axId val="153240704"/>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2200" b="1" i="0" u="none" strike="noStrike" kern="1200" baseline="0">
                <a:noFill/>
                <a:latin typeface="Times New Roman" panose="02020603050405020304" pitchFamily="18" charset="0"/>
                <a:ea typeface="+mn-ea"/>
                <a:cs typeface="Times New Roman" panose="02020603050405020304" pitchFamily="18" charset="0"/>
              </a:defRPr>
            </a:pPr>
            <a:endParaRPr lang="en-US"/>
          </a:p>
        </c:txPr>
        <c:crossAx val="153242240"/>
        <c:crosses val="autoZero"/>
        <c:auto val="1"/>
        <c:lblAlgn val="ctr"/>
        <c:lblOffset val="100"/>
        <c:noMultiLvlLbl val="0"/>
      </c:catAx>
      <c:valAx>
        <c:axId val="15324224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IgA Concentration, mg/dL</a:t>
                </a:r>
              </a:p>
            </c:rich>
          </c:tx>
          <c:layout>
            <c:manualLayout>
              <c:xMode val="edge"/>
              <c:yMode val="edge"/>
              <c:x val="1.48748906386702E-2"/>
              <c:y val="0.200571230679498"/>
            </c:manualLayout>
          </c:layout>
          <c:overlay val="0"/>
          <c:spPr>
            <a:noFill/>
            <a:ln>
              <a:noFill/>
            </a:ln>
            <a:effectLst/>
          </c:spPr>
        </c:title>
        <c:numFmt formatCode="0" sourceLinked="0"/>
        <c:majorTickMark val="none"/>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2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53240704"/>
        <c:crosses val="autoZero"/>
        <c:crossBetween val="between"/>
      </c:valAx>
      <c:spPr>
        <a:noFill/>
        <a:ln>
          <a:noFill/>
        </a:ln>
        <a:effectLst/>
      </c:spPr>
    </c:plotArea>
    <c:legend>
      <c:legendPos val="b"/>
      <c:legendEntry>
        <c:idx val="2"/>
        <c:delete val="1"/>
      </c:legendEntry>
      <c:layout>
        <c:manualLayout>
          <c:xMode val="edge"/>
          <c:yMode val="edge"/>
          <c:x val="0.26485315601794401"/>
          <c:y val="0.90983458935740202"/>
          <c:w val="0.57056085043165605"/>
          <c:h val="5.8188362236286699E-2"/>
        </c:manualLayout>
      </c:layout>
      <c:overlay val="0"/>
      <c:spPr>
        <a:noFill/>
        <a:ln>
          <a:noFill/>
        </a:ln>
        <a:effectLst/>
      </c:spPr>
      <c:txPr>
        <a:bodyPr rot="0" spcFirstLastPara="1" vertOverflow="ellipsis" vert="horz" wrap="square" anchor="ctr" anchorCtr="1"/>
        <a:lstStyle/>
        <a:p>
          <a:pPr>
            <a:defRPr sz="2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ysClr val="window" lastClr="FFFFFF"/>
    </a:solidFill>
    <a:ln>
      <a:noFill/>
    </a:ln>
    <a:effectLst/>
  </c:spPr>
  <c:txPr>
    <a:bodyPr/>
    <a:lstStyle/>
    <a:p>
      <a:pPr>
        <a:defRPr sz="2200"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3200" dirty="0" smtClean="0"/>
              <a:t>Effect of Mineral</a:t>
            </a:r>
            <a:r>
              <a:rPr lang="en-US" sz="3200" baseline="0" dirty="0" smtClean="0"/>
              <a:t> Source </a:t>
            </a:r>
            <a:r>
              <a:rPr lang="en-US" sz="3200" dirty="0" smtClean="0"/>
              <a:t>on </a:t>
            </a:r>
          </a:p>
          <a:p>
            <a:pPr>
              <a:defRPr sz="32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3200" dirty="0" smtClean="0"/>
              <a:t>24 </a:t>
            </a:r>
            <a:r>
              <a:rPr lang="en-US" sz="3200" dirty="0"/>
              <a:t>h Calf </a:t>
            </a:r>
            <a:r>
              <a:rPr lang="en-US" sz="3200" dirty="0" smtClean="0"/>
              <a:t>IgM</a:t>
            </a:r>
            <a:endParaRPr lang="en-US" sz="3200" dirty="0"/>
          </a:p>
        </c:rich>
      </c:tx>
      <c:layout>
        <c:manualLayout>
          <c:xMode val="edge"/>
          <c:yMode val="edge"/>
          <c:x val="0.25683734785832002"/>
          <c:y val="1.2365207933544399E-2"/>
        </c:manualLayout>
      </c:layout>
      <c:overlay val="0"/>
      <c:spPr>
        <a:noFill/>
        <a:ln>
          <a:noFill/>
        </a:ln>
        <a:effectLst/>
      </c:spPr>
    </c:title>
    <c:autoTitleDeleted val="0"/>
    <c:plotArea>
      <c:layout>
        <c:manualLayout>
          <c:layoutTarget val="inner"/>
          <c:xMode val="edge"/>
          <c:yMode val="edge"/>
          <c:x val="0.15593164413938801"/>
          <c:y val="0.14780837583578901"/>
          <c:w val="0.81351272705889299"/>
          <c:h val="0.73546375828987198"/>
        </c:manualLayout>
      </c:layout>
      <c:barChart>
        <c:barDir val="col"/>
        <c:grouping val="clustered"/>
        <c:varyColors val="0"/>
        <c:ser>
          <c:idx val="0"/>
          <c:order val="0"/>
          <c:tx>
            <c:strRef>
              <c:f>'Calf Igs Graphs'!$B$64</c:f>
              <c:strCache>
                <c:ptCount val="1"/>
                <c:pt idx="0">
                  <c:v>ING</c:v>
                </c:pt>
              </c:strCache>
            </c:strRef>
          </c:tx>
          <c:spPr>
            <a:solidFill>
              <a:srgbClr val="0000FF"/>
            </a:solidFill>
            <a:ln w="12700">
              <a:solidFill>
                <a:schemeClr val="tx1"/>
              </a:solidFill>
            </a:ln>
            <a:effectLst/>
          </c:spPr>
          <c:invertIfNegative val="0"/>
          <c:errBars>
            <c:errBarType val="plus"/>
            <c:errValType val="cust"/>
            <c:noEndCap val="0"/>
            <c:plus>
              <c:numRef>
                <c:f>'Calf Igs Graphs'!$D$64</c:f>
                <c:numCache>
                  <c:formatCode>General</c:formatCode>
                  <c:ptCount val="1"/>
                  <c:pt idx="0">
                    <c:v>20.460332999999771</c:v>
                  </c:pt>
                </c:numCache>
              </c:numRef>
            </c:plus>
            <c:minus>
              <c:numRef>
                <c:f>'Calf Igs Graphs'!$D$64</c:f>
                <c:numCache>
                  <c:formatCode>General</c:formatCode>
                  <c:ptCount val="1"/>
                  <c:pt idx="0">
                    <c:v>20.460332999999771</c:v>
                  </c:pt>
                </c:numCache>
              </c:numRef>
            </c:minus>
            <c:spPr>
              <a:noFill/>
              <a:ln w="12700" cap="flat" cmpd="sng" algn="ctr">
                <a:solidFill>
                  <a:schemeClr val="tx1"/>
                </a:solidFill>
                <a:round/>
              </a:ln>
              <a:effectLst/>
            </c:spPr>
          </c:errBars>
          <c:cat>
            <c:strRef>
              <c:f>'Calf Igs Graphs'!$B$62</c:f>
              <c:strCache>
                <c:ptCount val="1"/>
                <c:pt idx="0">
                  <c:v>24 h IgM</c:v>
                </c:pt>
              </c:strCache>
            </c:strRef>
          </c:cat>
          <c:val>
            <c:numRef>
              <c:f>'Calf Igs Graphs'!$C$64</c:f>
              <c:numCache>
                <c:formatCode>0.0</c:formatCode>
                <c:ptCount val="1"/>
                <c:pt idx="0">
                  <c:v>172.52500000000001</c:v>
                </c:pt>
              </c:numCache>
            </c:numRef>
          </c:val>
        </c:ser>
        <c:ser>
          <c:idx val="1"/>
          <c:order val="1"/>
          <c:tx>
            <c:strRef>
              <c:f>'Calf Igs Graphs'!$B$65</c:f>
              <c:strCache>
                <c:ptCount val="1"/>
                <c:pt idx="0">
                  <c:v>ORG</c:v>
                </c:pt>
              </c:strCache>
            </c:strRef>
          </c:tx>
          <c:spPr>
            <a:solidFill>
              <a:srgbClr val="FF6600"/>
            </a:solidFill>
            <a:ln w="12700">
              <a:solidFill>
                <a:schemeClr val="tx1"/>
              </a:solidFill>
            </a:ln>
            <a:effectLst/>
          </c:spPr>
          <c:invertIfNegative val="0"/>
          <c:dPt>
            <c:idx val="0"/>
            <c:invertIfNegative val="0"/>
            <c:bubble3D val="0"/>
          </c:dPt>
          <c:errBars>
            <c:errBarType val="plus"/>
            <c:errValType val="cust"/>
            <c:noEndCap val="0"/>
            <c:plus>
              <c:numRef>
                <c:f>'Calf Igs Graphs'!$D$65</c:f>
                <c:numCache>
                  <c:formatCode>General</c:formatCode>
                  <c:ptCount val="1"/>
                  <c:pt idx="0">
                    <c:v>19.410375999999999</c:v>
                  </c:pt>
                </c:numCache>
              </c:numRef>
            </c:plus>
            <c:minus>
              <c:numRef>
                <c:f>'Calf Igs Graphs'!$D$65</c:f>
                <c:numCache>
                  <c:formatCode>General</c:formatCode>
                  <c:ptCount val="1"/>
                  <c:pt idx="0">
                    <c:v>19.410375999999999</c:v>
                  </c:pt>
                </c:numCache>
              </c:numRef>
            </c:minus>
            <c:spPr>
              <a:noFill/>
              <a:ln w="12700" cap="flat" cmpd="sng" algn="ctr">
                <a:solidFill>
                  <a:schemeClr val="tx1"/>
                </a:solidFill>
                <a:round/>
              </a:ln>
              <a:effectLst/>
            </c:spPr>
          </c:errBars>
          <c:val>
            <c:numRef>
              <c:f>'Calf Igs Graphs'!$C$65</c:f>
              <c:numCache>
                <c:formatCode>0.0</c:formatCode>
                <c:ptCount val="1"/>
                <c:pt idx="0">
                  <c:v>223.034875</c:v>
                </c:pt>
              </c:numCache>
            </c:numRef>
          </c:val>
        </c:ser>
        <c:dLbls>
          <c:showLegendKey val="0"/>
          <c:showVal val="0"/>
          <c:showCatName val="0"/>
          <c:showSerName val="0"/>
          <c:showPercent val="0"/>
          <c:showBubbleSize val="0"/>
        </c:dLbls>
        <c:gapWidth val="219"/>
        <c:overlap val="-27"/>
        <c:axId val="158744576"/>
        <c:axId val="158746112"/>
      </c:barChart>
      <c:catAx>
        <c:axId val="158744576"/>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400" b="1" i="0" u="none" strike="noStrike" kern="1200" baseline="0">
                <a:noFill/>
                <a:latin typeface="Times New Roman" panose="02020603050405020304" pitchFamily="18" charset="0"/>
                <a:ea typeface="+mn-ea"/>
                <a:cs typeface="Times New Roman" panose="02020603050405020304" pitchFamily="18" charset="0"/>
              </a:defRPr>
            </a:pPr>
            <a:endParaRPr lang="en-US"/>
          </a:p>
        </c:txPr>
        <c:crossAx val="158746112"/>
        <c:crosses val="autoZero"/>
        <c:auto val="1"/>
        <c:lblAlgn val="ctr"/>
        <c:lblOffset val="100"/>
        <c:noMultiLvlLbl val="0"/>
      </c:catAx>
      <c:valAx>
        <c:axId val="15874611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2200"/>
                  <a:t>IgM Concentration, mg/dL</a:t>
                </a:r>
              </a:p>
            </c:rich>
          </c:tx>
          <c:layout>
            <c:manualLayout>
              <c:xMode val="edge"/>
              <c:yMode val="edge"/>
              <c:x val="2.1819682050461101E-2"/>
              <c:y val="0.224339074836166"/>
            </c:manualLayout>
          </c:layout>
          <c:overlay val="0"/>
          <c:spPr>
            <a:noFill/>
            <a:ln>
              <a:noFill/>
            </a:ln>
            <a:effectLst/>
          </c:spPr>
        </c:title>
        <c:numFmt formatCode="0" sourceLinked="0"/>
        <c:majorTickMark val="none"/>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2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58744576"/>
        <c:crosses val="autoZero"/>
        <c:crossBetween val="between"/>
      </c:valAx>
      <c:spPr>
        <a:noFill/>
        <a:ln>
          <a:noFill/>
        </a:ln>
        <a:effectLst/>
      </c:spPr>
    </c:plotArea>
    <c:legend>
      <c:legendPos val="b"/>
      <c:layout>
        <c:manualLayout>
          <c:xMode val="edge"/>
          <c:yMode val="edge"/>
          <c:x val="0.23519617902378701"/>
          <c:y val="0.924791445034022"/>
          <c:w val="0.66741272745558899"/>
          <c:h val="6.3429369250883993E-2"/>
        </c:manualLayout>
      </c:layout>
      <c:overlay val="0"/>
      <c:spPr>
        <a:noFill/>
        <a:ln>
          <a:noFill/>
        </a:ln>
        <a:effectLst/>
      </c:spPr>
      <c:txPr>
        <a:bodyPr rot="0" spcFirstLastPara="1" vertOverflow="ellipsis" vert="horz" wrap="square" anchor="ctr" anchorCtr="1"/>
        <a:lstStyle/>
        <a:p>
          <a:pPr>
            <a:defRPr sz="2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ysClr val="window" lastClr="FFFFFF"/>
    </a:solidFill>
    <a:ln>
      <a:noFill/>
    </a:ln>
    <a:effectLst/>
  </c:spPr>
  <c:txPr>
    <a:bodyPr/>
    <a:lstStyle/>
    <a:p>
      <a:pPr>
        <a:defRPr sz="2000"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0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3000" dirty="0" smtClean="0"/>
              <a:t>Effects of Mineral</a:t>
            </a:r>
            <a:r>
              <a:rPr lang="en-US" sz="3000" baseline="0" dirty="0" smtClean="0"/>
              <a:t> Source </a:t>
            </a:r>
            <a:r>
              <a:rPr lang="en-US" sz="3000" dirty="0" smtClean="0"/>
              <a:t>&amp; </a:t>
            </a:r>
            <a:r>
              <a:rPr lang="en-US" sz="3000" dirty="0"/>
              <a:t>Breed </a:t>
            </a:r>
            <a:r>
              <a:rPr lang="en-US" sz="3000" dirty="0" smtClean="0"/>
              <a:t>on </a:t>
            </a:r>
          </a:p>
          <a:p>
            <a:pPr>
              <a:defRPr sz="30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3000" dirty="0" smtClean="0"/>
              <a:t>24 </a:t>
            </a:r>
            <a:r>
              <a:rPr lang="en-US" sz="3000" dirty="0"/>
              <a:t>h Calf IgA</a:t>
            </a:r>
          </a:p>
        </c:rich>
      </c:tx>
      <c:layout>
        <c:manualLayout>
          <c:xMode val="edge"/>
          <c:yMode val="edge"/>
          <c:x val="0.196718784983345"/>
          <c:y val="9.87850834835074E-3"/>
        </c:manualLayout>
      </c:layout>
      <c:overlay val="0"/>
      <c:spPr>
        <a:noFill/>
        <a:ln>
          <a:noFill/>
        </a:ln>
        <a:effectLst/>
      </c:spPr>
    </c:title>
    <c:autoTitleDeleted val="0"/>
    <c:plotArea>
      <c:layout>
        <c:manualLayout>
          <c:layoutTarget val="inner"/>
          <c:xMode val="edge"/>
          <c:yMode val="edge"/>
          <c:x val="0.15459951881014899"/>
          <c:y val="0.16712962962962999"/>
          <c:w val="0.814844925634296"/>
          <c:h val="0.75117982058762001"/>
        </c:manualLayout>
      </c:layout>
      <c:barChart>
        <c:barDir val="col"/>
        <c:grouping val="clustered"/>
        <c:varyColors val="0"/>
        <c:ser>
          <c:idx val="0"/>
          <c:order val="0"/>
          <c:tx>
            <c:strRef>
              <c:f>'Calf Igs Graphs'!$P$51</c:f>
              <c:strCache>
                <c:ptCount val="1"/>
                <c:pt idx="0">
                  <c:v>ING</c:v>
                </c:pt>
              </c:strCache>
            </c:strRef>
          </c:tx>
          <c:spPr>
            <a:solidFill>
              <a:srgbClr val="0000FF"/>
            </a:solidFill>
            <a:ln w="12700">
              <a:solidFill>
                <a:sysClr val="windowText" lastClr="000000"/>
              </a:solidFill>
            </a:ln>
            <a:effectLst/>
          </c:spPr>
          <c:invertIfNegative val="0"/>
          <c:errBars>
            <c:errBarType val="plus"/>
            <c:errValType val="cust"/>
            <c:noEndCap val="0"/>
            <c:plus>
              <c:numRef>
                <c:f>'Calf Igs Graphs'!$R$51</c:f>
                <c:numCache>
                  <c:formatCode>General</c:formatCode>
                  <c:ptCount val="1"/>
                  <c:pt idx="0">
                    <c:v>30.629964999999999</c:v>
                  </c:pt>
                </c:numCache>
              </c:numRef>
            </c:plus>
            <c:minus>
              <c:numRef>
                <c:f>'Calf Igs Graphs'!$R$51</c:f>
                <c:numCache>
                  <c:formatCode>General</c:formatCode>
                  <c:ptCount val="1"/>
                  <c:pt idx="0">
                    <c:v>30.629964999999999</c:v>
                  </c:pt>
                </c:numCache>
              </c:numRef>
            </c:minus>
            <c:spPr>
              <a:noFill/>
              <a:ln w="12700" cap="flat" cmpd="sng" algn="ctr">
                <a:solidFill>
                  <a:schemeClr val="tx1"/>
                </a:solidFill>
                <a:round/>
              </a:ln>
              <a:effectLst/>
            </c:spPr>
          </c:errBars>
          <c:cat>
            <c:strRef>
              <c:f>'Calf Igs Graphs'!$Q$48:$R$48</c:f>
              <c:strCache>
                <c:ptCount val="1"/>
                <c:pt idx="0">
                  <c:v>24 h IgA</c:v>
                </c:pt>
              </c:strCache>
            </c:strRef>
          </c:cat>
          <c:val>
            <c:numRef>
              <c:f>'Calf Igs Graphs'!$Q$51</c:f>
              <c:numCache>
                <c:formatCode>0.0</c:formatCode>
                <c:ptCount val="1"/>
                <c:pt idx="0">
                  <c:v>195.150139</c:v>
                </c:pt>
              </c:numCache>
            </c:numRef>
          </c:val>
        </c:ser>
        <c:ser>
          <c:idx val="1"/>
          <c:order val="1"/>
          <c:tx>
            <c:strRef>
              <c:f>'Calf Igs Graphs'!$P$52</c:f>
              <c:strCache>
                <c:ptCount val="1"/>
                <c:pt idx="0">
                  <c:v>ORG</c:v>
                </c:pt>
              </c:strCache>
            </c:strRef>
          </c:tx>
          <c:spPr>
            <a:solidFill>
              <a:srgbClr val="FF6600"/>
            </a:solidFill>
            <a:ln w="12700">
              <a:solidFill>
                <a:sysClr val="windowText" lastClr="000000"/>
              </a:solidFill>
            </a:ln>
            <a:effectLst/>
          </c:spPr>
          <c:invertIfNegative val="0"/>
          <c:errBars>
            <c:errBarType val="plus"/>
            <c:errValType val="cust"/>
            <c:noEndCap val="0"/>
            <c:plus>
              <c:numRef>
                <c:f>'Calf Igs Graphs'!$R$52</c:f>
                <c:numCache>
                  <c:formatCode>General</c:formatCode>
                  <c:ptCount val="1"/>
                  <c:pt idx="0">
                    <c:v>28.96302</c:v>
                  </c:pt>
                </c:numCache>
              </c:numRef>
            </c:plus>
            <c:minus>
              <c:numRef>
                <c:f>'Calf Igs Graphs'!$R$52</c:f>
                <c:numCache>
                  <c:formatCode>General</c:formatCode>
                  <c:ptCount val="1"/>
                  <c:pt idx="0">
                    <c:v>28.96302</c:v>
                  </c:pt>
                </c:numCache>
              </c:numRef>
            </c:minus>
            <c:spPr>
              <a:noFill/>
              <a:ln w="12700" cap="flat" cmpd="sng" algn="ctr">
                <a:solidFill>
                  <a:schemeClr val="tx1"/>
                </a:solidFill>
                <a:round/>
              </a:ln>
              <a:effectLst/>
            </c:spPr>
          </c:errBars>
          <c:cat>
            <c:strRef>
              <c:f>'Calf Igs Graphs'!$Q$48:$R$48</c:f>
              <c:strCache>
                <c:ptCount val="1"/>
                <c:pt idx="0">
                  <c:v>24 h IgA</c:v>
                </c:pt>
              </c:strCache>
            </c:strRef>
          </c:cat>
          <c:val>
            <c:numRef>
              <c:f>'Calf Igs Graphs'!$Q$52</c:f>
              <c:numCache>
                <c:formatCode>0.0</c:formatCode>
                <c:ptCount val="1"/>
                <c:pt idx="0">
                  <c:v>290.32922200000002</c:v>
                </c:pt>
              </c:numCache>
            </c:numRef>
          </c:val>
        </c:ser>
        <c:ser>
          <c:idx val="2"/>
          <c:order val="2"/>
          <c:tx>
            <c:strRef>
              <c:f>'Calf Igs Graphs'!$P$48</c:f>
              <c:strCache>
                <c:ptCount val="1"/>
              </c:strCache>
            </c:strRef>
          </c:tx>
          <c:spPr>
            <a:solidFill>
              <a:schemeClr val="accent3"/>
            </a:solidFill>
            <a:ln>
              <a:noFill/>
            </a:ln>
            <a:effectLst/>
          </c:spPr>
          <c:invertIfNegative val="0"/>
          <c:val>
            <c:numRef>
              <c:f>'Calf Igs Graphs'!$P$49</c:f>
              <c:numCache>
                <c:formatCode>General</c:formatCode>
                <c:ptCount val="1"/>
              </c:numCache>
            </c:numRef>
          </c:val>
        </c:ser>
        <c:ser>
          <c:idx val="3"/>
          <c:order val="3"/>
          <c:tx>
            <c:strRef>
              <c:f>'Calf Igs Graphs'!$P$54</c:f>
              <c:strCache>
                <c:ptCount val="1"/>
                <c:pt idx="0">
                  <c:v>AN</c:v>
                </c:pt>
              </c:strCache>
            </c:strRef>
          </c:tx>
          <c:spPr>
            <a:solidFill>
              <a:sysClr val="window" lastClr="FFFFFF">
                <a:lumMod val="65000"/>
              </a:sysClr>
            </a:solidFill>
            <a:ln w="12700">
              <a:solidFill>
                <a:sysClr val="windowText" lastClr="000000"/>
              </a:solidFill>
            </a:ln>
            <a:effectLst/>
          </c:spPr>
          <c:invertIfNegative val="0"/>
          <c:errBars>
            <c:errBarType val="plus"/>
            <c:errValType val="cust"/>
            <c:noEndCap val="0"/>
            <c:plus>
              <c:numRef>
                <c:f>'Calf Igs Graphs'!$R$54</c:f>
                <c:numCache>
                  <c:formatCode>General</c:formatCode>
                  <c:ptCount val="1"/>
                  <c:pt idx="0">
                    <c:v>29.900576000000001</c:v>
                  </c:pt>
                </c:numCache>
              </c:numRef>
            </c:plus>
            <c:minus>
              <c:numRef>
                <c:f>'Calf Igs Graphs'!$R$54</c:f>
                <c:numCache>
                  <c:formatCode>General</c:formatCode>
                  <c:ptCount val="1"/>
                  <c:pt idx="0">
                    <c:v>29.900576000000001</c:v>
                  </c:pt>
                </c:numCache>
              </c:numRef>
            </c:minus>
            <c:spPr>
              <a:noFill/>
              <a:ln w="12700" cap="flat" cmpd="sng" algn="ctr">
                <a:solidFill>
                  <a:schemeClr val="tx1"/>
                </a:solidFill>
                <a:round/>
              </a:ln>
              <a:effectLst/>
            </c:spPr>
          </c:errBars>
          <c:val>
            <c:numRef>
              <c:f>'Calf Igs Graphs'!$Q$54</c:f>
              <c:numCache>
                <c:formatCode>0.0</c:formatCode>
                <c:ptCount val="1"/>
                <c:pt idx="0">
                  <c:v>282.75824999999992</c:v>
                </c:pt>
              </c:numCache>
            </c:numRef>
          </c:val>
        </c:ser>
        <c:ser>
          <c:idx val="4"/>
          <c:order val="4"/>
          <c:tx>
            <c:strRef>
              <c:f>'Calf Igs Graphs'!$P$55</c:f>
              <c:strCache>
                <c:ptCount val="1"/>
                <c:pt idx="0">
                  <c:v>BN</c:v>
                </c:pt>
              </c:strCache>
            </c:strRef>
          </c:tx>
          <c:spPr>
            <a:solidFill>
              <a:sysClr val="windowText" lastClr="000000">
                <a:lumMod val="95000"/>
                <a:lumOff val="5000"/>
              </a:sysClr>
            </a:solidFill>
            <a:ln w="12700">
              <a:solidFill>
                <a:sysClr val="windowText" lastClr="000000"/>
              </a:solidFill>
            </a:ln>
            <a:effectLst/>
          </c:spPr>
          <c:invertIfNegative val="0"/>
          <c:errBars>
            <c:errBarType val="plus"/>
            <c:errValType val="cust"/>
            <c:noEndCap val="0"/>
            <c:plus>
              <c:numRef>
                <c:f>'Calf Igs Graphs'!$R$55</c:f>
                <c:numCache>
                  <c:formatCode>General</c:formatCode>
                  <c:ptCount val="1"/>
                  <c:pt idx="0">
                    <c:v>29.715430999999999</c:v>
                  </c:pt>
                </c:numCache>
              </c:numRef>
            </c:plus>
            <c:minus>
              <c:numRef>
                <c:f>'Calf Igs Graphs'!$R$55</c:f>
                <c:numCache>
                  <c:formatCode>General</c:formatCode>
                  <c:ptCount val="1"/>
                  <c:pt idx="0">
                    <c:v>29.715430999999999</c:v>
                  </c:pt>
                </c:numCache>
              </c:numRef>
            </c:minus>
            <c:spPr>
              <a:noFill/>
              <a:ln w="12700" cap="flat" cmpd="sng" algn="ctr">
                <a:solidFill>
                  <a:schemeClr val="tx1"/>
                </a:solidFill>
                <a:round/>
              </a:ln>
              <a:effectLst/>
            </c:spPr>
          </c:errBars>
          <c:val>
            <c:numRef>
              <c:f>'Calf Igs Graphs'!$Q$55</c:f>
              <c:numCache>
                <c:formatCode>0.0</c:formatCode>
                <c:ptCount val="1"/>
                <c:pt idx="0">
                  <c:v>202.72111100000001</c:v>
                </c:pt>
              </c:numCache>
            </c:numRef>
          </c:val>
        </c:ser>
        <c:dLbls>
          <c:showLegendKey val="0"/>
          <c:showVal val="0"/>
          <c:showCatName val="0"/>
          <c:showSerName val="0"/>
          <c:showPercent val="0"/>
          <c:showBubbleSize val="0"/>
        </c:dLbls>
        <c:gapWidth val="219"/>
        <c:overlap val="-27"/>
        <c:axId val="158817664"/>
        <c:axId val="158831744"/>
      </c:barChart>
      <c:catAx>
        <c:axId val="158817664"/>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200" b="1" i="0" u="none" strike="noStrike" kern="1200" baseline="0">
                <a:noFill/>
                <a:latin typeface="Times New Roman" panose="02020603050405020304" pitchFamily="18" charset="0"/>
                <a:ea typeface="+mn-ea"/>
                <a:cs typeface="Times New Roman" panose="02020603050405020304" pitchFamily="18" charset="0"/>
              </a:defRPr>
            </a:pPr>
            <a:endParaRPr lang="en-US"/>
          </a:p>
        </c:txPr>
        <c:crossAx val="158831744"/>
        <c:crosses val="autoZero"/>
        <c:auto val="1"/>
        <c:lblAlgn val="ctr"/>
        <c:lblOffset val="100"/>
        <c:noMultiLvlLbl val="0"/>
      </c:catAx>
      <c:valAx>
        <c:axId val="15883174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IgA Concentration, mg/dL</a:t>
                </a:r>
              </a:p>
            </c:rich>
          </c:tx>
          <c:layout>
            <c:manualLayout>
              <c:xMode val="edge"/>
              <c:yMode val="edge"/>
              <c:x val="2.6388888888888899E-2"/>
              <c:y val="0.20095581802274701"/>
            </c:manualLayout>
          </c:layout>
          <c:overlay val="0"/>
          <c:spPr>
            <a:noFill/>
            <a:ln>
              <a:noFill/>
            </a:ln>
            <a:effectLst/>
          </c:spPr>
        </c:title>
        <c:numFmt formatCode="0" sourceLinked="0"/>
        <c:majorTickMark val="none"/>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2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58817664"/>
        <c:crosses val="autoZero"/>
        <c:crossBetween val="between"/>
      </c:valAx>
      <c:spPr>
        <a:noFill/>
        <a:ln>
          <a:noFill/>
        </a:ln>
        <a:effectLst/>
      </c:spPr>
    </c:plotArea>
    <c:legend>
      <c:legendPos val="b"/>
      <c:legendEntry>
        <c:idx val="2"/>
        <c:delete val="1"/>
      </c:legendEntry>
      <c:layout>
        <c:manualLayout>
          <c:xMode val="edge"/>
          <c:yMode val="edge"/>
          <c:x val="0.220334181301475"/>
          <c:y val="0.92863501105148405"/>
          <c:w val="0.66141165610997199"/>
          <c:h val="5.9510778930495098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ysClr val="window" lastClr="FFFFFF"/>
    </a:solidFill>
    <a:ln>
      <a:noFill/>
    </a:ln>
    <a:effectLst/>
  </c:spPr>
  <c:txPr>
    <a:bodyPr/>
    <a:lstStyle/>
    <a:p>
      <a:pPr>
        <a:defRPr sz="2200" b="1">
          <a:solidFill>
            <a:schemeClr val="tx1"/>
          </a:solidFill>
          <a:latin typeface="Times New Roman" panose="02020603050405020304" pitchFamily="18" charset="0"/>
          <a:cs typeface="Times New Roman" panose="02020603050405020304" pitchFamily="18" charset="0"/>
        </a:defRPr>
      </a:pPr>
      <a:endParaRPr lang="en-US"/>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3200" dirty="0" smtClean="0"/>
              <a:t>Effects of Mineral</a:t>
            </a:r>
            <a:r>
              <a:rPr lang="en-US" sz="3200" baseline="0" dirty="0" smtClean="0"/>
              <a:t> Source</a:t>
            </a:r>
            <a:r>
              <a:rPr lang="en-US" sz="3200" dirty="0" smtClean="0"/>
              <a:t> on</a:t>
            </a:r>
          </a:p>
          <a:p>
            <a:pPr>
              <a:defRPr sz="3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3200" dirty="0" smtClean="0"/>
              <a:t>24 </a:t>
            </a:r>
            <a:r>
              <a:rPr lang="en-US" sz="3200" dirty="0"/>
              <a:t>h Calf Total </a:t>
            </a:r>
            <a:r>
              <a:rPr lang="en-US" sz="3200" dirty="0" err="1"/>
              <a:t>Igs</a:t>
            </a:r>
            <a:endParaRPr lang="en-US" sz="3200" dirty="0"/>
          </a:p>
        </c:rich>
      </c:tx>
      <c:layout>
        <c:manualLayout>
          <c:xMode val="edge"/>
          <c:yMode val="edge"/>
          <c:x val="0.265614437883472"/>
          <c:y val="8.2501892084668998E-3"/>
        </c:manualLayout>
      </c:layout>
      <c:overlay val="0"/>
      <c:spPr>
        <a:noFill/>
        <a:ln>
          <a:noFill/>
        </a:ln>
        <a:effectLst/>
      </c:spPr>
    </c:title>
    <c:autoTitleDeleted val="0"/>
    <c:plotArea>
      <c:layout>
        <c:manualLayout>
          <c:layoutTarget val="inner"/>
          <c:xMode val="edge"/>
          <c:yMode val="edge"/>
          <c:x val="0.157250221058652"/>
          <c:y val="0.120075543376381"/>
          <c:w val="0.81219416271095601"/>
          <c:h val="0.794750233156168"/>
        </c:manualLayout>
      </c:layout>
      <c:barChart>
        <c:barDir val="col"/>
        <c:grouping val="clustered"/>
        <c:varyColors val="0"/>
        <c:ser>
          <c:idx val="0"/>
          <c:order val="0"/>
          <c:tx>
            <c:strRef>
              <c:f>'Calf Igs Graphs'!$P$69</c:f>
              <c:strCache>
                <c:ptCount val="1"/>
                <c:pt idx="0">
                  <c:v>ING</c:v>
                </c:pt>
              </c:strCache>
            </c:strRef>
          </c:tx>
          <c:spPr>
            <a:solidFill>
              <a:srgbClr val="0000FF"/>
            </a:solidFill>
            <a:ln w="12700">
              <a:solidFill>
                <a:schemeClr val="tx1"/>
              </a:solidFill>
            </a:ln>
            <a:effectLst/>
          </c:spPr>
          <c:invertIfNegative val="0"/>
          <c:errBars>
            <c:errBarType val="plus"/>
            <c:errValType val="cust"/>
            <c:noEndCap val="0"/>
            <c:plus>
              <c:numRef>
                <c:f>'Calf Igs Graphs'!$R$69</c:f>
                <c:numCache>
                  <c:formatCode>General</c:formatCode>
                  <c:ptCount val="1"/>
                  <c:pt idx="0">
                    <c:v>324.29072999999892</c:v>
                  </c:pt>
                </c:numCache>
              </c:numRef>
            </c:plus>
            <c:minus>
              <c:numRef>
                <c:f>'Calf Igs Graphs'!$R$69</c:f>
                <c:numCache>
                  <c:formatCode>General</c:formatCode>
                  <c:ptCount val="1"/>
                  <c:pt idx="0">
                    <c:v>324.29072999999892</c:v>
                  </c:pt>
                </c:numCache>
              </c:numRef>
            </c:minus>
            <c:spPr>
              <a:noFill/>
              <a:ln w="12700" cap="flat" cmpd="sng" algn="ctr">
                <a:solidFill>
                  <a:schemeClr val="tx1"/>
                </a:solidFill>
                <a:round/>
              </a:ln>
              <a:effectLst/>
            </c:spPr>
          </c:errBars>
          <c:cat>
            <c:strRef>
              <c:f>'Calf Igs Graphs'!$Q$66:$R$66</c:f>
              <c:strCache>
                <c:ptCount val="1"/>
                <c:pt idx="0">
                  <c:v>24 h Total Igs</c:v>
                </c:pt>
              </c:strCache>
            </c:strRef>
          </c:cat>
          <c:val>
            <c:numRef>
              <c:f>'Calf Igs Graphs'!$Q$69</c:f>
              <c:numCache>
                <c:formatCode>0.0</c:formatCode>
                <c:ptCount val="1"/>
                <c:pt idx="0">
                  <c:v>4226.2030400000003</c:v>
                </c:pt>
              </c:numCache>
            </c:numRef>
          </c:val>
        </c:ser>
        <c:ser>
          <c:idx val="1"/>
          <c:order val="1"/>
          <c:tx>
            <c:strRef>
              <c:f>'Calf Igs Graphs'!$P$70</c:f>
              <c:strCache>
                <c:ptCount val="1"/>
                <c:pt idx="0">
                  <c:v>ORG</c:v>
                </c:pt>
              </c:strCache>
            </c:strRef>
          </c:tx>
          <c:spPr>
            <a:solidFill>
              <a:srgbClr val="FF6600"/>
            </a:solidFill>
            <a:ln w="12700">
              <a:solidFill>
                <a:schemeClr val="tx1"/>
              </a:solidFill>
            </a:ln>
            <a:effectLst/>
          </c:spPr>
          <c:invertIfNegative val="0"/>
          <c:dPt>
            <c:idx val="0"/>
            <c:invertIfNegative val="0"/>
            <c:bubble3D val="0"/>
          </c:dPt>
          <c:errBars>
            <c:errBarType val="plus"/>
            <c:errValType val="cust"/>
            <c:noEndCap val="0"/>
            <c:plus>
              <c:numRef>
                <c:f>'Calf Igs Graphs'!$R$70</c:f>
                <c:numCache>
                  <c:formatCode>General</c:formatCode>
                  <c:ptCount val="1"/>
                  <c:pt idx="0">
                    <c:v>297.21735999999862</c:v>
                  </c:pt>
                </c:numCache>
              </c:numRef>
            </c:plus>
            <c:minus>
              <c:numRef>
                <c:f>'Calf Igs Graphs'!$R$70</c:f>
                <c:numCache>
                  <c:formatCode>General</c:formatCode>
                  <c:ptCount val="1"/>
                  <c:pt idx="0">
                    <c:v>297.21735999999862</c:v>
                  </c:pt>
                </c:numCache>
              </c:numRef>
            </c:minus>
            <c:spPr>
              <a:noFill/>
              <a:ln w="12700" cap="flat" cmpd="sng" algn="ctr">
                <a:solidFill>
                  <a:schemeClr val="tx1"/>
                </a:solidFill>
                <a:round/>
              </a:ln>
              <a:effectLst/>
            </c:spPr>
          </c:errBars>
          <c:cat>
            <c:strRef>
              <c:f>'Calf Igs Graphs'!$Q$66:$R$66</c:f>
              <c:strCache>
                <c:ptCount val="1"/>
                <c:pt idx="0">
                  <c:v>24 h Total Igs</c:v>
                </c:pt>
              </c:strCache>
            </c:strRef>
          </c:cat>
          <c:val>
            <c:numRef>
              <c:f>'Calf Igs Graphs'!$Q$70</c:f>
              <c:numCache>
                <c:formatCode>0.0</c:formatCode>
                <c:ptCount val="1"/>
                <c:pt idx="0">
                  <c:v>5102.5893800000003</c:v>
                </c:pt>
              </c:numCache>
            </c:numRef>
          </c:val>
        </c:ser>
        <c:dLbls>
          <c:showLegendKey val="0"/>
          <c:showVal val="0"/>
          <c:showCatName val="0"/>
          <c:showSerName val="0"/>
          <c:showPercent val="0"/>
          <c:showBubbleSize val="0"/>
        </c:dLbls>
        <c:gapWidth val="219"/>
        <c:overlap val="-27"/>
        <c:axId val="159148288"/>
        <c:axId val="159158272"/>
      </c:barChart>
      <c:catAx>
        <c:axId val="15914828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200" b="1" i="0" u="none" strike="noStrike" kern="1200" baseline="0">
                <a:noFill/>
                <a:latin typeface="Times New Roman" panose="02020603050405020304" pitchFamily="18" charset="0"/>
                <a:ea typeface="+mn-ea"/>
                <a:cs typeface="Times New Roman" panose="02020603050405020304" pitchFamily="18" charset="0"/>
              </a:defRPr>
            </a:pPr>
            <a:endParaRPr lang="en-US"/>
          </a:p>
        </c:txPr>
        <c:crossAx val="159158272"/>
        <c:crosses val="autoZero"/>
        <c:auto val="1"/>
        <c:lblAlgn val="ctr"/>
        <c:lblOffset val="100"/>
        <c:noMultiLvlLbl val="0"/>
      </c:catAx>
      <c:valAx>
        <c:axId val="159158272"/>
        <c:scaling>
          <c:orientation val="minMax"/>
          <c:min val="20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Total Ig Concentration, mg/dL</a:t>
                </a:r>
              </a:p>
            </c:rich>
          </c:tx>
          <c:layout>
            <c:manualLayout>
              <c:xMode val="edge"/>
              <c:yMode val="edge"/>
              <c:x val="2.3766044304649602E-3"/>
              <c:y val="0.210465931197345"/>
            </c:manualLayout>
          </c:layout>
          <c:overlay val="0"/>
          <c:spPr>
            <a:noFill/>
            <a:ln>
              <a:noFill/>
            </a:ln>
            <a:effectLst/>
          </c:spPr>
        </c:title>
        <c:numFmt formatCode="0" sourceLinked="0"/>
        <c:majorTickMark val="none"/>
        <c:minorTickMark val="none"/>
        <c:tickLblPos val="nextTo"/>
        <c:spPr>
          <a:noFill/>
          <a:ln w="12700">
            <a:solidFill>
              <a:schemeClr val="tx1"/>
            </a:solidFill>
          </a:ln>
          <a:effectLst/>
        </c:spPr>
        <c:txPr>
          <a:bodyPr rot="-60000000" spcFirstLastPara="1" vertOverflow="ellipsis" vert="horz" wrap="square" anchor="ctr" anchorCtr="1"/>
          <a:lstStyle/>
          <a:p>
            <a:pPr>
              <a:defRPr sz="2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159148288"/>
        <c:crosses val="autoZero"/>
        <c:crossBetween val="between"/>
        <c:majorUnit val="1000"/>
      </c:valAx>
      <c:spPr>
        <a:noFill/>
        <a:ln>
          <a:noFill/>
        </a:ln>
        <a:effectLst/>
      </c:spPr>
    </c:plotArea>
    <c:legend>
      <c:legendPos val="b"/>
      <c:layout>
        <c:manualLayout>
          <c:xMode val="edge"/>
          <c:yMode val="edge"/>
          <c:x val="0.38064791710222501"/>
          <c:y val="0.92863499994944099"/>
          <c:w val="0.39722150857058097"/>
          <c:h val="5.9510788188413502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ysClr val="window" lastClr="FFFFFF"/>
    </a:solidFill>
    <a:ln>
      <a:noFill/>
    </a:ln>
    <a:effectLst/>
  </c:spPr>
  <c:txPr>
    <a:bodyPr/>
    <a:lstStyle/>
    <a:p>
      <a:pPr>
        <a:defRPr sz="2200" b="1">
          <a:solidFill>
            <a:schemeClr val="tx1"/>
          </a:solidFill>
          <a:latin typeface="Times New Roman" panose="02020603050405020304" pitchFamily="18" charset="0"/>
          <a:cs typeface="Times New Roman" panose="02020603050405020304" pitchFamily="18" charset="0"/>
        </a:defRPr>
      </a:pPr>
      <a:endParaRPr lang="en-US"/>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3200" dirty="0" smtClean="0"/>
              <a:t>Effect</a:t>
            </a:r>
            <a:r>
              <a:rPr lang="en-US" sz="3200" baseline="0" dirty="0" smtClean="0"/>
              <a:t> of </a:t>
            </a:r>
            <a:r>
              <a:rPr lang="en-US" sz="3200" dirty="0" smtClean="0"/>
              <a:t>Mineral</a:t>
            </a:r>
            <a:r>
              <a:rPr lang="en-US" sz="3200" baseline="0" dirty="0" smtClean="0"/>
              <a:t> Source </a:t>
            </a:r>
            <a:r>
              <a:rPr lang="en-US" sz="3200" dirty="0" smtClean="0"/>
              <a:t>on </a:t>
            </a:r>
          </a:p>
          <a:p>
            <a:pPr>
              <a:defRPr sz="32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3200" dirty="0" smtClean="0"/>
              <a:t>Calf </a:t>
            </a:r>
            <a:r>
              <a:rPr lang="en-US" sz="3200" dirty="0"/>
              <a:t>30 d </a:t>
            </a:r>
            <a:r>
              <a:rPr lang="en-US" sz="3200" dirty="0" smtClean="0"/>
              <a:t>IgG</a:t>
            </a:r>
            <a:endParaRPr lang="en-US" sz="3200" dirty="0"/>
          </a:p>
        </c:rich>
      </c:tx>
      <c:layout>
        <c:manualLayout>
          <c:xMode val="edge"/>
          <c:yMode val="edge"/>
          <c:x val="0.30467933048843798"/>
          <c:y val="1.7743626283542799E-2"/>
        </c:manualLayout>
      </c:layout>
      <c:overlay val="0"/>
      <c:spPr>
        <a:noFill/>
        <a:ln>
          <a:noFill/>
        </a:ln>
        <a:effectLst/>
      </c:spPr>
    </c:title>
    <c:autoTitleDeleted val="0"/>
    <c:plotArea>
      <c:layout>
        <c:manualLayout>
          <c:layoutTarget val="inner"/>
          <c:xMode val="edge"/>
          <c:yMode val="edge"/>
          <c:x val="0.171640930909182"/>
          <c:y val="8.5894631663917601E-2"/>
          <c:w val="0.79780344213696797"/>
          <c:h val="0.81895367138335995"/>
        </c:manualLayout>
      </c:layout>
      <c:barChart>
        <c:barDir val="col"/>
        <c:grouping val="clustered"/>
        <c:varyColors val="0"/>
        <c:ser>
          <c:idx val="0"/>
          <c:order val="0"/>
          <c:tx>
            <c:strRef>
              <c:f>'Calf Igs Graphs'!$B$82</c:f>
              <c:strCache>
                <c:ptCount val="1"/>
                <c:pt idx="0">
                  <c:v>ING</c:v>
                </c:pt>
              </c:strCache>
            </c:strRef>
          </c:tx>
          <c:spPr>
            <a:solidFill>
              <a:srgbClr val="0000FF"/>
            </a:solidFill>
            <a:ln w="12700">
              <a:solidFill>
                <a:schemeClr val="tx1"/>
              </a:solidFill>
            </a:ln>
            <a:effectLst/>
          </c:spPr>
          <c:invertIfNegative val="0"/>
          <c:errBars>
            <c:errBarType val="plus"/>
            <c:errValType val="cust"/>
            <c:noEndCap val="0"/>
            <c:plus>
              <c:numRef>
                <c:f>'Calf Igs Graphs'!$D$82</c:f>
                <c:numCache>
                  <c:formatCode>General</c:formatCode>
                  <c:ptCount val="1"/>
                  <c:pt idx="0">
                    <c:v>126.95984</c:v>
                  </c:pt>
                </c:numCache>
              </c:numRef>
            </c:plus>
            <c:minus>
              <c:numRef>
                <c:f>'Calf Igs Graphs'!$D$82</c:f>
                <c:numCache>
                  <c:formatCode>General</c:formatCode>
                  <c:ptCount val="1"/>
                  <c:pt idx="0">
                    <c:v>126.95984</c:v>
                  </c:pt>
                </c:numCache>
              </c:numRef>
            </c:minus>
            <c:spPr>
              <a:noFill/>
              <a:ln w="12700" cap="flat" cmpd="sng" algn="ctr">
                <a:solidFill>
                  <a:schemeClr val="tx1"/>
                </a:solidFill>
                <a:round/>
              </a:ln>
              <a:effectLst/>
            </c:spPr>
          </c:errBars>
          <c:cat>
            <c:strRef>
              <c:f>'Calf Igs Graphs'!$C$79:$D$79</c:f>
              <c:strCache>
                <c:ptCount val="1"/>
                <c:pt idx="0">
                  <c:v>30 d IgG</c:v>
                </c:pt>
              </c:strCache>
            </c:strRef>
          </c:cat>
          <c:val>
            <c:numRef>
              <c:f>'Calf Igs Graphs'!$C$82</c:f>
              <c:numCache>
                <c:formatCode>General</c:formatCode>
                <c:ptCount val="1"/>
                <c:pt idx="0">
                  <c:v>1273.23</c:v>
                </c:pt>
              </c:numCache>
            </c:numRef>
          </c:val>
        </c:ser>
        <c:ser>
          <c:idx val="1"/>
          <c:order val="1"/>
          <c:tx>
            <c:strRef>
              <c:f>'Calf Igs Graphs'!$B$83</c:f>
              <c:strCache>
                <c:ptCount val="1"/>
                <c:pt idx="0">
                  <c:v>ORG</c:v>
                </c:pt>
              </c:strCache>
            </c:strRef>
          </c:tx>
          <c:spPr>
            <a:solidFill>
              <a:srgbClr val="FF6600"/>
            </a:solidFill>
            <a:ln w="12700">
              <a:solidFill>
                <a:schemeClr val="tx1"/>
              </a:solidFill>
            </a:ln>
            <a:effectLst/>
          </c:spPr>
          <c:invertIfNegative val="0"/>
          <c:errBars>
            <c:errBarType val="plus"/>
            <c:errValType val="cust"/>
            <c:noEndCap val="0"/>
            <c:plus>
              <c:numRef>
                <c:f>'Calf Igs Graphs'!$D$83</c:f>
                <c:numCache>
                  <c:formatCode>General</c:formatCode>
                  <c:ptCount val="1"/>
                  <c:pt idx="0">
                    <c:v>127.59944</c:v>
                  </c:pt>
                </c:numCache>
              </c:numRef>
            </c:plus>
            <c:minus>
              <c:numRef>
                <c:f>'Calf Igs Graphs'!$D$83</c:f>
                <c:numCache>
                  <c:formatCode>General</c:formatCode>
                  <c:ptCount val="1"/>
                  <c:pt idx="0">
                    <c:v>127.59944</c:v>
                  </c:pt>
                </c:numCache>
              </c:numRef>
            </c:minus>
            <c:spPr>
              <a:noFill/>
              <a:ln w="12700" cap="flat" cmpd="sng" algn="ctr">
                <a:solidFill>
                  <a:schemeClr val="tx1"/>
                </a:solidFill>
                <a:round/>
              </a:ln>
              <a:effectLst/>
            </c:spPr>
          </c:errBars>
          <c:cat>
            <c:strRef>
              <c:f>'Calf Igs Graphs'!$C$79:$D$79</c:f>
              <c:strCache>
                <c:ptCount val="1"/>
                <c:pt idx="0">
                  <c:v>30 d IgG</c:v>
                </c:pt>
              </c:strCache>
            </c:strRef>
          </c:cat>
          <c:val>
            <c:numRef>
              <c:f>'Calf Igs Graphs'!$C$83</c:f>
              <c:numCache>
                <c:formatCode>General</c:formatCode>
                <c:ptCount val="1"/>
                <c:pt idx="0">
                  <c:v>1664.3790899999999</c:v>
                </c:pt>
              </c:numCache>
            </c:numRef>
          </c:val>
        </c:ser>
        <c:dLbls>
          <c:showLegendKey val="0"/>
          <c:showVal val="0"/>
          <c:showCatName val="0"/>
          <c:showSerName val="0"/>
          <c:showPercent val="0"/>
          <c:showBubbleSize val="0"/>
        </c:dLbls>
        <c:gapWidth val="219"/>
        <c:overlap val="-27"/>
        <c:axId val="159668864"/>
        <c:axId val="159670656"/>
      </c:barChart>
      <c:catAx>
        <c:axId val="159668864"/>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200" b="1" i="0" u="none" strike="noStrike" kern="1200" baseline="0">
                <a:noFill/>
                <a:latin typeface="Times New Roman" panose="02020603050405020304" pitchFamily="18" charset="0"/>
                <a:ea typeface="+mn-ea"/>
                <a:cs typeface="Times New Roman" panose="02020603050405020304" pitchFamily="18" charset="0"/>
              </a:defRPr>
            </a:pPr>
            <a:endParaRPr lang="en-US"/>
          </a:p>
        </c:txPr>
        <c:crossAx val="159670656"/>
        <c:crosses val="autoZero"/>
        <c:auto val="1"/>
        <c:lblAlgn val="ctr"/>
        <c:lblOffset val="100"/>
        <c:noMultiLvlLbl val="0"/>
      </c:catAx>
      <c:valAx>
        <c:axId val="159670656"/>
        <c:scaling>
          <c:orientation val="minMax"/>
          <c:min val="50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IgG Concentration, mg/dL</a:t>
                </a:r>
              </a:p>
            </c:rich>
          </c:tx>
          <c:layout>
            <c:manualLayout>
              <c:xMode val="edge"/>
              <c:yMode val="edge"/>
              <c:x val="1.5783972461787699E-2"/>
              <c:y val="0.21546172817826101"/>
            </c:manualLayout>
          </c:layout>
          <c:overlay val="0"/>
          <c:spPr>
            <a:noFill/>
            <a:ln>
              <a:noFill/>
            </a:ln>
            <a:effectLst/>
          </c:spPr>
        </c:title>
        <c:numFmt formatCode="General" sourceLinked="1"/>
        <c:majorTickMark val="none"/>
        <c:minorTickMark val="none"/>
        <c:tickLblPos val="nextTo"/>
        <c:spPr>
          <a:noFill/>
          <a:ln w="12700">
            <a:solidFill>
              <a:schemeClr val="tx1"/>
            </a:solidFill>
          </a:ln>
          <a:effectLst/>
        </c:spPr>
        <c:txPr>
          <a:bodyPr rot="-60000000" spcFirstLastPara="1" vertOverflow="ellipsis" vert="horz" wrap="square" anchor="ctr" anchorCtr="1"/>
          <a:lstStyle/>
          <a:p>
            <a:pPr>
              <a:defRPr sz="2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59668864"/>
        <c:crosses val="autoZero"/>
        <c:crossBetween val="between"/>
        <c:majorUnit val="300"/>
      </c:valAx>
      <c:spPr>
        <a:noFill/>
        <a:ln>
          <a:noFill/>
        </a:ln>
        <a:effectLst/>
      </c:spPr>
    </c:plotArea>
    <c:legend>
      <c:legendPos val="b"/>
      <c:layout>
        <c:manualLayout>
          <c:xMode val="edge"/>
          <c:yMode val="edge"/>
          <c:x val="0.34591744747001302"/>
          <c:y val="0.92205607931253297"/>
          <c:w val="0.45439527318221501"/>
          <c:h val="5.8516871780100503E-2"/>
        </c:manualLayout>
      </c:layout>
      <c:overlay val="0"/>
      <c:spPr>
        <a:noFill/>
        <a:ln>
          <a:noFill/>
        </a:ln>
        <a:effectLst/>
      </c:spPr>
      <c:txPr>
        <a:bodyPr rot="0" spcFirstLastPara="1" vertOverflow="ellipsis" vert="horz" wrap="square" anchor="ctr" anchorCtr="1"/>
        <a:lstStyle/>
        <a:p>
          <a:pPr>
            <a:defRPr sz="2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ysClr val="window" lastClr="FFFFFF"/>
    </a:solidFill>
    <a:ln>
      <a:noFill/>
    </a:ln>
    <a:effectLst/>
  </c:spPr>
  <c:txPr>
    <a:bodyPr/>
    <a:lstStyle/>
    <a:p>
      <a:pPr>
        <a:defRPr sz="2200"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0"/>
      <c:hPercent val="45"/>
      <c:rotY val="0"/>
      <c:depthPercent val="220"/>
      <c:rAngAx val="1"/>
    </c:view3D>
    <c:floor>
      <c:thickness val="0"/>
      <c:spPr>
        <a:solidFill>
          <a:srgbClr val="C0C0C0"/>
        </a:solidFill>
        <a:ln w="3175">
          <a:solidFill>
            <a:srgbClr val="000000"/>
          </a:solidFill>
          <a:prstDash val="solid"/>
        </a:ln>
      </c:spPr>
    </c:floor>
    <c:sideWall>
      <c:thickness val="0"/>
      <c:spPr>
        <a:noFill/>
        <a:ln w="25400">
          <a:solidFill>
            <a:srgbClr val="000000"/>
          </a:solidFill>
          <a:prstDash val="solid"/>
        </a:ln>
      </c:spPr>
    </c:sideWall>
    <c:backWall>
      <c:thickness val="0"/>
      <c:spPr>
        <a:noFill/>
        <a:ln w="25400">
          <a:solidFill>
            <a:srgbClr val="000000"/>
          </a:solidFill>
          <a:prstDash val="solid"/>
        </a:ln>
      </c:spPr>
    </c:backWall>
    <c:plotArea>
      <c:layout>
        <c:manualLayout>
          <c:layoutTarget val="inner"/>
          <c:xMode val="edge"/>
          <c:yMode val="edge"/>
          <c:x val="9.7094693505336893E-2"/>
          <c:y val="3.9037964742596201E-2"/>
          <c:w val="0.85093744250475301"/>
          <c:h val="0.93604873209746398"/>
        </c:manualLayout>
      </c:layout>
      <c:bar3DChart>
        <c:barDir val="col"/>
        <c:grouping val="clustered"/>
        <c:varyColors val="0"/>
        <c:ser>
          <c:idx val="0"/>
          <c:order val="0"/>
          <c:tx>
            <c:strRef>
              <c:f>Sheet1!$A$2</c:f>
              <c:strCache>
                <c:ptCount val="1"/>
                <c:pt idx="0">
                  <c:v>Select Synch + CIDR/TAI (n=332)</c:v>
                </c:pt>
              </c:strCache>
            </c:strRef>
          </c:tx>
          <c:spPr>
            <a:solidFill>
              <a:srgbClr val="FF6600"/>
            </a:solidFill>
            <a:ln w="14878">
              <a:solidFill>
                <a:srgbClr val="000000"/>
              </a:solidFill>
              <a:prstDash val="solid"/>
            </a:ln>
          </c:spPr>
          <c:invertIfNegative val="0"/>
          <c:dLbls>
            <c:dLbl>
              <c:idx val="0"/>
              <c:layout>
                <c:manualLayout>
                  <c:x val="-9.4450858729011704E-3"/>
                  <c:y val="-1.1899890466447601E-2"/>
                </c:manualLayout>
              </c:layout>
              <c:showLegendKey val="0"/>
              <c:showVal val="1"/>
              <c:showCatName val="0"/>
              <c:showSerName val="0"/>
              <c:showPercent val="0"/>
              <c:showBubbleSize val="0"/>
            </c:dLbl>
            <c:dLbl>
              <c:idx val="1"/>
              <c:layout>
                <c:manualLayout>
                  <c:x val="8.3379275776278607E-3"/>
                  <c:y val="-9.7999336134722507E-3"/>
                </c:manualLayout>
              </c:layout>
              <c:showLegendKey val="0"/>
              <c:showVal val="1"/>
              <c:showCatName val="0"/>
              <c:showSerName val="0"/>
              <c:showPercent val="0"/>
              <c:showBubbleSize val="0"/>
            </c:dLbl>
            <c:dLbl>
              <c:idx val="2"/>
              <c:layout>
                <c:manualLayout>
                  <c:x val="-2.4131338476019301E-3"/>
                  <c:y val="6.9719139438278897E-3"/>
                </c:manualLayout>
              </c:layout>
              <c:showLegendKey val="0"/>
              <c:showVal val="1"/>
              <c:showCatName val="0"/>
              <c:showSerName val="0"/>
              <c:showPercent val="0"/>
              <c:showBubbleSize val="0"/>
            </c:dLbl>
            <c:dLbl>
              <c:idx val="3"/>
              <c:layout>
                <c:manualLayout>
                  <c:x val="-3.7097733254051E-3"/>
                  <c:y val="-4.1974083948167901E-3"/>
                </c:manualLayout>
              </c:layout>
              <c:showLegendKey val="0"/>
              <c:showVal val="1"/>
              <c:showCatName val="0"/>
              <c:showSerName val="0"/>
              <c:showPercent val="0"/>
              <c:showBubbleSize val="0"/>
            </c:dLbl>
            <c:dLbl>
              <c:idx val="4"/>
              <c:layout>
                <c:manualLayout>
                  <c:x val="-6.2894000762602599E-3"/>
                  <c:y val="-1.9274805216277099E-2"/>
                </c:manualLayout>
              </c:layout>
              <c:showLegendKey val="0"/>
              <c:showVal val="1"/>
              <c:showCatName val="0"/>
              <c:showSerName val="0"/>
              <c:showPercent val="0"/>
              <c:showBubbleSize val="0"/>
            </c:dLbl>
            <c:spPr>
              <a:noFill/>
              <a:ln w="29756">
                <a:noFill/>
              </a:ln>
            </c:spPr>
            <c:txPr>
              <a:bodyPr/>
              <a:lstStyle/>
              <a:p>
                <a:pPr>
                  <a:defRPr sz="1640" b="1" i="0" u="none" strike="noStrike" baseline="0">
                    <a:solidFill>
                      <a:srgbClr val="000000"/>
                    </a:solidFill>
                    <a:latin typeface="Comic Sans MS"/>
                    <a:ea typeface="Comic Sans MS"/>
                    <a:cs typeface="Comic Sans MS"/>
                  </a:defRPr>
                </a:pPr>
                <a:endParaRPr lang="en-US"/>
              </a:p>
            </c:txPr>
            <c:showLegendKey val="0"/>
            <c:showVal val="1"/>
            <c:showCatName val="0"/>
            <c:showSerName val="0"/>
            <c:showPercent val="0"/>
            <c:showBubbleSize val="0"/>
            <c:showLeaderLines val="0"/>
          </c:dLbls>
          <c:cat>
            <c:strRef>
              <c:f>Sheet1!$B$1:$G$1</c:f>
              <c:strCache>
                <c:ptCount val="6"/>
                <c:pt idx="0">
                  <c:v>1</c:v>
                </c:pt>
                <c:pt idx="1">
                  <c:v>2</c:v>
                </c:pt>
                <c:pt idx="2">
                  <c:v>3</c:v>
                </c:pt>
                <c:pt idx="3">
                  <c:v>4</c:v>
                </c:pt>
                <c:pt idx="4">
                  <c:v>5</c:v>
                </c:pt>
                <c:pt idx="5">
                  <c:v>Overall</c:v>
                </c:pt>
              </c:strCache>
            </c:strRef>
          </c:cat>
          <c:val>
            <c:numRef>
              <c:f>Sheet1!$B$2:$G$2</c:f>
              <c:numCache>
                <c:formatCode>General</c:formatCode>
                <c:ptCount val="6"/>
                <c:pt idx="0">
                  <c:v>60</c:v>
                </c:pt>
                <c:pt idx="1">
                  <c:v>48</c:v>
                </c:pt>
                <c:pt idx="2">
                  <c:v>45</c:v>
                </c:pt>
                <c:pt idx="3">
                  <c:v>52</c:v>
                </c:pt>
                <c:pt idx="4">
                  <c:v>28</c:v>
                </c:pt>
                <c:pt idx="5">
                  <c:v>49</c:v>
                </c:pt>
              </c:numCache>
            </c:numRef>
          </c:val>
        </c:ser>
        <c:ser>
          <c:idx val="1"/>
          <c:order val="1"/>
          <c:tx>
            <c:strRef>
              <c:f>Sheet1!$A$3</c:f>
              <c:strCache>
                <c:ptCount val="1"/>
                <c:pt idx="0">
                  <c:v>Mod Co-Synch = CIDR (n=327)</c:v>
                </c:pt>
              </c:strCache>
            </c:strRef>
          </c:tx>
          <c:spPr>
            <a:solidFill>
              <a:srgbClr val="0000D4"/>
            </a:solidFill>
            <a:ln w="44634">
              <a:solidFill>
                <a:srgbClr val="000000"/>
              </a:solidFill>
              <a:prstDash val="solid"/>
            </a:ln>
          </c:spPr>
          <c:invertIfNegative val="0"/>
          <c:dLbls>
            <c:dLbl>
              <c:idx val="0"/>
              <c:layout>
                <c:manualLayout>
                  <c:x val="-5.92377696777066E-3"/>
                  <c:y val="-1.8226796453592899E-2"/>
                </c:manualLayout>
              </c:layout>
              <c:showLegendKey val="0"/>
              <c:showVal val="1"/>
              <c:showCatName val="0"/>
              <c:showSerName val="0"/>
              <c:showPercent val="0"/>
              <c:showBubbleSize val="0"/>
            </c:dLbl>
            <c:dLbl>
              <c:idx val="1"/>
              <c:layout>
                <c:manualLayout>
                  <c:x val="2.3332471182382301E-3"/>
                  <c:y val="-7.8736024138714895E-3"/>
                </c:manualLayout>
              </c:layout>
              <c:showLegendKey val="0"/>
              <c:showVal val="1"/>
              <c:showCatName val="0"/>
              <c:showSerName val="0"/>
              <c:showPercent val="0"/>
              <c:showBubbleSize val="0"/>
            </c:dLbl>
            <c:dLbl>
              <c:idx val="2"/>
              <c:layout>
                <c:manualLayout>
                  <c:x val="-6.3334497681524996E-3"/>
                  <c:y val="-2.54322441978217E-2"/>
                </c:manualLayout>
              </c:layout>
              <c:showLegendKey val="0"/>
              <c:showVal val="1"/>
              <c:showCatName val="0"/>
              <c:showSerName val="0"/>
              <c:showPercent val="0"/>
              <c:showBubbleSize val="0"/>
            </c:dLbl>
            <c:dLbl>
              <c:idx val="3"/>
              <c:layout>
                <c:manualLayout>
                  <c:x val="-4.8493057907213998E-3"/>
                  <c:y val="-1.82652365304731E-2"/>
                </c:manualLayout>
              </c:layout>
              <c:showLegendKey val="0"/>
              <c:showVal val="1"/>
              <c:showCatName val="0"/>
              <c:showSerName val="0"/>
              <c:showPercent val="0"/>
              <c:showBubbleSize val="0"/>
            </c:dLbl>
            <c:dLbl>
              <c:idx val="4"/>
              <c:layout>
                <c:manualLayout>
                  <c:x val="-8.1862032738626907E-3"/>
                  <c:y val="-1.70570607807882E-2"/>
                </c:manualLayout>
              </c:layout>
              <c:showLegendKey val="0"/>
              <c:showVal val="1"/>
              <c:showCatName val="0"/>
              <c:showSerName val="0"/>
              <c:showPercent val="0"/>
              <c:showBubbleSize val="0"/>
            </c:dLbl>
            <c:spPr>
              <a:noFill/>
              <a:ln w="29756">
                <a:noFill/>
              </a:ln>
            </c:spPr>
            <c:txPr>
              <a:bodyPr/>
              <a:lstStyle/>
              <a:p>
                <a:pPr>
                  <a:defRPr sz="1640" b="1" i="0" u="none" strike="noStrike" baseline="0">
                    <a:solidFill>
                      <a:srgbClr val="000000"/>
                    </a:solidFill>
                    <a:latin typeface="Comic Sans MS"/>
                    <a:ea typeface="Comic Sans MS"/>
                    <a:cs typeface="Comic Sans MS"/>
                  </a:defRPr>
                </a:pPr>
                <a:endParaRPr lang="en-US"/>
              </a:p>
            </c:txPr>
            <c:showLegendKey val="0"/>
            <c:showVal val="1"/>
            <c:showCatName val="0"/>
            <c:showSerName val="0"/>
            <c:showPercent val="0"/>
            <c:showBubbleSize val="0"/>
            <c:showLeaderLines val="0"/>
          </c:dLbls>
          <c:cat>
            <c:strRef>
              <c:f>Sheet1!$B$1:$G$1</c:f>
              <c:strCache>
                <c:ptCount val="6"/>
                <c:pt idx="0">
                  <c:v>1</c:v>
                </c:pt>
                <c:pt idx="1">
                  <c:v>2</c:v>
                </c:pt>
                <c:pt idx="2">
                  <c:v>3</c:v>
                </c:pt>
                <c:pt idx="3">
                  <c:v>4</c:v>
                </c:pt>
                <c:pt idx="4">
                  <c:v>5</c:v>
                </c:pt>
                <c:pt idx="5">
                  <c:v>Overall</c:v>
                </c:pt>
              </c:strCache>
            </c:strRef>
          </c:cat>
          <c:val>
            <c:numRef>
              <c:f>Sheet1!$B$3:$G$3</c:f>
              <c:numCache>
                <c:formatCode>General</c:formatCode>
                <c:ptCount val="6"/>
                <c:pt idx="0">
                  <c:v>63</c:v>
                </c:pt>
                <c:pt idx="1">
                  <c:v>52</c:v>
                </c:pt>
                <c:pt idx="2">
                  <c:v>38</c:v>
                </c:pt>
                <c:pt idx="3">
                  <c:v>38</c:v>
                </c:pt>
                <c:pt idx="4">
                  <c:v>32</c:v>
                </c:pt>
                <c:pt idx="5">
                  <c:v>47</c:v>
                </c:pt>
              </c:numCache>
            </c:numRef>
          </c:val>
        </c:ser>
        <c:dLbls>
          <c:showLegendKey val="0"/>
          <c:showVal val="0"/>
          <c:showCatName val="0"/>
          <c:showSerName val="0"/>
          <c:showPercent val="0"/>
          <c:showBubbleSize val="0"/>
        </c:dLbls>
        <c:gapWidth val="60"/>
        <c:gapDepth val="70"/>
        <c:shape val="box"/>
        <c:axId val="91114112"/>
        <c:axId val="91128192"/>
        <c:axId val="0"/>
      </c:bar3DChart>
      <c:catAx>
        <c:axId val="91114112"/>
        <c:scaling>
          <c:orientation val="minMax"/>
        </c:scaling>
        <c:delete val="1"/>
        <c:axPos val="b"/>
        <c:numFmt formatCode="General" sourceLinked="1"/>
        <c:majorTickMark val="out"/>
        <c:minorTickMark val="none"/>
        <c:tickLblPos val="nextTo"/>
        <c:crossAx val="91128192"/>
        <c:crosses val="autoZero"/>
        <c:auto val="1"/>
        <c:lblAlgn val="ctr"/>
        <c:lblOffset val="100"/>
        <c:noMultiLvlLbl val="0"/>
      </c:catAx>
      <c:valAx>
        <c:axId val="91128192"/>
        <c:scaling>
          <c:orientation val="minMax"/>
          <c:max val="70"/>
        </c:scaling>
        <c:delete val="0"/>
        <c:axPos val="l"/>
        <c:majorGridlines>
          <c:spPr>
            <a:ln w="29756">
              <a:solidFill>
                <a:srgbClr val="000000"/>
              </a:solidFill>
              <a:prstDash val="solid"/>
            </a:ln>
          </c:spPr>
        </c:majorGridlines>
        <c:numFmt formatCode="General" sourceLinked="1"/>
        <c:majorTickMark val="out"/>
        <c:minorTickMark val="none"/>
        <c:tickLblPos val="nextTo"/>
        <c:spPr>
          <a:ln w="44634">
            <a:solidFill>
              <a:srgbClr val="000000"/>
            </a:solidFill>
            <a:prstDash val="solid"/>
          </a:ln>
        </c:spPr>
        <c:txPr>
          <a:bodyPr rot="0" vert="horz"/>
          <a:lstStyle/>
          <a:p>
            <a:pPr>
              <a:defRPr sz="1582" b="1" i="0" u="none" strike="noStrike" baseline="0">
                <a:solidFill>
                  <a:srgbClr val="000000"/>
                </a:solidFill>
                <a:latin typeface="Comic Sans MS"/>
                <a:ea typeface="Comic Sans MS"/>
                <a:cs typeface="Comic Sans MS"/>
              </a:defRPr>
            </a:pPr>
            <a:endParaRPr lang="en-US"/>
          </a:p>
        </c:txPr>
        <c:crossAx val="91114112"/>
        <c:crosses val="autoZero"/>
        <c:crossBetween val="between"/>
      </c:valAx>
      <c:spPr>
        <a:noFill/>
        <a:ln w="29756">
          <a:noFill/>
        </a:ln>
      </c:spPr>
    </c:plotArea>
    <c:legend>
      <c:legendPos val="r"/>
      <c:layout>
        <c:manualLayout>
          <c:xMode val="edge"/>
          <c:yMode val="edge"/>
          <c:x val="0.340761057085948"/>
          <c:y val="2.7992849319031999E-2"/>
          <c:w val="0.58682634730538896"/>
          <c:h val="0.18457333581333801"/>
        </c:manualLayout>
      </c:layout>
      <c:overlay val="0"/>
      <c:spPr>
        <a:solidFill>
          <a:srgbClr val="FFFFFF"/>
        </a:solidFill>
        <a:ln w="29756">
          <a:noFill/>
        </a:ln>
      </c:spPr>
      <c:txPr>
        <a:bodyPr/>
        <a:lstStyle/>
        <a:p>
          <a:pPr>
            <a:defRPr sz="1804" b="1" i="0" u="none" strike="noStrike" baseline="0">
              <a:solidFill>
                <a:srgbClr val="000000"/>
              </a:solidFill>
              <a:latin typeface="Comic Sans MS"/>
              <a:ea typeface="Comic Sans MS"/>
              <a:cs typeface="Comic Sans MS"/>
            </a:defRPr>
          </a:pPr>
          <a:endParaRPr lang="en-US"/>
        </a:p>
      </c:txPr>
    </c:legend>
    <c:plotVisOnly val="1"/>
    <c:dispBlanksAs val="gap"/>
    <c:showDLblsOverMax val="0"/>
  </c:chart>
  <c:spPr>
    <a:noFill/>
    <a:ln>
      <a:noFill/>
    </a:ln>
  </c:spPr>
  <c:txPr>
    <a:bodyPr/>
    <a:lstStyle/>
    <a:p>
      <a:pPr>
        <a:defRPr sz="1582" b="1" i="0" u="none" strike="noStrike" baseline="0">
          <a:solidFill>
            <a:srgbClr val="000000"/>
          </a:solidFill>
          <a:latin typeface="Comic Sans MS"/>
          <a:ea typeface="Comic Sans MS"/>
          <a:cs typeface="Comic Sans MS"/>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99366551888709"/>
          <c:y val="3.8455793542380601E-2"/>
          <c:w val="0.76937597866944296"/>
          <c:h val="0.78959260527216701"/>
        </c:manualLayout>
      </c:layout>
      <c:scatterChart>
        <c:scatterStyle val="smoothMarker"/>
        <c:varyColors val="0"/>
        <c:ser>
          <c:idx val="0"/>
          <c:order val="0"/>
          <c:tx>
            <c:strRef>
              <c:f>Sheet1!$B$1</c:f>
              <c:strCache>
                <c:ptCount val="1"/>
                <c:pt idx="0">
                  <c:v>Y-Values</c:v>
                </c:pt>
              </c:strCache>
            </c:strRef>
          </c:tx>
          <c:spPr>
            <a:ln>
              <a:solidFill>
                <a:schemeClr val="bg1"/>
              </a:solidFill>
              <a:prstDash val="dash"/>
            </a:ln>
          </c:spPr>
          <c:marker>
            <c:symbol val="square"/>
            <c:size val="11"/>
            <c:spPr>
              <a:solidFill>
                <a:schemeClr val="bg1"/>
              </a:solidFill>
              <a:ln>
                <a:solidFill>
                  <a:schemeClr val="bg1"/>
                </a:solidFill>
              </a:ln>
            </c:spPr>
          </c:marker>
          <c:errBars>
            <c:errDir val="y"/>
            <c:errBarType val="both"/>
            <c:errValType val="fixedVal"/>
            <c:noEndCap val="0"/>
            <c:val val="0.14000000000000001"/>
          </c:errBars>
          <c:errBars>
            <c:errDir val="x"/>
            <c:errBarType val="both"/>
            <c:errValType val="fixedVal"/>
            <c:noEndCap val="0"/>
            <c:val val="10"/>
          </c:errBars>
          <c:xVal>
            <c:numRef>
              <c:f>Sheet1!$A$2:$A$7</c:f>
              <c:numCache>
                <c:formatCode>General</c:formatCode>
                <c:ptCount val="6"/>
                <c:pt idx="0">
                  <c:v>0</c:v>
                </c:pt>
                <c:pt idx="1">
                  <c:v>1</c:v>
                </c:pt>
                <c:pt idx="2">
                  <c:v>4</c:v>
                </c:pt>
                <c:pt idx="3">
                  <c:v>7</c:v>
                </c:pt>
                <c:pt idx="4">
                  <c:v>11</c:v>
                </c:pt>
                <c:pt idx="5">
                  <c:v>14</c:v>
                </c:pt>
              </c:numCache>
            </c:numRef>
          </c:xVal>
          <c:yVal>
            <c:numRef>
              <c:f>Sheet1!$B$2:$B$7</c:f>
              <c:numCache>
                <c:formatCode>General</c:formatCode>
                <c:ptCount val="6"/>
                <c:pt idx="0">
                  <c:v>6.01</c:v>
                </c:pt>
                <c:pt idx="1">
                  <c:v>6.27</c:v>
                </c:pt>
                <c:pt idx="2">
                  <c:v>7.53</c:v>
                </c:pt>
                <c:pt idx="3">
                  <c:v>6.5</c:v>
                </c:pt>
                <c:pt idx="4">
                  <c:v>6.75</c:v>
                </c:pt>
                <c:pt idx="5">
                  <c:v>6.2</c:v>
                </c:pt>
              </c:numCache>
            </c:numRef>
          </c:yVal>
          <c:smooth val="1"/>
        </c:ser>
        <c:dLbls>
          <c:showLegendKey val="0"/>
          <c:showVal val="0"/>
          <c:showCatName val="0"/>
          <c:showSerName val="0"/>
          <c:showPercent val="0"/>
          <c:showBubbleSize val="0"/>
        </c:dLbls>
        <c:axId val="99656064"/>
        <c:axId val="99657984"/>
      </c:scatterChart>
      <c:valAx>
        <c:axId val="99656064"/>
        <c:scaling>
          <c:orientation val="minMax"/>
          <c:max val="15"/>
          <c:min val="-1"/>
        </c:scaling>
        <c:delete val="0"/>
        <c:axPos val="b"/>
        <c:title>
          <c:tx>
            <c:rich>
              <a:bodyPr/>
              <a:lstStyle/>
              <a:p>
                <a:pPr>
                  <a:defRPr sz="2000" b="1">
                    <a:solidFill>
                      <a:srgbClr val="FF6600"/>
                    </a:solidFill>
                    <a:latin typeface="+mn-lt"/>
                  </a:defRPr>
                </a:pPr>
                <a:r>
                  <a:rPr lang="en-US" sz="2000" b="1" dirty="0" smtClean="0">
                    <a:solidFill>
                      <a:srgbClr val="FF6600"/>
                    </a:solidFill>
                    <a:latin typeface="+mn-lt"/>
                    <a:cs typeface="Times New Roman" panose="02020603050405020304" pitchFamily="18" charset="0"/>
                  </a:rPr>
                  <a:t>Days post-weaning</a:t>
                </a:r>
                <a:endParaRPr lang="en-US" sz="2000" b="1" dirty="0">
                  <a:solidFill>
                    <a:srgbClr val="FF6600"/>
                  </a:solidFill>
                  <a:latin typeface="+mn-lt"/>
                  <a:cs typeface="Times New Roman" panose="02020603050405020304" pitchFamily="18" charset="0"/>
                </a:endParaRPr>
              </a:p>
            </c:rich>
          </c:tx>
          <c:layout/>
          <c:overlay val="0"/>
        </c:title>
        <c:numFmt formatCode="General" sourceLinked="1"/>
        <c:majorTickMark val="out"/>
        <c:minorTickMark val="none"/>
        <c:tickLblPos val="nextTo"/>
        <c:spPr>
          <a:ln w="38100" cmpd="sng">
            <a:solidFill>
              <a:schemeClr val="bg1"/>
            </a:solidFill>
          </a:ln>
        </c:spPr>
        <c:txPr>
          <a:bodyPr/>
          <a:lstStyle/>
          <a:p>
            <a:pPr>
              <a:defRPr sz="1600" b="1">
                <a:solidFill>
                  <a:schemeClr val="bg1"/>
                </a:solidFill>
                <a:latin typeface="+mn-lt"/>
                <a:cs typeface="Times New Roman" panose="02020603050405020304" pitchFamily="18" charset="0"/>
              </a:defRPr>
            </a:pPr>
            <a:endParaRPr lang="en-US"/>
          </a:p>
        </c:txPr>
        <c:crossAx val="99657984"/>
        <c:crosses val="autoZero"/>
        <c:crossBetween val="midCat"/>
      </c:valAx>
      <c:valAx>
        <c:axId val="99657984"/>
        <c:scaling>
          <c:orientation val="minMax"/>
          <c:max val="10"/>
          <c:min val="0"/>
        </c:scaling>
        <c:delete val="0"/>
        <c:axPos val="l"/>
        <c:majorGridlines>
          <c:spPr>
            <a:ln>
              <a:solidFill>
                <a:schemeClr val="bg1">
                  <a:lumMod val="50000"/>
                  <a:lumOff val="50000"/>
                </a:schemeClr>
              </a:solidFill>
              <a:prstDash val="solid"/>
            </a:ln>
          </c:spPr>
        </c:majorGridlines>
        <c:title>
          <c:tx>
            <c:rich>
              <a:bodyPr rot="-5400000" vert="horz"/>
              <a:lstStyle/>
              <a:p>
                <a:pPr>
                  <a:defRPr sz="2000" b="1">
                    <a:solidFill>
                      <a:srgbClr val="FF6600"/>
                    </a:solidFill>
                    <a:latin typeface="+mn-lt"/>
                    <a:cs typeface="Times New Roman" panose="02020603050405020304" pitchFamily="18" charset="0"/>
                  </a:defRPr>
                </a:pPr>
                <a:r>
                  <a:rPr lang="en-US" sz="2000" b="1" dirty="0" smtClean="0">
                    <a:solidFill>
                      <a:srgbClr val="FF6600"/>
                    </a:solidFill>
                    <a:latin typeface="+mn-lt"/>
                    <a:cs typeface="Times New Roman" panose="02020603050405020304" pitchFamily="18" charset="0"/>
                  </a:rPr>
                  <a:t>Haptoglobin concentration,</a:t>
                </a:r>
              </a:p>
              <a:p>
                <a:pPr>
                  <a:defRPr sz="2000" b="1">
                    <a:solidFill>
                      <a:srgbClr val="FF6600"/>
                    </a:solidFill>
                    <a:latin typeface="+mn-lt"/>
                    <a:cs typeface="Times New Roman" panose="02020603050405020304" pitchFamily="18" charset="0"/>
                  </a:defRPr>
                </a:pPr>
                <a:r>
                  <a:rPr lang="en-US" sz="2000" b="1" dirty="0" smtClean="0">
                    <a:solidFill>
                      <a:srgbClr val="FF6600"/>
                    </a:solidFill>
                    <a:latin typeface="+mn-lt"/>
                    <a:cs typeface="Times New Roman" panose="02020603050405020304" pitchFamily="18" charset="0"/>
                  </a:rPr>
                  <a:t>(absorbance at 450 nm x 100)</a:t>
                </a:r>
                <a:endParaRPr lang="en-US" sz="2000" b="1" dirty="0">
                  <a:solidFill>
                    <a:srgbClr val="FF6600"/>
                  </a:solidFill>
                  <a:latin typeface="+mn-lt"/>
                  <a:cs typeface="Times New Roman" panose="02020603050405020304" pitchFamily="18" charset="0"/>
                </a:endParaRPr>
              </a:p>
            </c:rich>
          </c:tx>
          <c:layout>
            <c:manualLayout>
              <c:xMode val="edge"/>
              <c:yMode val="edge"/>
              <c:x val="4.0073678771599702E-2"/>
              <c:y val="0.106591868781465"/>
            </c:manualLayout>
          </c:layout>
          <c:overlay val="0"/>
        </c:title>
        <c:numFmt formatCode="General" sourceLinked="1"/>
        <c:majorTickMark val="out"/>
        <c:minorTickMark val="none"/>
        <c:tickLblPos val="nextTo"/>
        <c:spPr>
          <a:ln w="38100" cmpd="sng">
            <a:solidFill>
              <a:schemeClr val="bg1"/>
            </a:solidFill>
          </a:ln>
        </c:spPr>
        <c:txPr>
          <a:bodyPr/>
          <a:lstStyle/>
          <a:p>
            <a:pPr>
              <a:defRPr sz="1600" b="1">
                <a:solidFill>
                  <a:srgbClr val="000061"/>
                </a:solidFill>
                <a:latin typeface="+mn-lt"/>
                <a:cs typeface="Times New Roman" panose="02020603050405020304" pitchFamily="18" charset="0"/>
              </a:defRPr>
            </a:pPr>
            <a:endParaRPr lang="en-US"/>
          </a:p>
        </c:txPr>
        <c:crossAx val="99656064"/>
        <c:crossesAt val="-1"/>
        <c:crossBetween val="midCat"/>
      </c:valAx>
      <c:spPr>
        <a:ln w="38100" cmpd="sng">
          <a:solidFill>
            <a:schemeClr val="bg1"/>
          </a:solidFill>
        </a:ln>
      </c:spPr>
    </c:plotArea>
    <c:plotVisOnly val="1"/>
    <c:dispBlanksAs val="gap"/>
    <c:showDLblsOverMax val="0"/>
  </c:chart>
  <c:txPr>
    <a:bodyPr/>
    <a:lstStyle/>
    <a:p>
      <a:pPr>
        <a:defRPr sz="1800"/>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5574967185067401"/>
          <c:y val="2.97526799237465E-2"/>
          <c:w val="0.810852117282295"/>
          <c:h val="0.812193780638507"/>
        </c:manualLayout>
      </c:layout>
      <c:scatterChart>
        <c:scatterStyle val="smoothMarker"/>
        <c:varyColors val="0"/>
        <c:ser>
          <c:idx val="0"/>
          <c:order val="0"/>
          <c:tx>
            <c:strRef>
              <c:f>Sheet1!$B$1</c:f>
              <c:strCache>
                <c:ptCount val="1"/>
                <c:pt idx="0">
                  <c:v>CON</c:v>
                </c:pt>
              </c:strCache>
            </c:strRef>
          </c:tx>
          <c:spPr>
            <a:ln w="63500" cmpd="sng">
              <a:solidFill>
                <a:schemeClr val="bg1"/>
              </a:solidFill>
              <a:prstDash val="solid"/>
            </a:ln>
          </c:spPr>
          <c:marker>
            <c:spPr>
              <a:solidFill>
                <a:schemeClr val="bg1"/>
              </a:solidFill>
              <a:ln>
                <a:solidFill>
                  <a:schemeClr val="bg1"/>
                </a:solidFill>
              </a:ln>
            </c:spPr>
          </c:marker>
          <c:errBars>
            <c:errDir val="y"/>
            <c:errBarType val="both"/>
            <c:errValType val="fixedVal"/>
            <c:noEndCap val="0"/>
            <c:val val="1"/>
          </c:errBars>
          <c:xVal>
            <c:numRef>
              <c:f>Sheet1!$A$2:$A$7</c:f>
              <c:numCache>
                <c:formatCode>General</c:formatCode>
                <c:ptCount val="6"/>
                <c:pt idx="0">
                  <c:v>0</c:v>
                </c:pt>
                <c:pt idx="1">
                  <c:v>1</c:v>
                </c:pt>
                <c:pt idx="2">
                  <c:v>4</c:v>
                </c:pt>
                <c:pt idx="3">
                  <c:v>7</c:v>
                </c:pt>
                <c:pt idx="4">
                  <c:v>11</c:v>
                </c:pt>
                <c:pt idx="5">
                  <c:v>14</c:v>
                </c:pt>
              </c:numCache>
            </c:numRef>
          </c:xVal>
          <c:yVal>
            <c:numRef>
              <c:f>Sheet1!$B$2:$B$7</c:f>
              <c:numCache>
                <c:formatCode>General</c:formatCode>
                <c:ptCount val="6"/>
                <c:pt idx="0">
                  <c:v>18.2</c:v>
                </c:pt>
                <c:pt idx="1">
                  <c:v>18.600000000000001</c:v>
                </c:pt>
                <c:pt idx="2">
                  <c:v>20.6</c:v>
                </c:pt>
                <c:pt idx="3">
                  <c:v>23</c:v>
                </c:pt>
                <c:pt idx="4">
                  <c:v>16.899999999999999</c:v>
                </c:pt>
                <c:pt idx="5">
                  <c:v>19.600000000000001</c:v>
                </c:pt>
              </c:numCache>
            </c:numRef>
          </c:yVal>
          <c:smooth val="1"/>
        </c:ser>
        <c:ser>
          <c:idx val="1"/>
          <c:order val="1"/>
          <c:tx>
            <c:strRef>
              <c:f>Sheet1!$C$1</c:f>
              <c:strCache>
                <c:ptCount val="1"/>
                <c:pt idx="0">
                  <c:v>ACT</c:v>
                </c:pt>
              </c:strCache>
            </c:strRef>
          </c:tx>
          <c:spPr>
            <a:ln w="63500">
              <a:solidFill>
                <a:srgbClr val="FF6600"/>
              </a:solidFill>
              <a:prstDash val="sysDash"/>
            </a:ln>
          </c:spPr>
          <c:marker>
            <c:symbol val="circle"/>
            <c:size val="7"/>
            <c:spPr>
              <a:solidFill>
                <a:schemeClr val="tx1"/>
              </a:solidFill>
              <a:ln>
                <a:solidFill>
                  <a:schemeClr val="tx1"/>
                </a:solidFill>
              </a:ln>
            </c:spPr>
          </c:marker>
          <c:errBars>
            <c:errDir val="y"/>
            <c:errBarType val="both"/>
            <c:errValType val="fixedVal"/>
            <c:noEndCap val="0"/>
            <c:val val="1"/>
          </c:errBars>
          <c:xVal>
            <c:numRef>
              <c:f>Sheet1!$A$2:$A$7</c:f>
              <c:numCache>
                <c:formatCode>General</c:formatCode>
                <c:ptCount val="6"/>
                <c:pt idx="0">
                  <c:v>0</c:v>
                </c:pt>
                <c:pt idx="1">
                  <c:v>1</c:v>
                </c:pt>
                <c:pt idx="2">
                  <c:v>4</c:v>
                </c:pt>
                <c:pt idx="3">
                  <c:v>7</c:v>
                </c:pt>
                <c:pt idx="4">
                  <c:v>11</c:v>
                </c:pt>
                <c:pt idx="5">
                  <c:v>14</c:v>
                </c:pt>
              </c:numCache>
            </c:numRef>
          </c:xVal>
          <c:yVal>
            <c:numRef>
              <c:f>Sheet1!$C$2:$C$7</c:f>
              <c:numCache>
                <c:formatCode>General</c:formatCode>
                <c:ptCount val="6"/>
                <c:pt idx="0">
                  <c:v>18.899999999999999</c:v>
                </c:pt>
                <c:pt idx="1">
                  <c:v>19.2</c:v>
                </c:pt>
                <c:pt idx="2">
                  <c:v>23.2</c:v>
                </c:pt>
                <c:pt idx="3">
                  <c:v>23.7</c:v>
                </c:pt>
                <c:pt idx="4">
                  <c:v>18.8</c:v>
                </c:pt>
                <c:pt idx="5">
                  <c:v>18.7</c:v>
                </c:pt>
              </c:numCache>
            </c:numRef>
          </c:yVal>
          <c:smooth val="1"/>
        </c:ser>
        <c:ser>
          <c:idx val="2"/>
          <c:order val="2"/>
          <c:tx>
            <c:strRef>
              <c:f>Sheet1!$D$1</c:f>
              <c:strCache>
                <c:ptCount val="1"/>
                <c:pt idx="0">
                  <c:v>ION</c:v>
                </c:pt>
              </c:strCache>
            </c:strRef>
          </c:tx>
          <c:spPr>
            <a:ln w="63500">
              <a:solidFill>
                <a:srgbClr val="008000"/>
              </a:solidFill>
              <a:prstDash val="sysDot"/>
            </a:ln>
          </c:spPr>
          <c:marker>
            <c:spPr>
              <a:solidFill>
                <a:srgbClr val="008000"/>
              </a:solidFill>
              <a:ln>
                <a:solidFill>
                  <a:schemeClr val="tx1"/>
                </a:solidFill>
              </a:ln>
            </c:spPr>
          </c:marker>
          <c:errBars>
            <c:errDir val="y"/>
            <c:errBarType val="both"/>
            <c:errValType val="fixedVal"/>
            <c:noEndCap val="0"/>
            <c:val val="1"/>
          </c:errBars>
          <c:xVal>
            <c:numRef>
              <c:f>Sheet1!$A$2:$A$7</c:f>
              <c:numCache>
                <c:formatCode>General</c:formatCode>
                <c:ptCount val="6"/>
                <c:pt idx="0">
                  <c:v>0</c:v>
                </c:pt>
                <c:pt idx="1">
                  <c:v>1</c:v>
                </c:pt>
                <c:pt idx="2">
                  <c:v>4</c:v>
                </c:pt>
                <c:pt idx="3">
                  <c:v>7</c:v>
                </c:pt>
                <c:pt idx="4">
                  <c:v>11</c:v>
                </c:pt>
                <c:pt idx="5">
                  <c:v>14</c:v>
                </c:pt>
              </c:numCache>
            </c:numRef>
          </c:xVal>
          <c:yVal>
            <c:numRef>
              <c:f>Sheet1!$D$2:$D$7</c:f>
              <c:numCache>
                <c:formatCode>General</c:formatCode>
                <c:ptCount val="6"/>
                <c:pt idx="0">
                  <c:v>17.7</c:v>
                </c:pt>
                <c:pt idx="1">
                  <c:v>17.100000000000001</c:v>
                </c:pt>
                <c:pt idx="2">
                  <c:v>22.1</c:v>
                </c:pt>
                <c:pt idx="3">
                  <c:v>22.1</c:v>
                </c:pt>
                <c:pt idx="4">
                  <c:v>17.3</c:v>
                </c:pt>
                <c:pt idx="5">
                  <c:v>17.8</c:v>
                </c:pt>
              </c:numCache>
            </c:numRef>
          </c:yVal>
          <c:smooth val="1"/>
        </c:ser>
        <c:ser>
          <c:idx val="3"/>
          <c:order val="3"/>
          <c:tx>
            <c:strRef>
              <c:f>Sheet1!$E$1</c:f>
              <c:strCache>
                <c:ptCount val="1"/>
                <c:pt idx="0">
                  <c:v>CTC</c:v>
                </c:pt>
              </c:strCache>
            </c:strRef>
          </c:tx>
          <c:spPr>
            <a:ln w="63500" cap="sq">
              <a:solidFill>
                <a:srgbClr val="0000FF"/>
              </a:solidFill>
              <a:prstDash val="sysDot"/>
            </a:ln>
          </c:spPr>
          <c:marker>
            <c:spPr>
              <a:solidFill>
                <a:srgbClr val="0000FF"/>
              </a:solidFill>
              <a:ln>
                <a:solidFill>
                  <a:schemeClr val="tx1"/>
                </a:solidFill>
              </a:ln>
            </c:spPr>
          </c:marker>
          <c:errBars>
            <c:errDir val="y"/>
            <c:errBarType val="both"/>
            <c:errValType val="fixedVal"/>
            <c:noEndCap val="0"/>
            <c:val val="1"/>
          </c:errBars>
          <c:xVal>
            <c:numRef>
              <c:f>Sheet1!$A$2:$A$7</c:f>
              <c:numCache>
                <c:formatCode>General</c:formatCode>
                <c:ptCount val="6"/>
                <c:pt idx="0">
                  <c:v>0</c:v>
                </c:pt>
                <c:pt idx="1">
                  <c:v>1</c:v>
                </c:pt>
                <c:pt idx="2">
                  <c:v>4</c:v>
                </c:pt>
                <c:pt idx="3">
                  <c:v>7</c:v>
                </c:pt>
                <c:pt idx="4">
                  <c:v>11</c:v>
                </c:pt>
                <c:pt idx="5">
                  <c:v>14</c:v>
                </c:pt>
              </c:numCache>
            </c:numRef>
          </c:xVal>
          <c:yVal>
            <c:numRef>
              <c:f>Sheet1!$E$2:$E$7</c:f>
              <c:numCache>
                <c:formatCode>General</c:formatCode>
                <c:ptCount val="6"/>
                <c:pt idx="0">
                  <c:v>13.6</c:v>
                </c:pt>
                <c:pt idx="1">
                  <c:v>18.100000000000001</c:v>
                </c:pt>
                <c:pt idx="2">
                  <c:v>21.8</c:v>
                </c:pt>
                <c:pt idx="3">
                  <c:v>21.8</c:v>
                </c:pt>
                <c:pt idx="4">
                  <c:v>18.2</c:v>
                </c:pt>
                <c:pt idx="5">
                  <c:v>19.3</c:v>
                </c:pt>
              </c:numCache>
            </c:numRef>
          </c:yVal>
          <c:smooth val="1"/>
        </c:ser>
        <c:dLbls>
          <c:showLegendKey val="0"/>
          <c:showVal val="0"/>
          <c:showCatName val="0"/>
          <c:showSerName val="0"/>
          <c:showPercent val="0"/>
          <c:showBubbleSize val="0"/>
        </c:dLbls>
        <c:axId val="99667328"/>
        <c:axId val="99496704"/>
      </c:scatterChart>
      <c:valAx>
        <c:axId val="99667328"/>
        <c:scaling>
          <c:orientation val="minMax"/>
          <c:max val="15"/>
          <c:min val="-1"/>
        </c:scaling>
        <c:delete val="0"/>
        <c:axPos val="b"/>
        <c:title>
          <c:tx>
            <c:rich>
              <a:bodyPr/>
              <a:lstStyle/>
              <a:p>
                <a:pPr>
                  <a:defRPr/>
                </a:pPr>
                <a:r>
                  <a:rPr lang="en-US"/>
                  <a:t>Days post-weaning</a:t>
                </a:r>
              </a:p>
            </c:rich>
          </c:tx>
          <c:layout>
            <c:manualLayout>
              <c:xMode val="edge"/>
              <c:yMode val="edge"/>
              <c:x val="0.42064550490741498"/>
              <c:y val="0.93649009436545505"/>
            </c:manualLayout>
          </c:layout>
          <c:overlay val="0"/>
        </c:title>
        <c:numFmt formatCode="General" sourceLinked="1"/>
        <c:majorTickMark val="out"/>
        <c:minorTickMark val="none"/>
        <c:tickLblPos val="nextTo"/>
        <c:spPr>
          <a:ln w="38100" cmpd="sng">
            <a:solidFill>
              <a:schemeClr val="bg1"/>
            </a:solidFill>
          </a:ln>
        </c:spPr>
        <c:txPr>
          <a:bodyPr/>
          <a:lstStyle/>
          <a:p>
            <a:pPr>
              <a:defRPr sz="1400"/>
            </a:pPr>
            <a:endParaRPr lang="en-US"/>
          </a:p>
        </c:txPr>
        <c:crossAx val="99496704"/>
        <c:crosses val="autoZero"/>
        <c:crossBetween val="midCat"/>
      </c:valAx>
      <c:valAx>
        <c:axId val="99496704"/>
        <c:scaling>
          <c:orientation val="minMax"/>
          <c:max val="25"/>
          <c:min val="10"/>
        </c:scaling>
        <c:delete val="0"/>
        <c:axPos val="l"/>
        <c:majorGridlines/>
        <c:title>
          <c:tx>
            <c:rich>
              <a:bodyPr rot="-5400000" vert="horz"/>
              <a:lstStyle/>
              <a:p>
                <a:pPr>
                  <a:defRPr/>
                </a:pPr>
                <a:r>
                  <a:rPr lang="en-US" dirty="0"/>
                  <a:t>Ceruloplasmin concentration, mg/</a:t>
                </a:r>
                <a:r>
                  <a:rPr lang="en-US" dirty="0" err="1"/>
                  <a:t>dL</a:t>
                </a:r>
                <a:endParaRPr lang="en-US" dirty="0"/>
              </a:p>
            </c:rich>
          </c:tx>
          <c:layout>
            <c:manualLayout>
              <c:xMode val="edge"/>
              <c:yMode val="edge"/>
              <c:x val="1.7025927115888299E-2"/>
              <c:y val="6.9010659734727794E-2"/>
            </c:manualLayout>
          </c:layout>
          <c:overlay val="0"/>
        </c:title>
        <c:numFmt formatCode="General" sourceLinked="1"/>
        <c:majorTickMark val="out"/>
        <c:minorTickMark val="none"/>
        <c:tickLblPos val="nextTo"/>
        <c:spPr>
          <a:ln w="38100" cmpd="sng">
            <a:solidFill>
              <a:schemeClr val="bg1"/>
            </a:solidFill>
          </a:ln>
        </c:spPr>
        <c:crossAx val="99667328"/>
        <c:crossesAt val="-1"/>
        <c:crossBetween val="midCat"/>
      </c:valAx>
      <c:spPr>
        <a:ln w="38100" cmpd="sng">
          <a:solidFill>
            <a:schemeClr val="bg1"/>
          </a:solidFill>
        </a:ln>
      </c:spPr>
    </c:plotArea>
    <c:legend>
      <c:legendPos val="t"/>
      <c:layout>
        <c:manualLayout>
          <c:xMode val="edge"/>
          <c:yMode val="edge"/>
          <c:x val="0.17014575760230999"/>
          <c:y val="0.73845435245519297"/>
          <c:w val="0.768748378033563"/>
          <c:h val="7.0088880935337605E-2"/>
        </c:manualLayout>
      </c:layout>
      <c:overlay val="0"/>
      <c:spPr>
        <a:ln>
          <a:noFill/>
        </a:ln>
      </c:spPr>
    </c:legend>
    <c:plotVisOnly val="1"/>
    <c:dispBlanksAs val="gap"/>
    <c:showDLblsOverMax val="0"/>
  </c:chart>
  <c:txPr>
    <a:bodyPr/>
    <a:lstStyle/>
    <a:p>
      <a:pPr>
        <a:defRPr sz="1800" b="1" i="0">
          <a:solidFill>
            <a:schemeClr val="bg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046806649168899"/>
          <c:y val="4.4335316042132901E-2"/>
          <c:w val="0.79619860017497801"/>
          <c:h val="0.84335797707581805"/>
        </c:manualLayout>
      </c:layout>
      <c:barChart>
        <c:barDir val="col"/>
        <c:grouping val="clustered"/>
        <c:varyColors val="0"/>
        <c:ser>
          <c:idx val="0"/>
          <c:order val="0"/>
          <c:tx>
            <c:strRef>
              <c:f>Sheet1!$B$1</c:f>
              <c:strCache>
                <c:ptCount val="1"/>
                <c:pt idx="0">
                  <c:v>Series 1</c:v>
                </c:pt>
              </c:strCache>
            </c:strRef>
          </c:tx>
          <c:invertIfNegative val="0"/>
          <c:dPt>
            <c:idx val="1"/>
            <c:invertIfNegative val="0"/>
            <c:bubble3D val="0"/>
            <c:spPr>
              <a:solidFill>
                <a:srgbClr val="FF6600"/>
              </a:solidFill>
            </c:spPr>
          </c:dPt>
          <c:dPt>
            <c:idx val="3"/>
            <c:invertIfNegative val="0"/>
            <c:bubble3D val="0"/>
            <c:spPr>
              <a:solidFill>
                <a:srgbClr val="FF6600"/>
              </a:solidFill>
            </c:spPr>
          </c:dPt>
          <c:dLbls>
            <c:txPr>
              <a:bodyPr/>
              <a:lstStyle/>
              <a:p>
                <a:pPr>
                  <a:defRPr b="1"/>
                </a:pPr>
                <a:endParaRPr lang="en-US"/>
              </a:p>
            </c:txPr>
            <c:showLegendKey val="0"/>
            <c:showVal val="1"/>
            <c:showCatName val="0"/>
            <c:showSerName val="0"/>
            <c:showPercent val="0"/>
            <c:showBubbleSize val="0"/>
            <c:showLeaderLines val="0"/>
          </c:dLbls>
          <c:cat>
            <c:strRef>
              <c:f>Sheet1!$A$2:$A$5</c:f>
              <c:strCache>
                <c:ptCount val="4"/>
                <c:pt idx="0">
                  <c:v>ING-Heifer</c:v>
                </c:pt>
                <c:pt idx="1">
                  <c:v>ORG-Heifer</c:v>
                </c:pt>
                <c:pt idx="2">
                  <c:v>ING-Steer</c:v>
                </c:pt>
                <c:pt idx="3">
                  <c:v>ORG-Steer</c:v>
                </c:pt>
              </c:strCache>
            </c:strRef>
          </c:cat>
          <c:val>
            <c:numRef>
              <c:f>Sheet1!$B$2:$B$5</c:f>
              <c:numCache>
                <c:formatCode>General</c:formatCode>
                <c:ptCount val="4"/>
                <c:pt idx="0">
                  <c:v>502</c:v>
                </c:pt>
                <c:pt idx="1">
                  <c:v>533</c:v>
                </c:pt>
                <c:pt idx="2">
                  <c:v>544</c:v>
                </c:pt>
                <c:pt idx="3">
                  <c:v>562</c:v>
                </c:pt>
              </c:numCache>
            </c:numRef>
          </c:val>
        </c:ser>
        <c:ser>
          <c:idx val="1"/>
          <c:order val="1"/>
          <c:tx>
            <c:strRef>
              <c:f>Sheet1!$C$1</c:f>
              <c:strCache>
                <c:ptCount val="1"/>
                <c:pt idx="0">
                  <c:v>Column1</c:v>
                </c:pt>
              </c:strCache>
            </c:strRef>
          </c:tx>
          <c:invertIfNegative val="0"/>
          <c:cat>
            <c:strRef>
              <c:f>Sheet1!$A$2:$A$5</c:f>
              <c:strCache>
                <c:ptCount val="4"/>
                <c:pt idx="0">
                  <c:v>ING-Heifer</c:v>
                </c:pt>
                <c:pt idx="1">
                  <c:v>ORG-Heifer</c:v>
                </c:pt>
                <c:pt idx="2">
                  <c:v>ING-Steer</c:v>
                </c:pt>
                <c:pt idx="3">
                  <c:v>ORG-Steer</c:v>
                </c:pt>
              </c:strCache>
            </c:strRef>
          </c:cat>
          <c:val>
            <c:numRef>
              <c:f>Sheet1!$C$2:$C$5</c:f>
              <c:numCache>
                <c:formatCode>General</c:formatCode>
                <c:ptCount val="4"/>
              </c:numCache>
            </c:numRef>
          </c:val>
        </c:ser>
        <c:ser>
          <c:idx val="2"/>
          <c:order val="2"/>
          <c:tx>
            <c:strRef>
              <c:f>Sheet1!$D$1</c:f>
              <c:strCache>
                <c:ptCount val="1"/>
                <c:pt idx="0">
                  <c:v>Column2</c:v>
                </c:pt>
              </c:strCache>
            </c:strRef>
          </c:tx>
          <c:invertIfNegative val="0"/>
          <c:cat>
            <c:strRef>
              <c:f>Sheet1!$A$2:$A$5</c:f>
              <c:strCache>
                <c:ptCount val="4"/>
                <c:pt idx="0">
                  <c:v>ING-Heifer</c:v>
                </c:pt>
                <c:pt idx="1">
                  <c:v>ORG-Heifer</c:v>
                </c:pt>
                <c:pt idx="2">
                  <c:v>ING-Steer</c:v>
                </c:pt>
                <c:pt idx="3">
                  <c:v>ORG-Steer</c:v>
                </c:pt>
              </c:strCache>
            </c:strRef>
          </c:cat>
          <c:val>
            <c:numRef>
              <c:f>Sheet1!$D$2:$D$5</c:f>
              <c:numCache>
                <c:formatCode>General</c:formatCode>
                <c:ptCount val="4"/>
              </c:numCache>
            </c:numRef>
          </c:val>
        </c:ser>
        <c:dLbls>
          <c:showLegendKey val="0"/>
          <c:showVal val="0"/>
          <c:showCatName val="0"/>
          <c:showSerName val="0"/>
          <c:showPercent val="0"/>
          <c:showBubbleSize val="0"/>
        </c:dLbls>
        <c:gapWidth val="58"/>
        <c:overlap val="100"/>
        <c:axId val="64172800"/>
        <c:axId val="64174336"/>
      </c:barChart>
      <c:catAx>
        <c:axId val="64172800"/>
        <c:scaling>
          <c:orientation val="minMax"/>
        </c:scaling>
        <c:delete val="0"/>
        <c:axPos val="b"/>
        <c:majorTickMark val="out"/>
        <c:minorTickMark val="none"/>
        <c:tickLblPos val="nextTo"/>
        <c:spPr>
          <a:ln w="15875">
            <a:solidFill>
              <a:schemeClr val="tx1"/>
            </a:solidFill>
          </a:ln>
        </c:spPr>
        <c:txPr>
          <a:bodyPr/>
          <a:lstStyle/>
          <a:p>
            <a:pPr>
              <a:defRPr b="1" i="0"/>
            </a:pPr>
            <a:endParaRPr lang="en-US"/>
          </a:p>
        </c:txPr>
        <c:crossAx val="64174336"/>
        <c:crosses val="autoZero"/>
        <c:auto val="1"/>
        <c:lblAlgn val="ctr"/>
        <c:lblOffset val="100"/>
        <c:noMultiLvlLbl val="0"/>
      </c:catAx>
      <c:valAx>
        <c:axId val="64174336"/>
        <c:scaling>
          <c:orientation val="minMax"/>
          <c:min val="460"/>
        </c:scaling>
        <c:delete val="0"/>
        <c:axPos val="l"/>
        <c:majorGridlines>
          <c:spPr>
            <a:ln>
              <a:noFill/>
            </a:ln>
          </c:spPr>
        </c:majorGridlines>
        <c:numFmt formatCode="General" sourceLinked="1"/>
        <c:majorTickMark val="out"/>
        <c:minorTickMark val="none"/>
        <c:tickLblPos val="nextTo"/>
        <c:spPr>
          <a:ln w="15875">
            <a:solidFill>
              <a:schemeClr val="tx1"/>
            </a:solidFill>
          </a:ln>
        </c:spPr>
        <c:txPr>
          <a:bodyPr/>
          <a:lstStyle/>
          <a:p>
            <a:pPr>
              <a:defRPr b="1" i="0"/>
            </a:pPr>
            <a:endParaRPr lang="en-US"/>
          </a:p>
        </c:txPr>
        <c:crossAx val="64172800"/>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ysClr val="windowText" lastClr="000000"/>
                </a:solidFill>
                <a:latin typeface="Arial"/>
                <a:ea typeface="+mn-ea"/>
                <a:cs typeface="Arial"/>
              </a:defRPr>
            </a:pPr>
            <a:r>
              <a:rPr lang="en-US" sz="2800" b="0" dirty="0" smtClean="0">
                <a:latin typeface="Arial"/>
                <a:cs typeface="Arial"/>
              </a:rPr>
              <a:t>Effect of Mineral</a:t>
            </a:r>
            <a:r>
              <a:rPr lang="en-US" sz="2800" b="0" baseline="0" dirty="0" smtClean="0">
                <a:latin typeface="Arial"/>
                <a:cs typeface="Arial"/>
              </a:rPr>
              <a:t> Source</a:t>
            </a:r>
            <a:r>
              <a:rPr lang="en-US" sz="2800" b="0" dirty="0" smtClean="0">
                <a:latin typeface="Arial"/>
                <a:cs typeface="Arial"/>
              </a:rPr>
              <a:t> &amp; Breed</a:t>
            </a:r>
            <a:r>
              <a:rPr lang="en-US" sz="2800" b="0" baseline="0" dirty="0" smtClean="0">
                <a:latin typeface="Arial"/>
                <a:cs typeface="Arial"/>
              </a:rPr>
              <a:t> </a:t>
            </a:r>
            <a:r>
              <a:rPr lang="en-US" sz="2800" b="0" dirty="0" smtClean="0">
                <a:latin typeface="Arial"/>
                <a:cs typeface="Arial"/>
              </a:rPr>
              <a:t>on Colostrum </a:t>
            </a:r>
            <a:r>
              <a:rPr lang="en-US" sz="2800" b="0" dirty="0">
                <a:latin typeface="Arial"/>
                <a:cs typeface="Arial"/>
              </a:rPr>
              <a:t>Selenium Concentration</a:t>
            </a:r>
          </a:p>
        </c:rich>
      </c:tx>
      <c:layout>
        <c:manualLayout>
          <c:xMode val="edge"/>
          <c:yMode val="edge"/>
          <c:x val="0.17265563843993201"/>
          <c:y val="2.0427754098990101E-4"/>
        </c:manualLayout>
      </c:layout>
      <c:overlay val="0"/>
      <c:spPr>
        <a:noFill/>
        <a:ln>
          <a:noFill/>
        </a:ln>
        <a:effectLst/>
      </c:spPr>
    </c:title>
    <c:autoTitleDeleted val="0"/>
    <c:plotArea>
      <c:layout>
        <c:manualLayout>
          <c:layoutTarget val="inner"/>
          <c:xMode val="edge"/>
          <c:yMode val="edge"/>
          <c:x val="0.16538103789657899"/>
          <c:y val="0.17101593518411901"/>
          <c:w val="0.82058387438412295"/>
          <c:h val="0.74146557616250097"/>
        </c:manualLayout>
      </c:layout>
      <c:barChart>
        <c:barDir val="col"/>
        <c:grouping val="clustered"/>
        <c:varyColors val="0"/>
        <c:ser>
          <c:idx val="0"/>
          <c:order val="0"/>
          <c:tx>
            <c:strRef>
              <c:f>'Colostrum grphs n table'!$A$60</c:f>
              <c:strCache>
                <c:ptCount val="1"/>
                <c:pt idx="0">
                  <c:v>ING-AN</c:v>
                </c:pt>
              </c:strCache>
            </c:strRef>
          </c:tx>
          <c:spPr>
            <a:solidFill>
              <a:sysClr val="window" lastClr="FFFFFF">
                <a:lumMod val="65000"/>
              </a:sysClr>
            </a:solidFill>
            <a:ln w="12700">
              <a:solidFill>
                <a:schemeClr val="tx1"/>
              </a:solidFill>
            </a:ln>
            <a:effectLst/>
          </c:spPr>
          <c:invertIfNegative val="0"/>
          <c:errBars>
            <c:errBarType val="plus"/>
            <c:errValType val="cust"/>
            <c:noEndCap val="0"/>
            <c:plus>
              <c:numRef>
                <c:f>'Colostrum grphs n table'!$C$60</c:f>
                <c:numCache>
                  <c:formatCode>General</c:formatCode>
                  <c:ptCount val="1"/>
                  <c:pt idx="0">
                    <c:v>9.4904499999999992E-3</c:v>
                  </c:pt>
                </c:numCache>
              </c:numRef>
            </c:plus>
            <c:minus>
              <c:numRef>
                <c:f>'Colostrum grphs n table'!$C$60</c:f>
                <c:numCache>
                  <c:formatCode>General</c:formatCode>
                  <c:ptCount val="1"/>
                  <c:pt idx="0">
                    <c:v>9.4904499999999992E-3</c:v>
                  </c:pt>
                </c:numCache>
              </c:numRef>
            </c:minus>
            <c:spPr>
              <a:noFill/>
              <a:ln w="12700" cap="flat" cmpd="sng" algn="ctr">
                <a:solidFill>
                  <a:schemeClr val="tx1"/>
                </a:solidFill>
                <a:round/>
              </a:ln>
              <a:effectLst/>
            </c:spPr>
          </c:errBars>
          <c:cat>
            <c:strRef>
              <c:f>'Colostrum grphs n table'!$B$57</c:f>
              <c:strCache>
                <c:ptCount val="1"/>
                <c:pt idx="0">
                  <c:v>Colostrum Selenium (µg/g)</c:v>
                </c:pt>
              </c:strCache>
            </c:strRef>
          </c:cat>
          <c:val>
            <c:numRef>
              <c:f>'Colostrum grphs n table'!$B$60</c:f>
              <c:numCache>
                <c:formatCode>0.000</c:formatCode>
                <c:ptCount val="1"/>
                <c:pt idx="0">
                  <c:v>6.1600000000000002E-2</c:v>
                </c:pt>
              </c:numCache>
            </c:numRef>
          </c:val>
        </c:ser>
        <c:ser>
          <c:idx val="1"/>
          <c:order val="1"/>
          <c:tx>
            <c:strRef>
              <c:f>'Colostrum grphs n table'!$A$61</c:f>
              <c:strCache>
                <c:ptCount val="1"/>
                <c:pt idx="0">
                  <c:v>ING-BN</c:v>
                </c:pt>
              </c:strCache>
            </c:strRef>
          </c:tx>
          <c:spPr>
            <a:solidFill>
              <a:srgbClr val="FA7D16"/>
            </a:solidFill>
            <a:ln w="12700">
              <a:solidFill>
                <a:schemeClr val="tx1"/>
              </a:solidFill>
            </a:ln>
            <a:effectLst/>
          </c:spPr>
          <c:invertIfNegative val="0"/>
          <c:errBars>
            <c:errBarType val="plus"/>
            <c:errValType val="cust"/>
            <c:noEndCap val="0"/>
            <c:plus>
              <c:numRef>
                <c:f>'Colostrum grphs n table'!$C$61</c:f>
                <c:numCache>
                  <c:formatCode>General</c:formatCode>
                  <c:ptCount val="1"/>
                  <c:pt idx="0">
                    <c:v>9.0487899999999993E-3</c:v>
                  </c:pt>
                </c:numCache>
              </c:numRef>
            </c:plus>
            <c:minus>
              <c:numRef>
                <c:f>'Colostrum grphs n table'!$C$61</c:f>
                <c:numCache>
                  <c:formatCode>General</c:formatCode>
                  <c:ptCount val="1"/>
                  <c:pt idx="0">
                    <c:v>9.0487899999999993E-3</c:v>
                  </c:pt>
                </c:numCache>
              </c:numRef>
            </c:minus>
            <c:spPr>
              <a:noFill/>
              <a:ln w="12700" cap="flat" cmpd="sng" algn="ctr">
                <a:solidFill>
                  <a:schemeClr val="tx1"/>
                </a:solidFill>
                <a:round/>
              </a:ln>
              <a:effectLst/>
            </c:spPr>
          </c:errBars>
          <c:cat>
            <c:strRef>
              <c:f>'Colostrum grphs n table'!$B$57</c:f>
              <c:strCache>
                <c:ptCount val="1"/>
                <c:pt idx="0">
                  <c:v>Colostrum Selenium (µg/g)</c:v>
                </c:pt>
              </c:strCache>
            </c:strRef>
          </c:cat>
          <c:val>
            <c:numRef>
              <c:f>'Colostrum grphs n table'!$B$61</c:f>
              <c:numCache>
                <c:formatCode>0.000</c:formatCode>
                <c:ptCount val="1"/>
                <c:pt idx="0">
                  <c:v>7.0090910000000006E-2</c:v>
                </c:pt>
              </c:numCache>
            </c:numRef>
          </c:val>
        </c:ser>
        <c:ser>
          <c:idx val="2"/>
          <c:order val="2"/>
          <c:tx>
            <c:strRef>
              <c:f>'Colostrum grphs n table'!$A$62</c:f>
              <c:strCache>
                <c:ptCount val="1"/>
                <c:pt idx="0">
                  <c:v>ORG-AN</c:v>
                </c:pt>
              </c:strCache>
            </c:strRef>
          </c:tx>
          <c:spPr>
            <a:solidFill>
              <a:srgbClr val="3345C7"/>
            </a:solidFill>
            <a:ln w="12700">
              <a:solidFill>
                <a:schemeClr val="tx1"/>
              </a:solidFill>
            </a:ln>
            <a:effectLst/>
          </c:spPr>
          <c:invertIfNegative val="0"/>
          <c:errBars>
            <c:errBarType val="plus"/>
            <c:errValType val="cust"/>
            <c:noEndCap val="0"/>
            <c:plus>
              <c:numRef>
                <c:f>'Colostrum grphs n table'!$C$62</c:f>
                <c:numCache>
                  <c:formatCode>General</c:formatCode>
                  <c:ptCount val="1"/>
                  <c:pt idx="0">
                    <c:v>9.4904499999999992E-3</c:v>
                  </c:pt>
                </c:numCache>
              </c:numRef>
            </c:plus>
            <c:minus>
              <c:numRef>
                <c:f>'Colostrum grphs n table'!$C$62</c:f>
                <c:numCache>
                  <c:formatCode>General</c:formatCode>
                  <c:ptCount val="1"/>
                  <c:pt idx="0">
                    <c:v>9.4904499999999992E-3</c:v>
                  </c:pt>
                </c:numCache>
              </c:numRef>
            </c:minus>
            <c:spPr>
              <a:noFill/>
              <a:ln w="12700" cap="flat" cmpd="sng" algn="ctr">
                <a:solidFill>
                  <a:schemeClr val="tx1"/>
                </a:solidFill>
                <a:round/>
              </a:ln>
              <a:effectLst/>
            </c:spPr>
          </c:errBars>
          <c:cat>
            <c:strRef>
              <c:f>'Colostrum grphs n table'!$B$57</c:f>
              <c:strCache>
                <c:ptCount val="1"/>
                <c:pt idx="0">
                  <c:v>Colostrum Selenium (µg/g)</c:v>
                </c:pt>
              </c:strCache>
            </c:strRef>
          </c:cat>
          <c:val>
            <c:numRef>
              <c:f>'Colostrum grphs n table'!$B$62</c:f>
              <c:numCache>
                <c:formatCode>0.000</c:formatCode>
                <c:ptCount val="1"/>
                <c:pt idx="0">
                  <c:v>0.12429999999999999</c:v>
                </c:pt>
              </c:numCache>
            </c:numRef>
          </c:val>
        </c:ser>
        <c:ser>
          <c:idx val="3"/>
          <c:order val="3"/>
          <c:tx>
            <c:strRef>
              <c:f>'Colostrum grphs n table'!$A$63</c:f>
              <c:strCache>
                <c:ptCount val="1"/>
                <c:pt idx="0">
                  <c:v>ORG-BN</c:v>
                </c:pt>
              </c:strCache>
            </c:strRef>
          </c:tx>
          <c:spPr>
            <a:solidFill>
              <a:sysClr val="windowText" lastClr="000000">
                <a:lumMod val="95000"/>
                <a:lumOff val="5000"/>
              </a:sysClr>
            </a:solidFill>
            <a:ln w="12700">
              <a:solidFill>
                <a:schemeClr val="tx1"/>
              </a:solidFill>
            </a:ln>
            <a:effectLst/>
          </c:spPr>
          <c:invertIfNegative val="0"/>
          <c:errBars>
            <c:errBarType val="plus"/>
            <c:errValType val="cust"/>
            <c:noEndCap val="0"/>
            <c:plus>
              <c:numRef>
                <c:f>'Colostrum grphs n table'!$C$63</c:f>
                <c:numCache>
                  <c:formatCode>General</c:formatCode>
                  <c:ptCount val="1"/>
                  <c:pt idx="0">
                    <c:v>9.4904499999999992E-3</c:v>
                  </c:pt>
                </c:numCache>
              </c:numRef>
            </c:plus>
            <c:minus>
              <c:numRef>
                <c:f>'Colostrum grphs n table'!$C$63</c:f>
                <c:numCache>
                  <c:formatCode>General</c:formatCode>
                  <c:ptCount val="1"/>
                  <c:pt idx="0">
                    <c:v>9.4904499999999992E-3</c:v>
                  </c:pt>
                </c:numCache>
              </c:numRef>
            </c:minus>
            <c:spPr>
              <a:noFill/>
              <a:ln w="9525" cap="flat" cmpd="sng" algn="ctr">
                <a:solidFill>
                  <a:schemeClr val="tx1">
                    <a:lumMod val="65000"/>
                    <a:lumOff val="35000"/>
                  </a:schemeClr>
                </a:solidFill>
                <a:round/>
              </a:ln>
              <a:effectLst/>
            </c:spPr>
          </c:errBars>
          <c:cat>
            <c:strRef>
              <c:f>'Colostrum grphs n table'!$B$57</c:f>
              <c:strCache>
                <c:ptCount val="1"/>
                <c:pt idx="0">
                  <c:v>Colostrum Selenium (µg/g)</c:v>
                </c:pt>
              </c:strCache>
            </c:strRef>
          </c:cat>
          <c:val>
            <c:numRef>
              <c:f>'Colostrum grphs n table'!$B$63</c:f>
              <c:numCache>
                <c:formatCode>0.000</c:formatCode>
                <c:ptCount val="1"/>
                <c:pt idx="0">
                  <c:v>8.8999999999999996E-2</c:v>
                </c:pt>
              </c:numCache>
            </c:numRef>
          </c:val>
        </c:ser>
        <c:dLbls>
          <c:showLegendKey val="0"/>
          <c:showVal val="0"/>
          <c:showCatName val="0"/>
          <c:showSerName val="0"/>
          <c:showPercent val="0"/>
          <c:showBubbleSize val="0"/>
        </c:dLbls>
        <c:gapWidth val="219"/>
        <c:overlap val="-27"/>
        <c:axId val="106584320"/>
        <c:axId val="122933632"/>
      </c:barChart>
      <c:catAx>
        <c:axId val="106584320"/>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2000" b="1" i="0" u="none" strike="noStrike" kern="1200" baseline="0">
                <a:noFill/>
                <a:latin typeface="Times New Roman" panose="02020603050405020304" pitchFamily="18" charset="0"/>
                <a:ea typeface="+mn-ea"/>
                <a:cs typeface="Times New Roman" panose="02020603050405020304" pitchFamily="18" charset="0"/>
              </a:defRPr>
            </a:pPr>
            <a:endParaRPr lang="en-US"/>
          </a:p>
        </c:txPr>
        <c:crossAx val="122933632"/>
        <c:crosses val="autoZero"/>
        <c:auto val="1"/>
        <c:lblAlgn val="ctr"/>
        <c:lblOffset val="100"/>
        <c:noMultiLvlLbl val="0"/>
      </c:catAx>
      <c:valAx>
        <c:axId val="122933632"/>
        <c:scaling>
          <c:orientation val="minMax"/>
          <c:min val="0.02"/>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2200" dirty="0" smtClean="0"/>
                  <a:t>Se </a:t>
                </a:r>
                <a:r>
                  <a:rPr lang="en-US" sz="2200" dirty="0"/>
                  <a:t>Concentration, µg/g</a:t>
                </a:r>
              </a:p>
            </c:rich>
          </c:tx>
          <c:layout>
            <c:manualLayout>
              <c:xMode val="edge"/>
              <c:yMode val="edge"/>
              <c:x val="1.7836257309941501E-2"/>
              <c:y val="0.31284137772146098"/>
            </c:manualLayout>
          </c:layout>
          <c:overlay val="0"/>
          <c:spPr>
            <a:noFill/>
            <a:ln>
              <a:noFill/>
            </a:ln>
            <a:effectLst/>
          </c:spPr>
        </c:title>
        <c:numFmt formatCode="0.00" sourceLinked="0"/>
        <c:majorTickMark val="none"/>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2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06584320"/>
        <c:crosses val="autoZero"/>
        <c:crossBetween val="between"/>
      </c:valAx>
      <c:spPr>
        <a:noFill/>
        <a:ln>
          <a:noFill/>
        </a:ln>
        <a:effectLst/>
      </c:spPr>
    </c:plotArea>
    <c:legend>
      <c:legendPos val="b"/>
      <c:layout>
        <c:manualLayout>
          <c:xMode val="edge"/>
          <c:yMode val="edge"/>
          <c:x val="0.16105907814154799"/>
          <c:y val="0.93382820719579196"/>
          <c:w val="0.77144898006170304"/>
          <c:h val="5.4468072034711802E-2"/>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chemeClr val="bg1"/>
    </a:solidFill>
    <a:ln w="6350" cap="flat" cmpd="sng" algn="ctr">
      <a:solidFill>
        <a:sysClr val="window" lastClr="FFFFFF"/>
      </a:solidFill>
      <a:round/>
    </a:ln>
    <a:effectLst/>
  </c:spPr>
  <c:txPr>
    <a:bodyPr/>
    <a:lstStyle/>
    <a:p>
      <a:pPr>
        <a:defRPr sz="2000"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0" i="0" u="none" strike="noStrike" kern="1200" spc="0" baseline="0">
                <a:solidFill>
                  <a:sysClr val="windowText" lastClr="000000"/>
                </a:solidFill>
                <a:latin typeface="Arial"/>
                <a:ea typeface="+mn-ea"/>
                <a:cs typeface="Arial"/>
              </a:defRPr>
            </a:pPr>
            <a:r>
              <a:rPr lang="en-US" sz="2800" b="0" dirty="0" smtClean="0">
                <a:latin typeface="Arial"/>
                <a:cs typeface="Arial"/>
              </a:rPr>
              <a:t>Effects of Mineral</a:t>
            </a:r>
            <a:r>
              <a:rPr lang="en-US" sz="2800" b="0" baseline="0" dirty="0" smtClean="0">
                <a:latin typeface="Arial"/>
                <a:cs typeface="Arial"/>
              </a:rPr>
              <a:t> Source</a:t>
            </a:r>
            <a:r>
              <a:rPr lang="en-US" sz="2800" b="0" dirty="0" smtClean="0">
                <a:latin typeface="Arial"/>
                <a:cs typeface="Arial"/>
              </a:rPr>
              <a:t> &amp; Breed </a:t>
            </a:r>
            <a:r>
              <a:rPr lang="en-US" sz="2800" b="0" dirty="0">
                <a:latin typeface="Arial"/>
                <a:cs typeface="Arial"/>
              </a:rPr>
              <a:t>on </a:t>
            </a:r>
            <a:endParaRPr lang="en-US" sz="2800" b="0" dirty="0" smtClean="0">
              <a:latin typeface="Arial"/>
              <a:cs typeface="Arial"/>
            </a:endParaRPr>
          </a:p>
          <a:p>
            <a:pPr>
              <a:defRPr sz="2800" b="0" i="0" u="none" strike="noStrike" kern="1200" spc="0" baseline="0">
                <a:solidFill>
                  <a:sysClr val="windowText" lastClr="000000"/>
                </a:solidFill>
                <a:latin typeface="Arial"/>
                <a:ea typeface="+mn-ea"/>
                <a:cs typeface="Arial"/>
              </a:defRPr>
            </a:pPr>
            <a:r>
              <a:rPr lang="en-US" sz="2800" b="0" dirty="0" smtClean="0">
                <a:latin typeface="Arial"/>
                <a:cs typeface="Arial"/>
              </a:rPr>
              <a:t>Colostrum </a:t>
            </a:r>
            <a:r>
              <a:rPr lang="en-US" sz="2800" b="0" dirty="0">
                <a:latin typeface="Arial"/>
                <a:cs typeface="Arial"/>
              </a:rPr>
              <a:t>Zinc Concentration</a:t>
            </a:r>
          </a:p>
        </c:rich>
      </c:tx>
      <c:layout>
        <c:manualLayout>
          <c:xMode val="edge"/>
          <c:yMode val="edge"/>
          <c:x val="0.18846610137713701"/>
          <c:y val="5.6232600783999798E-3"/>
        </c:manualLayout>
      </c:layout>
      <c:overlay val="0"/>
      <c:spPr>
        <a:noFill/>
        <a:ln>
          <a:noFill/>
        </a:ln>
        <a:effectLst/>
      </c:spPr>
    </c:title>
    <c:autoTitleDeleted val="0"/>
    <c:plotArea>
      <c:layout>
        <c:manualLayout>
          <c:layoutTarget val="inner"/>
          <c:xMode val="edge"/>
          <c:yMode val="edge"/>
          <c:x val="0.14180221154666101"/>
          <c:y val="0.13726549318556699"/>
          <c:w val="0.83932865522852196"/>
          <c:h val="0.77983613781890704"/>
        </c:manualLayout>
      </c:layout>
      <c:barChart>
        <c:barDir val="col"/>
        <c:grouping val="clustered"/>
        <c:varyColors val="0"/>
        <c:ser>
          <c:idx val="0"/>
          <c:order val="0"/>
          <c:tx>
            <c:strRef>
              <c:f>'Colostrum grphs n table'!$O$62</c:f>
              <c:strCache>
                <c:ptCount val="1"/>
                <c:pt idx="0">
                  <c:v>ING</c:v>
                </c:pt>
              </c:strCache>
            </c:strRef>
          </c:tx>
          <c:spPr>
            <a:solidFill>
              <a:srgbClr val="0000FF"/>
            </a:solidFill>
            <a:ln w="12700">
              <a:solidFill>
                <a:schemeClr val="tx1"/>
              </a:solidFill>
            </a:ln>
            <a:effectLst/>
          </c:spPr>
          <c:invertIfNegative val="0"/>
          <c:errBars>
            <c:errBarType val="plus"/>
            <c:errValType val="cust"/>
            <c:noEndCap val="0"/>
            <c:plus>
              <c:numRef>
                <c:f>'Colostrum grphs n table'!$Q$62</c:f>
                <c:numCache>
                  <c:formatCode>General</c:formatCode>
                  <c:ptCount val="1"/>
                  <c:pt idx="0">
                    <c:v>1.0997416</c:v>
                  </c:pt>
                </c:numCache>
              </c:numRef>
            </c:plus>
            <c:minus>
              <c:numRef>
                <c:f>'Colostrum grphs n table'!$Q$62</c:f>
                <c:numCache>
                  <c:formatCode>General</c:formatCode>
                  <c:ptCount val="1"/>
                  <c:pt idx="0">
                    <c:v>1.0997416</c:v>
                  </c:pt>
                </c:numCache>
              </c:numRef>
            </c:minus>
            <c:spPr>
              <a:noFill/>
              <a:ln w="12700" cap="flat" cmpd="sng" algn="ctr">
                <a:solidFill>
                  <a:schemeClr val="tx1"/>
                </a:solidFill>
                <a:round/>
              </a:ln>
              <a:effectLst/>
            </c:spPr>
          </c:errBars>
          <c:cat>
            <c:strRef>
              <c:f>'Colostrum grphs n table'!$P$58</c:f>
              <c:strCache>
                <c:ptCount val="1"/>
                <c:pt idx="0">
                  <c:v>Colostrum Zinc (ug/g)</c:v>
                </c:pt>
              </c:strCache>
            </c:strRef>
          </c:cat>
          <c:val>
            <c:numRef>
              <c:f>'Colostrum grphs n table'!$P$62</c:f>
              <c:numCache>
                <c:formatCode>0.00</c:formatCode>
                <c:ptCount val="1"/>
                <c:pt idx="0">
                  <c:v>11.609136400000001</c:v>
                </c:pt>
              </c:numCache>
            </c:numRef>
          </c:val>
        </c:ser>
        <c:ser>
          <c:idx val="1"/>
          <c:order val="1"/>
          <c:tx>
            <c:strRef>
              <c:f>'Colostrum grphs n table'!$O$63</c:f>
              <c:strCache>
                <c:ptCount val="1"/>
                <c:pt idx="0">
                  <c:v>ORG</c:v>
                </c:pt>
              </c:strCache>
            </c:strRef>
          </c:tx>
          <c:spPr>
            <a:solidFill>
              <a:srgbClr val="FF6600"/>
            </a:solidFill>
            <a:ln w="12700">
              <a:solidFill>
                <a:schemeClr val="tx1"/>
              </a:solidFill>
            </a:ln>
            <a:effectLst/>
          </c:spPr>
          <c:invertIfNegative val="0"/>
          <c:dPt>
            <c:idx val="0"/>
            <c:invertIfNegative val="0"/>
            <c:bubble3D val="0"/>
          </c:dPt>
          <c:errBars>
            <c:errBarType val="plus"/>
            <c:errValType val="cust"/>
            <c:noEndCap val="0"/>
            <c:plus>
              <c:numRef>
                <c:f>'Colostrum grphs n table'!$Q$63</c:f>
                <c:numCache>
                  <c:formatCode>General</c:formatCode>
                  <c:ptCount val="1"/>
                  <c:pt idx="0">
                    <c:v>1.1256214</c:v>
                  </c:pt>
                </c:numCache>
              </c:numRef>
            </c:plus>
            <c:minus>
              <c:numRef>
                <c:f>'Colostrum grphs n table'!$Q$63</c:f>
                <c:numCache>
                  <c:formatCode>General</c:formatCode>
                  <c:ptCount val="1"/>
                  <c:pt idx="0">
                    <c:v>1.1256214</c:v>
                  </c:pt>
                </c:numCache>
              </c:numRef>
            </c:minus>
            <c:spPr>
              <a:noFill/>
              <a:ln w="12700" cap="flat" cmpd="sng" algn="ctr">
                <a:solidFill>
                  <a:schemeClr val="tx1"/>
                </a:solidFill>
                <a:round/>
              </a:ln>
              <a:effectLst/>
            </c:spPr>
          </c:errBars>
          <c:cat>
            <c:strRef>
              <c:f>'Colostrum grphs n table'!$P$58</c:f>
              <c:strCache>
                <c:ptCount val="1"/>
                <c:pt idx="0">
                  <c:v>Colostrum Zinc (ug/g)</c:v>
                </c:pt>
              </c:strCache>
            </c:strRef>
          </c:cat>
          <c:val>
            <c:numRef>
              <c:f>'Colostrum grphs n table'!$P$63</c:f>
              <c:numCache>
                <c:formatCode>0.00</c:formatCode>
                <c:ptCount val="1"/>
                <c:pt idx="0">
                  <c:v>14.451499999999999</c:v>
                </c:pt>
              </c:numCache>
            </c:numRef>
          </c:val>
        </c:ser>
        <c:ser>
          <c:idx val="4"/>
          <c:order val="2"/>
          <c:spPr>
            <a:solidFill>
              <a:schemeClr val="accent5"/>
            </a:solidFill>
            <a:ln>
              <a:noFill/>
            </a:ln>
            <a:effectLst/>
          </c:spPr>
          <c:invertIfNegative val="0"/>
          <c:val>
            <c:numRef>
              <c:f>'Colostrum grphs n table'!$P$64</c:f>
              <c:numCache>
                <c:formatCode>0.00</c:formatCode>
                <c:ptCount val="1"/>
              </c:numCache>
            </c:numRef>
          </c:val>
        </c:ser>
        <c:ser>
          <c:idx val="2"/>
          <c:order val="3"/>
          <c:tx>
            <c:strRef>
              <c:f>'Colostrum grphs n table'!$O$65</c:f>
              <c:strCache>
                <c:ptCount val="1"/>
                <c:pt idx="0">
                  <c:v>ANG</c:v>
                </c:pt>
              </c:strCache>
            </c:strRef>
          </c:tx>
          <c:spPr>
            <a:solidFill>
              <a:sysClr val="window" lastClr="FFFFFF">
                <a:lumMod val="65000"/>
              </a:sysClr>
            </a:solidFill>
            <a:ln w="12700">
              <a:solidFill>
                <a:schemeClr val="tx1"/>
              </a:solidFill>
            </a:ln>
            <a:effectLst/>
          </c:spPr>
          <c:invertIfNegative val="0"/>
          <c:errBars>
            <c:errBarType val="plus"/>
            <c:errValType val="cust"/>
            <c:noEndCap val="0"/>
            <c:plus>
              <c:numRef>
                <c:f>'Colostrum grphs n table'!$Q$65</c:f>
                <c:numCache>
                  <c:formatCode>General</c:formatCode>
                  <c:ptCount val="1"/>
                  <c:pt idx="0">
                    <c:v>1.1256214</c:v>
                  </c:pt>
                </c:numCache>
              </c:numRef>
            </c:plus>
            <c:minus>
              <c:numRef>
                <c:f>'Colostrum grphs n table'!$Q$65</c:f>
                <c:numCache>
                  <c:formatCode>General</c:formatCode>
                  <c:ptCount val="1"/>
                  <c:pt idx="0">
                    <c:v>1.1256214</c:v>
                  </c:pt>
                </c:numCache>
              </c:numRef>
            </c:minus>
            <c:spPr>
              <a:noFill/>
              <a:ln w="12700" cap="flat" cmpd="sng" algn="ctr">
                <a:solidFill>
                  <a:schemeClr val="tx1"/>
                </a:solidFill>
                <a:round/>
              </a:ln>
              <a:effectLst/>
            </c:spPr>
          </c:errBars>
          <c:cat>
            <c:strRef>
              <c:f>'Colostrum grphs n table'!$P$58</c:f>
              <c:strCache>
                <c:ptCount val="1"/>
                <c:pt idx="0">
                  <c:v>Colostrum Zinc (ug/g)</c:v>
                </c:pt>
              </c:strCache>
            </c:strRef>
          </c:cat>
          <c:val>
            <c:numRef>
              <c:f>'Colostrum grphs n table'!$P$65</c:f>
              <c:numCache>
                <c:formatCode>0.00</c:formatCode>
                <c:ptCount val="1"/>
                <c:pt idx="0">
                  <c:v>14.5535</c:v>
                </c:pt>
              </c:numCache>
            </c:numRef>
          </c:val>
        </c:ser>
        <c:ser>
          <c:idx val="3"/>
          <c:order val="4"/>
          <c:tx>
            <c:strRef>
              <c:f>'Colostrum grphs n table'!$O$66</c:f>
              <c:strCache>
                <c:ptCount val="1"/>
                <c:pt idx="0">
                  <c:v>BN</c:v>
                </c:pt>
              </c:strCache>
            </c:strRef>
          </c:tx>
          <c:spPr>
            <a:solidFill>
              <a:sysClr val="windowText" lastClr="000000">
                <a:lumMod val="95000"/>
                <a:lumOff val="5000"/>
              </a:sysClr>
            </a:solidFill>
            <a:ln w="12700">
              <a:solidFill>
                <a:schemeClr val="tx1"/>
              </a:solidFill>
            </a:ln>
            <a:effectLst/>
          </c:spPr>
          <c:invertIfNegative val="0"/>
          <c:errBars>
            <c:errBarType val="plus"/>
            <c:errValType val="cust"/>
            <c:noEndCap val="0"/>
            <c:plus>
              <c:numRef>
                <c:f>'Colostrum grphs n table'!$Q$66</c:f>
                <c:numCache>
                  <c:formatCode>General</c:formatCode>
                  <c:ptCount val="1"/>
                  <c:pt idx="0">
                    <c:v>1.0997416</c:v>
                  </c:pt>
                </c:numCache>
              </c:numRef>
            </c:plus>
            <c:minus>
              <c:numRef>
                <c:f>'Colostrum grphs n table'!$Q$66</c:f>
                <c:numCache>
                  <c:formatCode>General</c:formatCode>
                  <c:ptCount val="1"/>
                  <c:pt idx="0">
                    <c:v>1.0997416</c:v>
                  </c:pt>
                </c:numCache>
              </c:numRef>
            </c:minus>
            <c:spPr>
              <a:noFill/>
              <a:ln w="12700" cap="flat" cmpd="sng" algn="ctr">
                <a:solidFill>
                  <a:schemeClr val="tx1"/>
                </a:solidFill>
                <a:round/>
              </a:ln>
              <a:effectLst/>
            </c:spPr>
          </c:errBars>
          <c:cat>
            <c:strRef>
              <c:f>'Colostrum grphs n table'!$P$58</c:f>
              <c:strCache>
                <c:ptCount val="1"/>
                <c:pt idx="0">
                  <c:v>Colostrum Zinc (ug/g)</c:v>
                </c:pt>
              </c:strCache>
            </c:strRef>
          </c:cat>
          <c:val>
            <c:numRef>
              <c:f>'Colostrum grphs n table'!$P$66</c:f>
              <c:numCache>
                <c:formatCode>0.00</c:formatCode>
                <c:ptCount val="1"/>
                <c:pt idx="0">
                  <c:v>11.5071364</c:v>
                </c:pt>
              </c:numCache>
            </c:numRef>
          </c:val>
        </c:ser>
        <c:dLbls>
          <c:showLegendKey val="0"/>
          <c:showVal val="0"/>
          <c:showCatName val="0"/>
          <c:showSerName val="0"/>
          <c:showPercent val="0"/>
          <c:showBubbleSize val="0"/>
        </c:dLbls>
        <c:gapWidth val="219"/>
        <c:overlap val="-40"/>
        <c:axId val="147719680"/>
        <c:axId val="147721216"/>
      </c:barChart>
      <c:catAx>
        <c:axId val="147719680"/>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2400" b="1" i="0" u="none" strike="noStrike" kern="1200" baseline="0">
                <a:noFill/>
                <a:latin typeface="Times New Roman" panose="02020603050405020304" pitchFamily="18" charset="0"/>
                <a:ea typeface="+mn-ea"/>
                <a:cs typeface="Times New Roman" panose="02020603050405020304" pitchFamily="18" charset="0"/>
              </a:defRPr>
            </a:pPr>
            <a:endParaRPr lang="en-US"/>
          </a:p>
        </c:txPr>
        <c:crossAx val="147721216"/>
        <c:crosses val="autoZero"/>
        <c:auto val="1"/>
        <c:lblAlgn val="ctr"/>
        <c:lblOffset val="100"/>
        <c:noMultiLvlLbl val="0"/>
      </c:catAx>
      <c:valAx>
        <c:axId val="147721216"/>
        <c:scaling>
          <c:orientation val="minMax"/>
          <c:min val="5"/>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dirty="0" smtClean="0"/>
                  <a:t>Zn </a:t>
                </a:r>
                <a:r>
                  <a:rPr lang="en-US" dirty="0"/>
                  <a:t>Concentration, µg/g</a:t>
                </a:r>
              </a:p>
            </c:rich>
          </c:tx>
          <c:layout>
            <c:manualLayout>
              <c:xMode val="edge"/>
              <c:yMode val="edge"/>
              <c:x val="2.11557984659012E-2"/>
              <c:y val="0.28023242438251"/>
            </c:manualLayout>
          </c:layout>
          <c:overlay val="0"/>
          <c:spPr>
            <a:noFill/>
            <a:ln>
              <a:noFill/>
            </a:ln>
            <a:effectLst/>
          </c:spPr>
        </c:title>
        <c:numFmt formatCode="0" sourceLinked="0"/>
        <c:majorTickMark val="none"/>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2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47719680"/>
        <c:crosses val="autoZero"/>
        <c:crossBetween val="between"/>
      </c:valAx>
      <c:spPr>
        <a:noFill/>
        <a:ln>
          <a:noFill/>
        </a:ln>
        <a:effectLst/>
      </c:spPr>
    </c:plotArea>
    <c:legend>
      <c:legendPos val="b"/>
      <c:legendEntry>
        <c:idx val="2"/>
        <c:delete val="1"/>
      </c:legendEntry>
      <c:layout>
        <c:manualLayout>
          <c:xMode val="edge"/>
          <c:yMode val="edge"/>
          <c:x val="0.14150385204042301"/>
          <c:y val="0.92106233788101699"/>
          <c:w val="0.807562233187337"/>
          <c:h val="6.3271236102600298E-2"/>
        </c:manualLayout>
      </c:layout>
      <c:overlay val="0"/>
      <c:spPr>
        <a:noFill/>
        <a:ln>
          <a:noFill/>
        </a:ln>
        <a:effectLst/>
      </c:spPr>
      <c:txPr>
        <a:bodyPr rot="0" spcFirstLastPara="1" vertOverflow="ellipsis" vert="horz" wrap="square" anchor="ctr" anchorCtr="1"/>
        <a:lstStyle/>
        <a:p>
          <a:pPr>
            <a:defRPr sz="2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ysClr val="window" lastClr="FFFFFF"/>
    </a:solidFill>
    <a:ln>
      <a:noFill/>
    </a:ln>
    <a:effectLst/>
  </c:spPr>
  <c:txPr>
    <a:bodyPr/>
    <a:lstStyle/>
    <a:p>
      <a:pPr>
        <a:defRPr sz="2400"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0" i="0" u="none" strike="noStrike" kern="1200" spc="0" baseline="0">
                <a:solidFill>
                  <a:sysClr val="windowText" lastClr="000000"/>
                </a:solidFill>
                <a:latin typeface="Arial"/>
                <a:ea typeface="+mn-ea"/>
                <a:cs typeface="Arial"/>
              </a:defRPr>
            </a:pPr>
            <a:r>
              <a:rPr lang="en-US" sz="3200" b="0" dirty="0" smtClean="0">
                <a:latin typeface="Arial"/>
                <a:cs typeface="Arial"/>
              </a:rPr>
              <a:t>Effect of Mineral</a:t>
            </a:r>
            <a:r>
              <a:rPr lang="en-US" sz="3200" b="0" baseline="0" dirty="0" smtClean="0">
                <a:latin typeface="Arial"/>
                <a:cs typeface="Arial"/>
              </a:rPr>
              <a:t> Source</a:t>
            </a:r>
            <a:r>
              <a:rPr lang="en-US" sz="3200" b="0" dirty="0" smtClean="0">
                <a:latin typeface="Arial"/>
                <a:cs typeface="Arial"/>
              </a:rPr>
              <a:t> on </a:t>
            </a:r>
          </a:p>
          <a:p>
            <a:pPr>
              <a:defRPr sz="3200" b="0" i="0" u="none" strike="noStrike" kern="1200" spc="0" baseline="0">
                <a:solidFill>
                  <a:sysClr val="windowText" lastClr="000000"/>
                </a:solidFill>
                <a:latin typeface="Arial"/>
                <a:ea typeface="+mn-ea"/>
                <a:cs typeface="Arial"/>
              </a:defRPr>
            </a:pPr>
            <a:r>
              <a:rPr lang="en-US" sz="3200" b="0" dirty="0" smtClean="0">
                <a:latin typeface="Arial"/>
                <a:cs typeface="Arial"/>
              </a:rPr>
              <a:t>Colostrum IgM</a:t>
            </a:r>
            <a:endParaRPr lang="en-US" sz="3200" b="0" dirty="0">
              <a:latin typeface="Arial"/>
              <a:cs typeface="Arial"/>
            </a:endParaRPr>
          </a:p>
        </c:rich>
      </c:tx>
      <c:layout>
        <c:manualLayout>
          <c:xMode val="edge"/>
          <c:yMode val="edge"/>
          <c:x val="0.27674354080332803"/>
          <c:y val="1.40364780010763E-2"/>
        </c:manualLayout>
      </c:layout>
      <c:overlay val="0"/>
      <c:spPr>
        <a:noFill/>
        <a:ln>
          <a:noFill/>
        </a:ln>
        <a:effectLst/>
      </c:spPr>
    </c:title>
    <c:autoTitleDeleted val="0"/>
    <c:plotArea>
      <c:layout>
        <c:manualLayout>
          <c:layoutTarget val="inner"/>
          <c:xMode val="edge"/>
          <c:yMode val="edge"/>
          <c:x val="0.16280239052360301"/>
          <c:y val="0.147666428359855"/>
          <c:w val="0.83145900311185905"/>
          <c:h val="0.75555474569147996"/>
        </c:manualLayout>
      </c:layout>
      <c:barChart>
        <c:barDir val="col"/>
        <c:grouping val="clustered"/>
        <c:varyColors val="0"/>
        <c:ser>
          <c:idx val="0"/>
          <c:order val="0"/>
          <c:tx>
            <c:strRef>
              <c:f>'Cow Colstrm Ig Graphs'!$A$38</c:f>
              <c:strCache>
                <c:ptCount val="1"/>
                <c:pt idx="0">
                  <c:v>ING</c:v>
                </c:pt>
              </c:strCache>
            </c:strRef>
          </c:tx>
          <c:spPr>
            <a:solidFill>
              <a:srgbClr val="0000FF"/>
            </a:solidFill>
            <a:ln>
              <a:solidFill>
                <a:schemeClr val="tx1"/>
              </a:solidFill>
            </a:ln>
            <a:effectLst/>
          </c:spPr>
          <c:invertIfNegative val="0"/>
          <c:errBars>
            <c:errBarType val="plus"/>
            <c:errValType val="cust"/>
            <c:noEndCap val="0"/>
            <c:plus>
              <c:numRef>
                <c:f>'Cow Colstrm Ig Graphs'!$G$38</c:f>
                <c:numCache>
                  <c:formatCode>General</c:formatCode>
                  <c:ptCount val="1"/>
                  <c:pt idx="0">
                    <c:v>40.691042000000003</c:v>
                  </c:pt>
                </c:numCache>
              </c:numRef>
            </c:plus>
            <c:minus>
              <c:numRef>
                <c:f>'Cow Colstrm Ig Graphs'!$G$38</c:f>
                <c:numCache>
                  <c:formatCode>General</c:formatCode>
                  <c:ptCount val="1"/>
                  <c:pt idx="0">
                    <c:v>40.691042000000003</c:v>
                  </c:pt>
                </c:numCache>
              </c:numRef>
            </c:minus>
            <c:spPr>
              <a:noFill/>
              <a:ln w="12700" cap="flat" cmpd="sng" algn="ctr">
                <a:solidFill>
                  <a:schemeClr val="tx1"/>
                </a:solidFill>
                <a:round/>
              </a:ln>
              <a:effectLst/>
            </c:spPr>
          </c:errBars>
          <c:cat>
            <c:strRef>
              <c:f>'Cow Colstrm Ig Graphs'!$A$38:$A$39</c:f>
              <c:strCache>
                <c:ptCount val="2"/>
                <c:pt idx="0">
                  <c:v>ING</c:v>
                </c:pt>
                <c:pt idx="1">
                  <c:v>ORG</c:v>
                </c:pt>
              </c:strCache>
            </c:strRef>
          </c:cat>
          <c:val>
            <c:numRef>
              <c:f>'Cow Colstrm Ig Graphs'!$C$38</c:f>
              <c:numCache>
                <c:formatCode>0.0</c:formatCode>
                <c:ptCount val="1"/>
                <c:pt idx="0">
                  <c:v>364.49499999999921</c:v>
                </c:pt>
              </c:numCache>
            </c:numRef>
          </c:val>
        </c:ser>
        <c:ser>
          <c:idx val="1"/>
          <c:order val="1"/>
          <c:tx>
            <c:strRef>
              <c:f>'Cow Colstrm Ig Graphs'!$A$39</c:f>
              <c:strCache>
                <c:ptCount val="1"/>
                <c:pt idx="0">
                  <c:v>ORG</c:v>
                </c:pt>
              </c:strCache>
            </c:strRef>
          </c:tx>
          <c:spPr>
            <a:solidFill>
              <a:srgbClr val="FF6600"/>
            </a:solidFill>
            <a:ln>
              <a:solidFill>
                <a:schemeClr val="tx1"/>
              </a:solidFill>
            </a:ln>
            <a:effectLst/>
          </c:spPr>
          <c:invertIfNegative val="0"/>
          <c:errBars>
            <c:errBarType val="plus"/>
            <c:errValType val="cust"/>
            <c:noEndCap val="0"/>
            <c:plus>
              <c:numRef>
                <c:f>'Cow Colstrm Ig Graphs'!$G$39</c:f>
                <c:numCache>
                  <c:formatCode>General</c:formatCode>
                  <c:ptCount val="1"/>
                  <c:pt idx="0">
                    <c:v>40.896036000000002</c:v>
                  </c:pt>
                </c:numCache>
              </c:numRef>
            </c:plus>
            <c:minus>
              <c:numRef>
                <c:f>'Cow Colstrm Ig Graphs'!$G$39</c:f>
                <c:numCache>
                  <c:formatCode>General</c:formatCode>
                  <c:ptCount val="1"/>
                  <c:pt idx="0">
                    <c:v>40.896036000000002</c:v>
                  </c:pt>
                </c:numCache>
              </c:numRef>
            </c:minus>
            <c:spPr>
              <a:noFill/>
              <a:ln w="12700" cap="flat" cmpd="sng" algn="ctr">
                <a:solidFill>
                  <a:schemeClr val="tx1"/>
                </a:solidFill>
                <a:round/>
              </a:ln>
              <a:effectLst/>
            </c:spPr>
          </c:errBars>
          <c:cat>
            <c:strRef>
              <c:f>'Cow Colstrm Ig Graphs'!$A$38:$A$39</c:f>
              <c:strCache>
                <c:ptCount val="2"/>
                <c:pt idx="0">
                  <c:v>ING</c:v>
                </c:pt>
                <c:pt idx="1">
                  <c:v>ORG</c:v>
                </c:pt>
              </c:strCache>
            </c:strRef>
          </c:cat>
          <c:val>
            <c:numRef>
              <c:f>'Cow Colstrm Ig Graphs'!$C$39</c:f>
              <c:numCache>
                <c:formatCode>0.0</c:formatCode>
                <c:ptCount val="1"/>
                <c:pt idx="0">
                  <c:v>469.50454500000001</c:v>
                </c:pt>
              </c:numCache>
            </c:numRef>
          </c:val>
        </c:ser>
        <c:dLbls>
          <c:showLegendKey val="0"/>
          <c:showVal val="0"/>
          <c:showCatName val="0"/>
          <c:showSerName val="0"/>
          <c:showPercent val="0"/>
          <c:showBubbleSize val="0"/>
        </c:dLbls>
        <c:gapWidth val="219"/>
        <c:overlap val="-88"/>
        <c:axId val="148090240"/>
        <c:axId val="153887872"/>
      </c:barChart>
      <c:catAx>
        <c:axId val="148090240"/>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0" spcFirstLastPara="1" vertOverflow="ellipsis" wrap="square" anchor="t" anchorCtr="0"/>
          <a:lstStyle/>
          <a:p>
            <a:pPr>
              <a:defRPr sz="2800" b="1" i="0" u="none" strike="noStrike" kern="1200" baseline="0">
                <a:noFill/>
                <a:latin typeface="Times New Roman" panose="02020603050405020304" pitchFamily="18" charset="0"/>
                <a:ea typeface="+mn-ea"/>
                <a:cs typeface="Times New Roman" panose="02020603050405020304" pitchFamily="18" charset="0"/>
              </a:defRPr>
            </a:pPr>
            <a:endParaRPr lang="en-US"/>
          </a:p>
        </c:txPr>
        <c:crossAx val="153887872"/>
        <c:crosses val="autoZero"/>
        <c:auto val="0"/>
        <c:lblAlgn val="ctr"/>
        <c:lblOffset val="100"/>
        <c:noMultiLvlLbl val="0"/>
      </c:catAx>
      <c:valAx>
        <c:axId val="15388787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2400" dirty="0" smtClean="0"/>
                  <a:t>IgM</a:t>
                </a:r>
                <a:r>
                  <a:rPr lang="en-US" sz="2400" baseline="0" dirty="0" smtClean="0"/>
                  <a:t> Concentration, mg/</a:t>
                </a:r>
                <a:r>
                  <a:rPr lang="en-US" sz="2400" baseline="0" dirty="0" err="1" smtClean="0"/>
                  <a:t>dL</a:t>
                </a:r>
                <a:endParaRPr lang="en-US" sz="2400" dirty="0"/>
              </a:p>
            </c:rich>
          </c:tx>
          <c:layout>
            <c:manualLayout>
              <c:xMode val="edge"/>
              <c:yMode val="edge"/>
              <c:x val="1.6473012776430401E-2"/>
              <c:y val="0.17319947830968599"/>
            </c:manualLayout>
          </c:layout>
          <c:overlay val="0"/>
          <c:spPr>
            <a:noFill/>
            <a:ln>
              <a:noFill/>
            </a:ln>
            <a:effectLst/>
          </c:spPr>
        </c:title>
        <c:numFmt formatCode="0" sourceLinked="0"/>
        <c:majorTickMark val="none"/>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2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48090240"/>
        <c:crosses val="autoZero"/>
        <c:crossBetween val="between"/>
        <c:majorUnit val="200"/>
      </c:valAx>
      <c:spPr>
        <a:noFill/>
        <a:ln>
          <a:noFill/>
        </a:ln>
        <a:effectLst/>
      </c:spPr>
    </c:plotArea>
    <c:legend>
      <c:legendPos val="b"/>
      <c:layout>
        <c:manualLayout>
          <c:xMode val="edge"/>
          <c:yMode val="edge"/>
          <c:x val="0.316668109214716"/>
          <c:y val="0.93318704086522397"/>
          <c:w val="0.53250083866161302"/>
          <c:h val="5.4995836092471301E-2"/>
        </c:manualLayout>
      </c:layout>
      <c:overlay val="0"/>
      <c:spPr>
        <a:noFill/>
        <a:ln>
          <a:noFill/>
        </a:ln>
        <a:effectLst/>
      </c:spPr>
      <c:txPr>
        <a:bodyPr rot="0" spcFirstLastPara="1" vertOverflow="ellipsis" vert="horz" wrap="square" anchor="ctr" anchorCtr="1"/>
        <a:lstStyle/>
        <a:p>
          <a:pPr>
            <a:defRPr sz="2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ysClr val="window" lastClr="FFFFFF"/>
    </a:solidFill>
    <a:ln>
      <a:noFill/>
    </a:ln>
    <a:effectLst/>
  </c:spPr>
  <c:txPr>
    <a:bodyPr/>
    <a:lstStyle/>
    <a:p>
      <a:pPr>
        <a:defRPr sz="2800"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3200" b="0" i="0" u="none" strike="noStrike" kern="1200" spc="0" baseline="0">
                <a:solidFill>
                  <a:sysClr val="windowText" lastClr="000000"/>
                </a:solidFill>
                <a:latin typeface="Arial"/>
                <a:ea typeface="+mn-ea"/>
                <a:cs typeface="Arial"/>
              </a:defRPr>
            </a:pPr>
            <a:r>
              <a:rPr lang="en-US" sz="3200" b="0" dirty="0" smtClean="0">
                <a:latin typeface="Arial"/>
                <a:cs typeface="Arial"/>
              </a:rPr>
              <a:t>Effect</a:t>
            </a:r>
            <a:r>
              <a:rPr lang="en-US" sz="3200" b="0" baseline="0" dirty="0" smtClean="0">
                <a:latin typeface="Arial"/>
                <a:cs typeface="Arial"/>
              </a:rPr>
              <a:t> of Breed on </a:t>
            </a:r>
            <a:r>
              <a:rPr lang="en-US" sz="3200" b="0" dirty="0" smtClean="0">
                <a:latin typeface="Arial"/>
                <a:cs typeface="Arial"/>
              </a:rPr>
              <a:t>Colostrum IgA</a:t>
            </a:r>
            <a:endParaRPr lang="en-US" sz="3200" b="0" dirty="0">
              <a:latin typeface="Arial"/>
              <a:cs typeface="Arial"/>
            </a:endParaRPr>
          </a:p>
        </c:rich>
      </c:tx>
      <c:layout>
        <c:manualLayout>
          <c:xMode val="edge"/>
          <c:yMode val="edge"/>
          <c:x val="0.202892950099098"/>
          <c:y val="2.3255850018687199E-2"/>
        </c:manualLayout>
      </c:layout>
      <c:overlay val="0"/>
      <c:spPr>
        <a:noFill/>
        <a:ln>
          <a:noFill/>
        </a:ln>
        <a:effectLst/>
      </c:spPr>
    </c:title>
    <c:autoTitleDeleted val="0"/>
    <c:plotArea>
      <c:layout>
        <c:manualLayout>
          <c:layoutTarget val="inner"/>
          <c:xMode val="edge"/>
          <c:yMode val="edge"/>
          <c:x val="0.16966169645118301"/>
          <c:y val="0.112814289724221"/>
          <c:w val="0.806523000513924"/>
          <c:h val="0.78284454590145902"/>
        </c:manualLayout>
      </c:layout>
      <c:barChart>
        <c:barDir val="col"/>
        <c:grouping val="clustered"/>
        <c:varyColors val="0"/>
        <c:ser>
          <c:idx val="0"/>
          <c:order val="0"/>
          <c:tx>
            <c:strRef>
              <c:f>'Cow Colstrm Ig Graphs'!$A$41</c:f>
              <c:strCache>
                <c:ptCount val="1"/>
                <c:pt idx="0">
                  <c:v>AN</c:v>
                </c:pt>
              </c:strCache>
            </c:strRef>
          </c:tx>
          <c:spPr>
            <a:solidFill>
              <a:sysClr val="window" lastClr="FFFFFF">
                <a:lumMod val="65000"/>
              </a:sysClr>
            </a:solidFill>
            <a:ln w="12700">
              <a:solidFill>
                <a:schemeClr val="tx1">
                  <a:alpha val="93000"/>
                </a:schemeClr>
              </a:solidFill>
            </a:ln>
            <a:effectLst/>
          </c:spPr>
          <c:invertIfNegative val="0"/>
          <c:errBars>
            <c:errBarType val="plus"/>
            <c:errValType val="cust"/>
            <c:noEndCap val="0"/>
            <c:plus>
              <c:numRef>
                <c:f>'Cow Colstrm Ig Graphs'!$H$41</c:f>
                <c:numCache>
                  <c:formatCode>General</c:formatCode>
                  <c:ptCount val="1"/>
                  <c:pt idx="0">
                    <c:v>54.717478</c:v>
                  </c:pt>
                </c:numCache>
              </c:numRef>
            </c:plus>
            <c:minus>
              <c:numRef>
                <c:f>'Cow Colstrm Ig Graphs'!$H$41</c:f>
                <c:numCache>
                  <c:formatCode>General</c:formatCode>
                  <c:ptCount val="1"/>
                  <c:pt idx="0">
                    <c:v>54.717478</c:v>
                  </c:pt>
                </c:numCache>
              </c:numRef>
            </c:minus>
            <c:spPr>
              <a:noFill/>
              <a:ln w="12700" cap="flat" cmpd="sng" algn="ctr">
                <a:solidFill>
                  <a:schemeClr val="tx1"/>
                </a:solidFill>
                <a:round/>
              </a:ln>
              <a:effectLst/>
            </c:spPr>
          </c:errBars>
          <c:cat>
            <c:strRef>
              <c:f>'Cow Colstrm Ig Graphs'!$A$42</c:f>
              <c:strCache>
                <c:ptCount val="1"/>
                <c:pt idx="0">
                  <c:v>BN</c:v>
                </c:pt>
              </c:strCache>
            </c:strRef>
          </c:cat>
          <c:val>
            <c:numRef>
              <c:f>'Cow Colstrm Ig Graphs'!$D$41</c:f>
              <c:numCache>
                <c:formatCode>0.0</c:formatCode>
                <c:ptCount val="1"/>
                <c:pt idx="0">
                  <c:v>609.43909099999996</c:v>
                </c:pt>
              </c:numCache>
            </c:numRef>
          </c:val>
        </c:ser>
        <c:ser>
          <c:idx val="1"/>
          <c:order val="1"/>
          <c:tx>
            <c:strRef>
              <c:f>'Cow Colstrm Ig Graphs'!$A$42</c:f>
              <c:strCache>
                <c:ptCount val="1"/>
                <c:pt idx="0">
                  <c:v>BN</c:v>
                </c:pt>
              </c:strCache>
            </c:strRef>
          </c:tx>
          <c:spPr>
            <a:solidFill>
              <a:sysClr val="windowText" lastClr="000000"/>
            </a:solidFill>
            <a:ln w="12700">
              <a:solidFill>
                <a:schemeClr val="tx1"/>
              </a:solidFill>
            </a:ln>
            <a:effectLst/>
          </c:spPr>
          <c:invertIfNegative val="0"/>
          <c:errBars>
            <c:errBarType val="plus"/>
            <c:errValType val="cust"/>
            <c:noEndCap val="0"/>
            <c:plus>
              <c:numRef>
                <c:f>'Cow Colstrm Ig Graphs'!$H$42</c:f>
                <c:numCache>
                  <c:formatCode>General</c:formatCode>
                  <c:ptCount val="1"/>
                  <c:pt idx="0">
                    <c:v>57.539794999999998</c:v>
                  </c:pt>
                </c:numCache>
              </c:numRef>
            </c:plus>
            <c:minus>
              <c:numRef>
                <c:f>'Cow Colstrm Ig Graphs'!$H$42</c:f>
                <c:numCache>
                  <c:formatCode>General</c:formatCode>
                  <c:ptCount val="1"/>
                  <c:pt idx="0">
                    <c:v>57.539794999999998</c:v>
                  </c:pt>
                </c:numCache>
              </c:numRef>
            </c:minus>
            <c:spPr>
              <a:noFill/>
              <a:ln w="12700" cap="flat" cmpd="sng" algn="ctr">
                <a:solidFill>
                  <a:schemeClr val="tx1"/>
                </a:solidFill>
                <a:round/>
              </a:ln>
              <a:effectLst/>
            </c:spPr>
          </c:errBars>
          <c:cat>
            <c:strRef>
              <c:f>'Cow Colstrm Ig Graphs'!$A$42</c:f>
              <c:strCache>
                <c:ptCount val="1"/>
                <c:pt idx="0">
                  <c:v>BN</c:v>
                </c:pt>
              </c:strCache>
            </c:strRef>
          </c:cat>
          <c:val>
            <c:numRef>
              <c:f>'Cow Colstrm Ig Graphs'!$D$42</c:f>
              <c:numCache>
                <c:formatCode>0.0</c:formatCode>
                <c:ptCount val="1"/>
                <c:pt idx="0">
                  <c:v>457.40499999999992</c:v>
                </c:pt>
              </c:numCache>
            </c:numRef>
          </c:val>
        </c:ser>
        <c:dLbls>
          <c:showLegendKey val="0"/>
          <c:showVal val="0"/>
          <c:showCatName val="0"/>
          <c:showSerName val="0"/>
          <c:showPercent val="0"/>
          <c:showBubbleSize val="0"/>
        </c:dLbls>
        <c:gapWidth val="219"/>
        <c:overlap val="-52"/>
        <c:axId val="154071040"/>
        <c:axId val="154072576"/>
      </c:barChart>
      <c:catAx>
        <c:axId val="154071040"/>
        <c:scaling>
          <c:orientation val="minMax"/>
        </c:scaling>
        <c:delete val="0"/>
        <c:axPos val="b"/>
        <c:numFmt formatCode="General" sourceLinked="1"/>
        <c:majorTickMark val="none"/>
        <c:minorTickMark val="none"/>
        <c:tickLblPos val="nextTo"/>
        <c:spPr>
          <a:noFill/>
          <a:ln w="12700" cap="flat" cmpd="sng" algn="ctr">
            <a:solidFill>
              <a:sysClr val="windowText" lastClr="000000"/>
            </a:solidFill>
            <a:round/>
          </a:ln>
          <a:effectLst/>
        </c:spPr>
        <c:txPr>
          <a:bodyPr rot="-60000000" spcFirstLastPara="1" vertOverflow="ellipsis" vert="horz" wrap="square" anchor="ctr" anchorCtr="1"/>
          <a:lstStyle/>
          <a:p>
            <a:pPr>
              <a:defRPr sz="2000" b="1" i="0" u="none" strike="noStrike" kern="1200" baseline="0">
                <a:noFill/>
                <a:latin typeface="Times New Roman" panose="02020603050405020304" pitchFamily="18" charset="0"/>
                <a:ea typeface="+mn-ea"/>
                <a:cs typeface="Times New Roman" panose="02020603050405020304" pitchFamily="18" charset="0"/>
              </a:defRPr>
            </a:pPr>
            <a:endParaRPr lang="en-US"/>
          </a:p>
        </c:txPr>
        <c:crossAx val="154072576"/>
        <c:crosses val="autoZero"/>
        <c:auto val="1"/>
        <c:lblAlgn val="ctr"/>
        <c:lblOffset val="100"/>
        <c:noMultiLvlLbl val="0"/>
      </c:catAx>
      <c:valAx>
        <c:axId val="154072576"/>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2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2400" dirty="0" smtClean="0"/>
                  <a:t>IgA</a:t>
                </a:r>
                <a:r>
                  <a:rPr lang="en-US" sz="2400" baseline="0" dirty="0" smtClean="0"/>
                  <a:t> Concentration, mg/</a:t>
                </a:r>
                <a:r>
                  <a:rPr lang="en-US" sz="2400" baseline="0" dirty="0" err="1" smtClean="0"/>
                  <a:t>dL</a:t>
                </a:r>
                <a:endParaRPr lang="en-US" sz="2400" dirty="0"/>
              </a:p>
            </c:rich>
          </c:tx>
          <c:layout>
            <c:manualLayout>
              <c:xMode val="edge"/>
              <c:yMode val="edge"/>
              <c:x val="1.50105728791216E-2"/>
              <c:y val="0.234289041867043"/>
            </c:manualLayout>
          </c:layout>
          <c:overlay val="0"/>
          <c:spPr>
            <a:noFill/>
            <a:ln>
              <a:noFill/>
            </a:ln>
            <a:effectLst/>
          </c:spPr>
        </c:title>
        <c:numFmt formatCode="0" sourceLinked="0"/>
        <c:majorTickMark val="none"/>
        <c:minorTickMark val="none"/>
        <c:tickLblPos val="nextTo"/>
        <c:spPr>
          <a:noFill/>
          <a:ln w="12700">
            <a:solidFill>
              <a:sysClr val="windowText" lastClr="000000"/>
            </a:solidFill>
          </a:ln>
          <a:effectLst/>
        </c:spPr>
        <c:txPr>
          <a:bodyPr rot="-60000000" spcFirstLastPara="1" vertOverflow="ellipsis" vert="horz" wrap="square" anchor="ctr" anchorCtr="1"/>
          <a:lstStyle/>
          <a:p>
            <a:pPr>
              <a:defRPr sz="2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154071040"/>
        <c:crosses val="autoZero"/>
        <c:crossBetween val="between"/>
        <c:majorUnit val="200"/>
      </c:valAx>
      <c:spPr>
        <a:noFill/>
        <a:ln>
          <a:noFill/>
        </a:ln>
        <a:effectLst/>
      </c:spPr>
    </c:plotArea>
    <c:legend>
      <c:legendPos val="b"/>
      <c:layout>
        <c:manualLayout>
          <c:xMode val="edge"/>
          <c:yMode val="edge"/>
          <c:x val="0.25242913255514998"/>
          <c:y val="0.92454922017843599"/>
          <c:w val="0.57500272968358002"/>
          <c:h val="6.3633656779260195E-2"/>
        </c:manualLayout>
      </c:layout>
      <c:overlay val="0"/>
      <c:spPr>
        <a:noFill/>
        <a:ln>
          <a:noFill/>
        </a:ln>
        <a:effectLst/>
      </c:spPr>
      <c:txPr>
        <a:bodyPr rot="0" spcFirstLastPara="1" vertOverflow="ellipsis" vert="horz" wrap="square" anchor="ctr" anchorCtr="1"/>
        <a:lstStyle/>
        <a:p>
          <a:pPr>
            <a:defRPr sz="2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solidFill>
      <a:sysClr val="window" lastClr="FFFFFF"/>
    </a:solidFill>
    <a:ln>
      <a:noFill/>
    </a:ln>
    <a:effectLst/>
  </c:spPr>
  <c:txPr>
    <a:bodyPr/>
    <a:lstStyle/>
    <a:p>
      <a:pPr>
        <a:defRPr sz="2000" b="1">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9435D2-8E3F-4BE8-8A52-C7935E3DAF44}" type="doc">
      <dgm:prSet loTypeId="urn:microsoft.com/office/officeart/2005/8/layout/cycle1" loCatId="cycle" qsTypeId="urn:microsoft.com/office/officeart/2005/8/quickstyle/simple5" qsCatId="simple" csTypeId="urn:microsoft.com/office/officeart/2005/8/colors/accent1_2" csCatId="accent1" phldr="1"/>
      <dgm:spPr/>
      <dgm:t>
        <a:bodyPr/>
        <a:lstStyle/>
        <a:p>
          <a:endParaRPr lang="en-US"/>
        </a:p>
      </dgm:t>
    </dgm:pt>
    <dgm:pt modelId="{027C3C89-0C30-45C2-9FE6-E94E846DA9D6}">
      <dgm:prSet phldrT="[Text]" custT="1"/>
      <dgm:spPr/>
      <dgm:t>
        <a:bodyPr/>
        <a:lstStyle/>
        <a:p>
          <a:r>
            <a:rPr lang="en-US" sz="2000" b="1" dirty="0" smtClean="0"/>
            <a:t>Placental Growth &amp; Development</a:t>
          </a:r>
          <a:endParaRPr lang="en-US" sz="2000" b="1" dirty="0"/>
        </a:p>
      </dgm:t>
    </dgm:pt>
    <dgm:pt modelId="{2328734C-CEAF-4399-928F-7141EC1BD67A}" type="parTrans" cxnId="{2673014B-0C60-4950-AD1E-29A17802D0E3}">
      <dgm:prSet/>
      <dgm:spPr/>
      <dgm:t>
        <a:bodyPr/>
        <a:lstStyle/>
        <a:p>
          <a:endParaRPr lang="en-US"/>
        </a:p>
      </dgm:t>
    </dgm:pt>
    <dgm:pt modelId="{66A0676E-6061-482E-9496-DA0704CA0EEE}" type="sibTrans" cxnId="{2673014B-0C60-4950-AD1E-29A17802D0E3}">
      <dgm:prSet/>
      <dgm:spPr/>
      <dgm:t>
        <a:bodyPr/>
        <a:lstStyle/>
        <a:p>
          <a:endParaRPr lang="en-US"/>
        </a:p>
      </dgm:t>
    </dgm:pt>
    <dgm:pt modelId="{874E2EB7-CEEC-4B00-8283-8E448B8576B2}">
      <dgm:prSet phldrT="[Text]" custT="1"/>
      <dgm:spPr/>
      <dgm:t>
        <a:bodyPr/>
        <a:lstStyle/>
        <a:p>
          <a:r>
            <a:rPr lang="en-US" sz="1950" b="1" i="1" dirty="0" smtClean="0"/>
            <a:t>In utero </a:t>
          </a:r>
          <a:r>
            <a:rPr lang="en-US" sz="1950" b="1" i="0" dirty="0" smtClean="0"/>
            <a:t>N</a:t>
          </a:r>
          <a:r>
            <a:rPr lang="en-US" sz="1950" b="1" dirty="0" smtClean="0"/>
            <a:t>utrient Transfer &amp; fetal development</a:t>
          </a:r>
          <a:endParaRPr lang="en-US" sz="1800" b="1" dirty="0"/>
        </a:p>
      </dgm:t>
    </dgm:pt>
    <dgm:pt modelId="{CE2F1CD3-125B-4CF6-9DBB-DE126B519B03}" type="parTrans" cxnId="{C4C74264-01CA-4637-9C2E-DF3F49FD3024}">
      <dgm:prSet/>
      <dgm:spPr/>
      <dgm:t>
        <a:bodyPr/>
        <a:lstStyle/>
        <a:p>
          <a:endParaRPr lang="en-US"/>
        </a:p>
      </dgm:t>
    </dgm:pt>
    <dgm:pt modelId="{372D53CE-3884-4620-84F0-A688A8481DCF}" type="sibTrans" cxnId="{C4C74264-01CA-4637-9C2E-DF3F49FD3024}">
      <dgm:prSet/>
      <dgm:spPr/>
      <dgm:t>
        <a:bodyPr/>
        <a:lstStyle/>
        <a:p>
          <a:endParaRPr lang="en-US"/>
        </a:p>
      </dgm:t>
    </dgm:pt>
    <dgm:pt modelId="{37B45E59-63C2-4A99-B474-E82815A8B2D6}">
      <dgm:prSet phldrT="[Text]" custT="1"/>
      <dgm:spPr/>
      <dgm:t>
        <a:bodyPr/>
        <a:lstStyle/>
        <a:p>
          <a:r>
            <a:rPr lang="en-US" sz="2000" b="1" dirty="0" smtClean="0"/>
            <a:t>Calf Postnatal Nutrition </a:t>
          </a:r>
          <a:r>
            <a:rPr lang="en-US" sz="1600" b="1" dirty="0" smtClean="0"/>
            <a:t>(colostrum/milk)</a:t>
          </a:r>
          <a:endParaRPr lang="en-US" sz="2000" b="1" dirty="0"/>
        </a:p>
      </dgm:t>
    </dgm:pt>
    <dgm:pt modelId="{40BEA256-A2C4-42B9-BEFB-56C882C18C92}" type="parTrans" cxnId="{A3EF8399-EABD-4447-A745-327E2F8B607A}">
      <dgm:prSet/>
      <dgm:spPr/>
      <dgm:t>
        <a:bodyPr/>
        <a:lstStyle/>
        <a:p>
          <a:endParaRPr lang="en-US"/>
        </a:p>
      </dgm:t>
    </dgm:pt>
    <dgm:pt modelId="{5E4ACD37-E05A-492C-AE9A-53FE7C2FC78A}" type="sibTrans" cxnId="{A3EF8399-EABD-4447-A745-327E2F8B607A}">
      <dgm:prSet/>
      <dgm:spPr/>
      <dgm:t>
        <a:bodyPr/>
        <a:lstStyle/>
        <a:p>
          <a:endParaRPr lang="en-US"/>
        </a:p>
      </dgm:t>
    </dgm:pt>
    <dgm:pt modelId="{66BB604F-5AD0-4E69-9BFD-698214AC6C06}">
      <dgm:prSet phldrT="[Text]" custT="1"/>
      <dgm:spPr/>
      <dgm:t>
        <a:bodyPr/>
        <a:lstStyle/>
        <a:p>
          <a:r>
            <a:rPr lang="en-US" sz="2000" b="1" dirty="0" smtClean="0"/>
            <a:t>Calf Growth, Immunity, Performance &amp; Reproduction</a:t>
          </a:r>
          <a:endParaRPr lang="en-US" sz="2000" b="1" dirty="0"/>
        </a:p>
      </dgm:t>
    </dgm:pt>
    <dgm:pt modelId="{4DF6BB2C-2B81-480F-A09C-59C364C02153}" type="parTrans" cxnId="{B7935E5D-B22E-48E5-8833-F5FD58DC818C}">
      <dgm:prSet/>
      <dgm:spPr/>
      <dgm:t>
        <a:bodyPr/>
        <a:lstStyle/>
        <a:p>
          <a:endParaRPr lang="en-US"/>
        </a:p>
      </dgm:t>
    </dgm:pt>
    <dgm:pt modelId="{3F4FC081-E31A-4855-A1C6-430576D39C31}" type="sibTrans" cxnId="{B7935E5D-B22E-48E5-8833-F5FD58DC818C}">
      <dgm:prSet/>
      <dgm:spPr/>
      <dgm:t>
        <a:bodyPr/>
        <a:lstStyle/>
        <a:p>
          <a:endParaRPr lang="en-US"/>
        </a:p>
      </dgm:t>
    </dgm:pt>
    <dgm:pt modelId="{F131A2A6-DE6D-402E-BBE8-56D6A07946FD}">
      <dgm:prSet phldrT="[Text]" custT="1"/>
      <dgm:spPr/>
      <dgm:t>
        <a:bodyPr/>
        <a:lstStyle/>
        <a:p>
          <a:r>
            <a:rPr lang="en-US" sz="2000" b="1" dirty="0" smtClean="0"/>
            <a:t>Maternal &amp; Environmental Factors</a:t>
          </a:r>
        </a:p>
      </dgm:t>
    </dgm:pt>
    <dgm:pt modelId="{B04500F1-4702-4E68-B8CF-630D96D5C52D}" type="parTrans" cxnId="{ACC086FD-D734-430D-A2CC-75912D37BBF0}">
      <dgm:prSet/>
      <dgm:spPr/>
      <dgm:t>
        <a:bodyPr/>
        <a:lstStyle/>
        <a:p>
          <a:endParaRPr lang="en-US"/>
        </a:p>
      </dgm:t>
    </dgm:pt>
    <dgm:pt modelId="{DC8AE302-FE7F-496A-92EA-4C24B78DDD4B}" type="sibTrans" cxnId="{ACC086FD-D734-430D-A2CC-75912D37BBF0}">
      <dgm:prSet/>
      <dgm:spPr/>
      <dgm:t>
        <a:bodyPr/>
        <a:lstStyle/>
        <a:p>
          <a:endParaRPr lang="en-US"/>
        </a:p>
      </dgm:t>
    </dgm:pt>
    <dgm:pt modelId="{F95974E5-EE5E-465A-9E6E-3B4CBB3FC521}" type="pres">
      <dgm:prSet presAssocID="{C49435D2-8E3F-4BE8-8A52-C7935E3DAF44}" presName="cycle" presStyleCnt="0">
        <dgm:presLayoutVars>
          <dgm:dir/>
          <dgm:resizeHandles val="exact"/>
        </dgm:presLayoutVars>
      </dgm:prSet>
      <dgm:spPr/>
      <dgm:t>
        <a:bodyPr/>
        <a:lstStyle/>
        <a:p>
          <a:endParaRPr lang="en-US"/>
        </a:p>
      </dgm:t>
    </dgm:pt>
    <dgm:pt modelId="{FD73C622-672B-468F-A9DA-50864716196C}" type="pres">
      <dgm:prSet presAssocID="{027C3C89-0C30-45C2-9FE6-E94E846DA9D6}" presName="dummy" presStyleCnt="0"/>
      <dgm:spPr/>
    </dgm:pt>
    <dgm:pt modelId="{616FFE76-3ACC-42E1-BEE4-0955399AD0C9}" type="pres">
      <dgm:prSet presAssocID="{027C3C89-0C30-45C2-9FE6-E94E846DA9D6}" presName="node" presStyleLbl="revTx" presStyleIdx="0" presStyleCnt="5">
        <dgm:presLayoutVars>
          <dgm:bulletEnabled val="1"/>
        </dgm:presLayoutVars>
      </dgm:prSet>
      <dgm:spPr/>
      <dgm:t>
        <a:bodyPr/>
        <a:lstStyle/>
        <a:p>
          <a:endParaRPr lang="en-US"/>
        </a:p>
      </dgm:t>
    </dgm:pt>
    <dgm:pt modelId="{6A009FD5-C78A-471A-AD2C-62E59149A14A}" type="pres">
      <dgm:prSet presAssocID="{66A0676E-6061-482E-9496-DA0704CA0EEE}" presName="sibTrans" presStyleLbl="node1" presStyleIdx="0" presStyleCnt="5"/>
      <dgm:spPr/>
      <dgm:t>
        <a:bodyPr/>
        <a:lstStyle/>
        <a:p>
          <a:endParaRPr lang="en-US"/>
        </a:p>
      </dgm:t>
    </dgm:pt>
    <dgm:pt modelId="{FF04F0F5-DD5D-4398-9716-305643D1403E}" type="pres">
      <dgm:prSet presAssocID="{874E2EB7-CEEC-4B00-8283-8E448B8576B2}" presName="dummy" presStyleCnt="0"/>
      <dgm:spPr/>
    </dgm:pt>
    <dgm:pt modelId="{6D679AF2-980A-43E3-9523-6467F94F42AC}" type="pres">
      <dgm:prSet presAssocID="{874E2EB7-CEEC-4B00-8283-8E448B8576B2}" presName="node" presStyleLbl="revTx" presStyleIdx="1" presStyleCnt="5" custScaleX="107642">
        <dgm:presLayoutVars>
          <dgm:bulletEnabled val="1"/>
        </dgm:presLayoutVars>
      </dgm:prSet>
      <dgm:spPr/>
      <dgm:t>
        <a:bodyPr/>
        <a:lstStyle/>
        <a:p>
          <a:endParaRPr lang="en-US"/>
        </a:p>
      </dgm:t>
    </dgm:pt>
    <dgm:pt modelId="{C2D43780-3681-4D54-B101-D1A87682911F}" type="pres">
      <dgm:prSet presAssocID="{372D53CE-3884-4620-84F0-A688A8481DCF}" presName="sibTrans" presStyleLbl="node1" presStyleIdx="1" presStyleCnt="5"/>
      <dgm:spPr/>
      <dgm:t>
        <a:bodyPr/>
        <a:lstStyle/>
        <a:p>
          <a:endParaRPr lang="en-US"/>
        </a:p>
      </dgm:t>
    </dgm:pt>
    <dgm:pt modelId="{EDD45651-E4AB-496D-A884-4BF0BC8EF274}" type="pres">
      <dgm:prSet presAssocID="{37B45E59-63C2-4A99-B474-E82815A8B2D6}" presName="dummy" presStyleCnt="0"/>
      <dgm:spPr/>
    </dgm:pt>
    <dgm:pt modelId="{4D174D77-4C7C-4B4A-89D7-A5810EC0A405}" type="pres">
      <dgm:prSet presAssocID="{37B45E59-63C2-4A99-B474-E82815A8B2D6}" presName="node" presStyleLbl="revTx" presStyleIdx="2" presStyleCnt="5" custScaleX="97464" custScaleY="80220">
        <dgm:presLayoutVars>
          <dgm:bulletEnabled val="1"/>
        </dgm:presLayoutVars>
      </dgm:prSet>
      <dgm:spPr/>
      <dgm:t>
        <a:bodyPr/>
        <a:lstStyle/>
        <a:p>
          <a:endParaRPr lang="en-US"/>
        </a:p>
      </dgm:t>
    </dgm:pt>
    <dgm:pt modelId="{49CB0093-46F7-497D-A585-7B4F698854F6}" type="pres">
      <dgm:prSet presAssocID="{5E4ACD37-E05A-492C-AE9A-53FE7C2FC78A}" presName="sibTrans" presStyleLbl="node1" presStyleIdx="2" presStyleCnt="5"/>
      <dgm:spPr/>
      <dgm:t>
        <a:bodyPr/>
        <a:lstStyle/>
        <a:p>
          <a:endParaRPr lang="en-US"/>
        </a:p>
      </dgm:t>
    </dgm:pt>
    <dgm:pt modelId="{689E37C9-31B0-4653-AD4E-515771F73CC2}" type="pres">
      <dgm:prSet presAssocID="{66BB604F-5AD0-4E69-9BFD-698214AC6C06}" presName="dummy" presStyleCnt="0"/>
      <dgm:spPr/>
    </dgm:pt>
    <dgm:pt modelId="{09138D70-2119-469D-890E-AC5280B7DA73}" type="pres">
      <dgm:prSet presAssocID="{66BB604F-5AD0-4E69-9BFD-698214AC6C06}" presName="node" presStyleLbl="revTx" presStyleIdx="3" presStyleCnt="5" custScaleX="120372">
        <dgm:presLayoutVars>
          <dgm:bulletEnabled val="1"/>
        </dgm:presLayoutVars>
      </dgm:prSet>
      <dgm:spPr/>
      <dgm:t>
        <a:bodyPr/>
        <a:lstStyle/>
        <a:p>
          <a:endParaRPr lang="en-US"/>
        </a:p>
      </dgm:t>
    </dgm:pt>
    <dgm:pt modelId="{A51CF5A8-5807-4742-8CF2-370DF31F52B9}" type="pres">
      <dgm:prSet presAssocID="{3F4FC081-E31A-4855-A1C6-430576D39C31}" presName="sibTrans" presStyleLbl="node1" presStyleIdx="3" presStyleCnt="5"/>
      <dgm:spPr/>
      <dgm:t>
        <a:bodyPr/>
        <a:lstStyle/>
        <a:p>
          <a:endParaRPr lang="en-US"/>
        </a:p>
      </dgm:t>
    </dgm:pt>
    <dgm:pt modelId="{69DB1ADA-EE79-4BF0-83B9-A5262F605CE0}" type="pres">
      <dgm:prSet presAssocID="{F131A2A6-DE6D-402E-BBE8-56D6A07946FD}" presName="dummy" presStyleCnt="0"/>
      <dgm:spPr/>
    </dgm:pt>
    <dgm:pt modelId="{572CA3AB-F57F-40F9-A995-0D3CBC0D26CF}" type="pres">
      <dgm:prSet presAssocID="{F131A2A6-DE6D-402E-BBE8-56D6A07946FD}" presName="node" presStyleLbl="revTx" presStyleIdx="4" presStyleCnt="5" custScaleX="108042">
        <dgm:presLayoutVars>
          <dgm:bulletEnabled val="1"/>
        </dgm:presLayoutVars>
      </dgm:prSet>
      <dgm:spPr/>
      <dgm:t>
        <a:bodyPr/>
        <a:lstStyle/>
        <a:p>
          <a:endParaRPr lang="en-US"/>
        </a:p>
      </dgm:t>
    </dgm:pt>
    <dgm:pt modelId="{B44D52C7-4329-49A8-9664-DFBC93FB897F}" type="pres">
      <dgm:prSet presAssocID="{DC8AE302-FE7F-496A-92EA-4C24B78DDD4B}" presName="sibTrans" presStyleLbl="node1" presStyleIdx="4" presStyleCnt="5"/>
      <dgm:spPr/>
      <dgm:t>
        <a:bodyPr/>
        <a:lstStyle/>
        <a:p>
          <a:endParaRPr lang="en-US"/>
        </a:p>
      </dgm:t>
    </dgm:pt>
  </dgm:ptLst>
  <dgm:cxnLst>
    <dgm:cxn modelId="{77E2F6F2-26F4-E842-BA76-2C0935E4F860}" type="presOf" srcId="{5E4ACD37-E05A-492C-AE9A-53FE7C2FC78A}" destId="{49CB0093-46F7-497D-A585-7B4F698854F6}" srcOrd="0" destOrd="0" presId="urn:microsoft.com/office/officeart/2005/8/layout/cycle1"/>
    <dgm:cxn modelId="{544E5ED1-712D-0B47-A6B2-992DB1CA7E1B}" type="presOf" srcId="{027C3C89-0C30-45C2-9FE6-E94E846DA9D6}" destId="{616FFE76-3ACC-42E1-BEE4-0955399AD0C9}" srcOrd="0" destOrd="0" presId="urn:microsoft.com/office/officeart/2005/8/layout/cycle1"/>
    <dgm:cxn modelId="{9C6F360F-2555-C049-8CD1-D8F18C188D0A}" type="presOf" srcId="{37B45E59-63C2-4A99-B474-E82815A8B2D6}" destId="{4D174D77-4C7C-4B4A-89D7-A5810EC0A405}" srcOrd="0" destOrd="0" presId="urn:microsoft.com/office/officeart/2005/8/layout/cycle1"/>
    <dgm:cxn modelId="{C4C74264-01CA-4637-9C2E-DF3F49FD3024}" srcId="{C49435D2-8E3F-4BE8-8A52-C7935E3DAF44}" destId="{874E2EB7-CEEC-4B00-8283-8E448B8576B2}" srcOrd="1" destOrd="0" parTransId="{CE2F1CD3-125B-4CF6-9DBB-DE126B519B03}" sibTransId="{372D53CE-3884-4620-84F0-A688A8481DCF}"/>
    <dgm:cxn modelId="{2673014B-0C60-4950-AD1E-29A17802D0E3}" srcId="{C49435D2-8E3F-4BE8-8A52-C7935E3DAF44}" destId="{027C3C89-0C30-45C2-9FE6-E94E846DA9D6}" srcOrd="0" destOrd="0" parTransId="{2328734C-CEAF-4399-928F-7141EC1BD67A}" sibTransId="{66A0676E-6061-482E-9496-DA0704CA0EEE}"/>
    <dgm:cxn modelId="{A3EF8399-EABD-4447-A745-327E2F8B607A}" srcId="{C49435D2-8E3F-4BE8-8A52-C7935E3DAF44}" destId="{37B45E59-63C2-4A99-B474-E82815A8B2D6}" srcOrd="2" destOrd="0" parTransId="{40BEA256-A2C4-42B9-BEFB-56C882C18C92}" sibTransId="{5E4ACD37-E05A-492C-AE9A-53FE7C2FC78A}"/>
    <dgm:cxn modelId="{17A53F0B-0C56-5A45-AD92-40846D03B6D5}" type="presOf" srcId="{DC8AE302-FE7F-496A-92EA-4C24B78DDD4B}" destId="{B44D52C7-4329-49A8-9664-DFBC93FB897F}" srcOrd="0" destOrd="0" presId="urn:microsoft.com/office/officeart/2005/8/layout/cycle1"/>
    <dgm:cxn modelId="{B7935E5D-B22E-48E5-8833-F5FD58DC818C}" srcId="{C49435D2-8E3F-4BE8-8A52-C7935E3DAF44}" destId="{66BB604F-5AD0-4E69-9BFD-698214AC6C06}" srcOrd="3" destOrd="0" parTransId="{4DF6BB2C-2B81-480F-A09C-59C364C02153}" sibTransId="{3F4FC081-E31A-4855-A1C6-430576D39C31}"/>
    <dgm:cxn modelId="{B3B177FC-9535-5F41-9299-55D7A6C75206}" type="presOf" srcId="{3F4FC081-E31A-4855-A1C6-430576D39C31}" destId="{A51CF5A8-5807-4742-8CF2-370DF31F52B9}" srcOrd="0" destOrd="0" presId="urn:microsoft.com/office/officeart/2005/8/layout/cycle1"/>
    <dgm:cxn modelId="{88F57870-B9B4-E641-A102-9C5E4D882884}" type="presOf" srcId="{874E2EB7-CEEC-4B00-8283-8E448B8576B2}" destId="{6D679AF2-980A-43E3-9523-6467F94F42AC}" srcOrd="0" destOrd="0" presId="urn:microsoft.com/office/officeart/2005/8/layout/cycle1"/>
    <dgm:cxn modelId="{ACC086FD-D734-430D-A2CC-75912D37BBF0}" srcId="{C49435D2-8E3F-4BE8-8A52-C7935E3DAF44}" destId="{F131A2A6-DE6D-402E-BBE8-56D6A07946FD}" srcOrd="4" destOrd="0" parTransId="{B04500F1-4702-4E68-B8CF-630D96D5C52D}" sibTransId="{DC8AE302-FE7F-496A-92EA-4C24B78DDD4B}"/>
    <dgm:cxn modelId="{6FDBED52-4C02-504D-9F62-FF9A9E0C51B1}" type="presOf" srcId="{66A0676E-6061-482E-9496-DA0704CA0EEE}" destId="{6A009FD5-C78A-471A-AD2C-62E59149A14A}" srcOrd="0" destOrd="0" presId="urn:microsoft.com/office/officeart/2005/8/layout/cycle1"/>
    <dgm:cxn modelId="{3F391388-A5F1-694F-A5B1-DC71E7DBBDFB}" type="presOf" srcId="{F131A2A6-DE6D-402E-BBE8-56D6A07946FD}" destId="{572CA3AB-F57F-40F9-A995-0D3CBC0D26CF}" srcOrd="0" destOrd="0" presId="urn:microsoft.com/office/officeart/2005/8/layout/cycle1"/>
    <dgm:cxn modelId="{30287CD4-E5FB-0D42-8C92-5018E8D78448}" type="presOf" srcId="{C49435D2-8E3F-4BE8-8A52-C7935E3DAF44}" destId="{F95974E5-EE5E-465A-9E6E-3B4CBB3FC521}" srcOrd="0" destOrd="0" presId="urn:microsoft.com/office/officeart/2005/8/layout/cycle1"/>
    <dgm:cxn modelId="{B36992B9-7E8C-4A49-9C7F-BF19F41E1C2F}" type="presOf" srcId="{66BB604F-5AD0-4E69-9BFD-698214AC6C06}" destId="{09138D70-2119-469D-890E-AC5280B7DA73}" srcOrd="0" destOrd="0" presId="urn:microsoft.com/office/officeart/2005/8/layout/cycle1"/>
    <dgm:cxn modelId="{B403E957-B565-AA43-81F5-F77F02668CD7}" type="presOf" srcId="{372D53CE-3884-4620-84F0-A688A8481DCF}" destId="{C2D43780-3681-4D54-B101-D1A87682911F}" srcOrd="0" destOrd="0" presId="urn:microsoft.com/office/officeart/2005/8/layout/cycle1"/>
    <dgm:cxn modelId="{ED91B797-92A6-2140-9C5D-4173282A23A8}" type="presParOf" srcId="{F95974E5-EE5E-465A-9E6E-3B4CBB3FC521}" destId="{FD73C622-672B-468F-A9DA-50864716196C}" srcOrd="0" destOrd="0" presId="urn:microsoft.com/office/officeart/2005/8/layout/cycle1"/>
    <dgm:cxn modelId="{DB5C0527-F4E6-C040-BFF7-6E55281D6ED6}" type="presParOf" srcId="{F95974E5-EE5E-465A-9E6E-3B4CBB3FC521}" destId="{616FFE76-3ACC-42E1-BEE4-0955399AD0C9}" srcOrd="1" destOrd="0" presId="urn:microsoft.com/office/officeart/2005/8/layout/cycle1"/>
    <dgm:cxn modelId="{04E29665-093C-9F44-952C-3FF527FDFFBD}" type="presParOf" srcId="{F95974E5-EE5E-465A-9E6E-3B4CBB3FC521}" destId="{6A009FD5-C78A-471A-AD2C-62E59149A14A}" srcOrd="2" destOrd="0" presId="urn:microsoft.com/office/officeart/2005/8/layout/cycle1"/>
    <dgm:cxn modelId="{31AFD025-CE16-1148-B74A-1CED90B25484}" type="presParOf" srcId="{F95974E5-EE5E-465A-9E6E-3B4CBB3FC521}" destId="{FF04F0F5-DD5D-4398-9716-305643D1403E}" srcOrd="3" destOrd="0" presId="urn:microsoft.com/office/officeart/2005/8/layout/cycle1"/>
    <dgm:cxn modelId="{0232CD70-9EDA-5A47-95CA-DE4D6D32479F}" type="presParOf" srcId="{F95974E5-EE5E-465A-9E6E-3B4CBB3FC521}" destId="{6D679AF2-980A-43E3-9523-6467F94F42AC}" srcOrd="4" destOrd="0" presId="urn:microsoft.com/office/officeart/2005/8/layout/cycle1"/>
    <dgm:cxn modelId="{C49F911A-B4B6-2C49-ACC1-43FE2DDE3103}" type="presParOf" srcId="{F95974E5-EE5E-465A-9E6E-3B4CBB3FC521}" destId="{C2D43780-3681-4D54-B101-D1A87682911F}" srcOrd="5" destOrd="0" presId="urn:microsoft.com/office/officeart/2005/8/layout/cycle1"/>
    <dgm:cxn modelId="{D7D21E36-9867-E54C-BD42-905E716B6F95}" type="presParOf" srcId="{F95974E5-EE5E-465A-9E6E-3B4CBB3FC521}" destId="{EDD45651-E4AB-496D-A884-4BF0BC8EF274}" srcOrd="6" destOrd="0" presId="urn:microsoft.com/office/officeart/2005/8/layout/cycle1"/>
    <dgm:cxn modelId="{E1306682-A443-214C-A116-CCCA2BF4879D}" type="presParOf" srcId="{F95974E5-EE5E-465A-9E6E-3B4CBB3FC521}" destId="{4D174D77-4C7C-4B4A-89D7-A5810EC0A405}" srcOrd="7" destOrd="0" presId="urn:microsoft.com/office/officeart/2005/8/layout/cycle1"/>
    <dgm:cxn modelId="{FDC19884-881C-1949-9F3C-D5F8FC51CAC3}" type="presParOf" srcId="{F95974E5-EE5E-465A-9E6E-3B4CBB3FC521}" destId="{49CB0093-46F7-497D-A585-7B4F698854F6}" srcOrd="8" destOrd="0" presId="urn:microsoft.com/office/officeart/2005/8/layout/cycle1"/>
    <dgm:cxn modelId="{7A81E373-F6AF-4549-8463-017B0DB5C551}" type="presParOf" srcId="{F95974E5-EE5E-465A-9E6E-3B4CBB3FC521}" destId="{689E37C9-31B0-4653-AD4E-515771F73CC2}" srcOrd="9" destOrd="0" presId="urn:microsoft.com/office/officeart/2005/8/layout/cycle1"/>
    <dgm:cxn modelId="{56C81175-E0A0-C444-B7BE-DEAD0929DDF2}" type="presParOf" srcId="{F95974E5-EE5E-465A-9E6E-3B4CBB3FC521}" destId="{09138D70-2119-469D-890E-AC5280B7DA73}" srcOrd="10" destOrd="0" presId="urn:microsoft.com/office/officeart/2005/8/layout/cycle1"/>
    <dgm:cxn modelId="{718249AF-5592-EF48-B22E-1801F57C3422}" type="presParOf" srcId="{F95974E5-EE5E-465A-9E6E-3B4CBB3FC521}" destId="{A51CF5A8-5807-4742-8CF2-370DF31F52B9}" srcOrd="11" destOrd="0" presId="urn:microsoft.com/office/officeart/2005/8/layout/cycle1"/>
    <dgm:cxn modelId="{3B14B781-32BB-F44C-96D8-AAC6F76C353B}" type="presParOf" srcId="{F95974E5-EE5E-465A-9E6E-3B4CBB3FC521}" destId="{69DB1ADA-EE79-4BF0-83B9-A5262F605CE0}" srcOrd="12" destOrd="0" presId="urn:microsoft.com/office/officeart/2005/8/layout/cycle1"/>
    <dgm:cxn modelId="{D788EF34-0AD4-004F-B750-EB290F39591A}" type="presParOf" srcId="{F95974E5-EE5E-465A-9E6E-3B4CBB3FC521}" destId="{572CA3AB-F57F-40F9-A995-0D3CBC0D26CF}" srcOrd="13" destOrd="0" presId="urn:microsoft.com/office/officeart/2005/8/layout/cycle1"/>
    <dgm:cxn modelId="{E85FB3C6-D08D-5C43-9694-9A877BD04B69}" type="presParOf" srcId="{F95974E5-EE5E-465A-9E6E-3B4CBB3FC521}" destId="{B44D52C7-4329-49A8-9664-DFBC93FB897F}"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FFE76-3ACC-42E1-BEE4-0955399AD0C9}">
      <dsp:nvSpPr>
        <dsp:cNvPr id="0" name=""/>
        <dsp:cNvSpPr/>
      </dsp:nvSpPr>
      <dsp:spPr>
        <a:xfrm>
          <a:off x="4796614" y="120228"/>
          <a:ext cx="1513103" cy="1513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Placental Growth &amp; Development</a:t>
          </a:r>
          <a:endParaRPr lang="en-US" sz="2000" b="1" kern="1200" dirty="0"/>
        </a:p>
      </dsp:txBody>
      <dsp:txXfrm>
        <a:off x="4796614" y="120228"/>
        <a:ext cx="1513103" cy="1513103"/>
      </dsp:txXfrm>
    </dsp:sp>
    <dsp:sp modelId="{6A009FD5-C78A-471A-AD2C-62E59149A14A}">
      <dsp:nvSpPr>
        <dsp:cNvPr id="0" name=""/>
        <dsp:cNvSpPr/>
      </dsp:nvSpPr>
      <dsp:spPr>
        <a:xfrm>
          <a:off x="1234114" y="76077"/>
          <a:ext cx="5677006" cy="5677006"/>
        </a:xfrm>
        <a:prstGeom prst="circularArrow">
          <a:avLst>
            <a:gd name="adj1" fmla="val 5197"/>
            <a:gd name="adj2" fmla="val 335710"/>
            <a:gd name="adj3" fmla="val 21294068"/>
            <a:gd name="adj4" fmla="val 19765515"/>
            <a:gd name="adj5" fmla="val 6064"/>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D679AF2-980A-43E3-9523-6467F94F42AC}">
      <dsp:nvSpPr>
        <dsp:cNvPr id="0" name=""/>
        <dsp:cNvSpPr/>
      </dsp:nvSpPr>
      <dsp:spPr>
        <a:xfrm>
          <a:off x="5653828" y="2936400"/>
          <a:ext cx="1628735" cy="1513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66775">
            <a:lnSpc>
              <a:spcPct val="90000"/>
            </a:lnSpc>
            <a:spcBef>
              <a:spcPct val="0"/>
            </a:spcBef>
            <a:spcAft>
              <a:spcPct val="35000"/>
            </a:spcAft>
          </a:pPr>
          <a:r>
            <a:rPr lang="en-US" sz="1950" b="1" i="1" kern="1200" dirty="0" smtClean="0"/>
            <a:t>In utero </a:t>
          </a:r>
          <a:r>
            <a:rPr lang="en-US" sz="1950" b="1" i="0" kern="1200" dirty="0" smtClean="0"/>
            <a:t>N</a:t>
          </a:r>
          <a:r>
            <a:rPr lang="en-US" sz="1950" b="1" kern="1200" dirty="0" smtClean="0"/>
            <a:t>utrient Transfer &amp; fetal development</a:t>
          </a:r>
          <a:endParaRPr lang="en-US" sz="1800" b="1" kern="1200" dirty="0"/>
        </a:p>
      </dsp:txBody>
      <dsp:txXfrm>
        <a:off x="5653828" y="2936400"/>
        <a:ext cx="1628735" cy="1513103"/>
      </dsp:txXfrm>
    </dsp:sp>
    <dsp:sp modelId="{C2D43780-3681-4D54-B101-D1A87682911F}">
      <dsp:nvSpPr>
        <dsp:cNvPr id="0" name=""/>
        <dsp:cNvSpPr/>
      </dsp:nvSpPr>
      <dsp:spPr>
        <a:xfrm>
          <a:off x="1234114" y="76077"/>
          <a:ext cx="5677006" cy="5677006"/>
        </a:xfrm>
        <a:prstGeom prst="circularArrow">
          <a:avLst>
            <a:gd name="adj1" fmla="val 5197"/>
            <a:gd name="adj2" fmla="val 335710"/>
            <a:gd name="adj3" fmla="val 4042973"/>
            <a:gd name="adj4" fmla="val 2252646"/>
            <a:gd name="adj5" fmla="val 6064"/>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D174D77-4C7C-4B4A-89D7-A5810EC0A405}">
      <dsp:nvSpPr>
        <dsp:cNvPr id="0" name=""/>
        <dsp:cNvSpPr/>
      </dsp:nvSpPr>
      <dsp:spPr>
        <a:xfrm>
          <a:off x="3335252" y="4826535"/>
          <a:ext cx="1474731" cy="1213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Calf Postnatal Nutrition </a:t>
          </a:r>
          <a:r>
            <a:rPr lang="en-US" sz="1600" b="1" kern="1200" dirty="0" smtClean="0"/>
            <a:t>(colostrum/milk)</a:t>
          </a:r>
          <a:endParaRPr lang="en-US" sz="2000" b="1" kern="1200" dirty="0"/>
        </a:p>
      </dsp:txBody>
      <dsp:txXfrm>
        <a:off x="3335252" y="4826535"/>
        <a:ext cx="1474731" cy="1213811"/>
      </dsp:txXfrm>
    </dsp:sp>
    <dsp:sp modelId="{49CB0093-46F7-497D-A585-7B4F698854F6}">
      <dsp:nvSpPr>
        <dsp:cNvPr id="0" name=""/>
        <dsp:cNvSpPr/>
      </dsp:nvSpPr>
      <dsp:spPr>
        <a:xfrm>
          <a:off x="1234114" y="76077"/>
          <a:ext cx="5677006" cy="5677006"/>
        </a:xfrm>
        <a:prstGeom prst="circularArrow">
          <a:avLst>
            <a:gd name="adj1" fmla="val 5197"/>
            <a:gd name="adj2" fmla="val 335710"/>
            <a:gd name="adj3" fmla="val 8211644"/>
            <a:gd name="adj4" fmla="val 6421316"/>
            <a:gd name="adj5" fmla="val 6064"/>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9138D70-2119-469D-890E-AC5280B7DA73}">
      <dsp:nvSpPr>
        <dsp:cNvPr id="0" name=""/>
        <dsp:cNvSpPr/>
      </dsp:nvSpPr>
      <dsp:spPr>
        <a:xfrm>
          <a:off x="766362" y="2936400"/>
          <a:ext cx="1821353" cy="1513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Calf Growth, Immunity, Performance &amp; Reproduction</a:t>
          </a:r>
          <a:endParaRPr lang="en-US" sz="2000" b="1" kern="1200" dirty="0"/>
        </a:p>
      </dsp:txBody>
      <dsp:txXfrm>
        <a:off x="766362" y="2936400"/>
        <a:ext cx="1821353" cy="1513103"/>
      </dsp:txXfrm>
    </dsp:sp>
    <dsp:sp modelId="{A51CF5A8-5807-4742-8CF2-370DF31F52B9}">
      <dsp:nvSpPr>
        <dsp:cNvPr id="0" name=""/>
        <dsp:cNvSpPr/>
      </dsp:nvSpPr>
      <dsp:spPr>
        <a:xfrm>
          <a:off x="1234114" y="76077"/>
          <a:ext cx="5677006" cy="5677006"/>
        </a:xfrm>
        <a:prstGeom prst="circularArrow">
          <a:avLst>
            <a:gd name="adj1" fmla="val 5197"/>
            <a:gd name="adj2" fmla="val 335710"/>
            <a:gd name="adj3" fmla="val 12298775"/>
            <a:gd name="adj4" fmla="val 10770222"/>
            <a:gd name="adj5" fmla="val 6064"/>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72CA3AB-F57F-40F9-A995-0D3CBC0D26CF}">
      <dsp:nvSpPr>
        <dsp:cNvPr id="0" name=""/>
        <dsp:cNvSpPr/>
      </dsp:nvSpPr>
      <dsp:spPr>
        <a:xfrm>
          <a:off x="1774675" y="120228"/>
          <a:ext cx="1634787" cy="1513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Maternal &amp; Environmental Factors</a:t>
          </a:r>
        </a:p>
      </dsp:txBody>
      <dsp:txXfrm>
        <a:off x="1774675" y="120228"/>
        <a:ext cx="1634787" cy="1513103"/>
      </dsp:txXfrm>
    </dsp:sp>
    <dsp:sp modelId="{B44D52C7-4329-49A8-9664-DFBC93FB897F}">
      <dsp:nvSpPr>
        <dsp:cNvPr id="0" name=""/>
        <dsp:cNvSpPr/>
      </dsp:nvSpPr>
      <dsp:spPr>
        <a:xfrm>
          <a:off x="1234114" y="76077"/>
          <a:ext cx="5677006" cy="5677006"/>
        </a:xfrm>
        <a:prstGeom prst="circularArrow">
          <a:avLst>
            <a:gd name="adj1" fmla="val 5197"/>
            <a:gd name="adj2" fmla="val 335710"/>
            <a:gd name="adj3" fmla="val 16866540"/>
            <a:gd name="adj4" fmla="val 15284128"/>
            <a:gd name="adj5" fmla="val 6064"/>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emf"/></Relationships>
</file>

<file path=ppt/drawings/drawing1.xml><?xml version="1.0" encoding="utf-8"?>
<c:userShapes xmlns:c="http://schemas.openxmlformats.org/drawingml/2006/chart">
  <cdr:relSizeAnchor xmlns:cdr="http://schemas.openxmlformats.org/drawingml/2006/chartDrawing">
    <cdr:from>
      <cdr:x>0.22467</cdr:x>
      <cdr:y>0.3701</cdr:y>
    </cdr:from>
    <cdr:to>
      <cdr:x>0.27771</cdr:x>
      <cdr:y>0.44985</cdr:y>
    </cdr:to>
    <cdr:sp macro="" textlink="">
      <cdr:nvSpPr>
        <cdr:cNvPr id="2" name="TextBox 1"/>
        <cdr:cNvSpPr txBox="1"/>
      </cdr:nvSpPr>
      <cdr:spPr>
        <a:xfrm xmlns:a="http://schemas.openxmlformats.org/drawingml/2006/main">
          <a:off x="1708866" y="1819279"/>
          <a:ext cx="403381" cy="3920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smtClean="0">
              <a:latin typeface="+mn-lt"/>
              <a:cs typeface="Times New Roman" panose="02020603050405020304" pitchFamily="18" charset="0"/>
            </a:rPr>
            <a:t>a</a:t>
          </a:r>
          <a:endParaRPr lang="en-US" sz="2000" b="1" dirty="0">
            <a:latin typeface="+mn-lt"/>
            <a:cs typeface="Times New Roman" panose="02020603050405020304" pitchFamily="18" charset="0"/>
          </a:endParaRPr>
        </a:p>
      </cdr:txBody>
    </cdr:sp>
  </cdr:relSizeAnchor>
  <cdr:relSizeAnchor xmlns:cdr="http://schemas.openxmlformats.org/drawingml/2006/chartDrawing">
    <cdr:from>
      <cdr:x>0.26789</cdr:x>
      <cdr:y>0.34954</cdr:y>
    </cdr:from>
    <cdr:to>
      <cdr:x>0.34842</cdr:x>
      <cdr:y>0.42857</cdr:y>
    </cdr:to>
    <cdr:sp macro="" textlink="">
      <cdr:nvSpPr>
        <cdr:cNvPr id="3" name="TextBox 2"/>
        <cdr:cNvSpPr txBox="1"/>
      </cdr:nvSpPr>
      <cdr:spPr>
        <a:xfrm xmlns:a="http://schemas.openxmlformats.org/drawingml/2006/main">
          <a:off x="2037547" y="1718235"/>
          <a:ext cx="612543" cy="3884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smtClean="0">
              <a:latin typeface="+mn-lt"/>
              <a:cs typeface="Times New Roman" panose="02020603050405020304" pitchFamily="18" charset="0"/>
            </a:rPr>
            <a:t>ac</a:t>
          </a:r>
          <a:endParaRPr lang="en-US" sz="2000" b="1" dirty="0">
            <a:latin typeface="+mn-lt"/>
            <a:cs typeface="Times New Roman" panose="02020603050405020304" pitchFamily="18" charset="0"/>
          </a:endParaRPr>
        </a:p>
      </cdr:txBody>
    </cdr:sp>
  </cdr:relSizeAnchor>
  <cdr:relSizeAnchor xmlns:cdr="http://schemas.openxmlformats.org/drawingml/2006/chartDrawing">
    <cdr:from>
      <cdr:x>0.41716</cdr:x>
      <cdr:y>0.24498</cdr:y>
    </cdr:from>
    <cdr:to>
      <cdr:x>0.47413</cdr:x>
      <cdr:y>0.32219</cdr:y>
    </cdr:to>
    <cdr:sp macro="" textlink="">
      <cdr:nvSpPr>
        <cdr:cNvPr id="4" name="TextBox 3"/>
        <cdr:cNvSpPr txBox="1"/>
      </cdr:nvSpPr>
      <cdr:spPr>
        <a:xfrm xmlns:a="http://schemas.openxmlformats.org/drawingml/2006/main">
          <a:off x="3172906" y="1204254"/>
          <a:ext cx="433348" cy="37951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smtClean="0">
              <a:latin typeface="+mn-lt"/>
              <a:cs typeface="Times New Roman" panose="02020603050405020304" pitchFamily="18" charset="0"/>
            </a:rPr>
            <a:t>b</a:t>
          </a:r>
          <a:endParaRPr lang="en-US" sz="2000" b="1" dirty="0">
            <a:latin typeface="+mn-lt"/>
            <a:cs typeface="Times New Roman" panose="02020603050405020304" pitchFamily="18" charset="0"/>
          </a:endParaRPr>
        </a:p>
      </cdr:txBody>
    </cdr:sp>
  </cdr:relSizeAnchor>
  <cdr:relSizeAnchor xmlns:cdr="http://schemas.openxmlformats.org/drawingml/2006/chartDrawing">
    <cdr:from>
      <cdr:x>0.55673</cdr:x>
      <cdr:y>0.33052</cdr:y>
    </cdr:from>
    <cdr:to>
      <cdr:x>0.62538</cdr:x>
      <cdr:y>0.42249</cdr:y>
    </cdr:to>
    <cdr:sp macro="" textlink="">
      <cdr:nvSpPr>
        <cdr:cNvPr id="5" name="TextBox 4"/>
        <cdr:cNvSpPr txBox="1"/>
      </cdr:nvSpPr>
      <cdr:spPr>
        <a:xfrm xmlns:a="http://schemas.openxmlformats.org/drawingml/2006/main">
          <a:off x="4234456" y="1624739"/>
          <a:ext cx="522183" cy="45208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smtClean="0">
              <a:latin typeface="+mn-lt"/>
              <a:cs typeface="Times New Roman" panose="02020603050405020304" pitchFamily="18" charset="0"/>
            </a:rPr>
            <a:t>cd</a:t>
          </a:r>
          <a:endParaRPr lang="en-US" sz="2000" b="1" dirty="0">
            <a:latin typeface="+mn-lt"/>
            <a:cs typeface="Times New Roman" panose="02020603050405020304" pitchFamily="18" charset="0"/>
          </a:endParaRPr>
        </a:p>
      </cdr:txBody>
    </cdr:sp>
  </cdr:relSizeAnchor>
  <cdr:relSizeAnchor xmlns:cdr="http://schemas.openxmlformats.org/drawingml/2006/chartDrawing">
    <cdr:from>
      <cdr:x>0.75538</cdr:x>
      <cdr:y>0.30341</cdr:y>
    </cdr:from>
    <cdr:to>
      <cdr:x>0.81591</cdr:x>
      <cdr:y>0.39818</cdr:y>
    </cdr:to>
    <cdr:sp macro="" textlink="">
      <cdr:nvSpPr>
        <cdr:cNvPr id="6" name="TextBox 5"/>
        <cdr:cNvSpPr txBox="1"/>
      </cdr:nvSpPr>
      <cdr:spPr>
        <a:xfrm xmlns:a="http://schemas.openxmlformats.org/drawingml/2006/main">
          <a:off x="5745377" y="1491458"/>
          <a:ext cx="460447" cy="4658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smtClean="0">
              <a:latin typeface="+mn-lt"/>
              <a:cs typeface="Times New Roman" panose="02020603050405020304" pitchFamily="18" charset="0"/>
            </a:rPr>
            <a:t>d</a:t>
          </a:r>
          <a:endParaRPr lang="en-US" sz="2000" b="1" dirty="0">
            <a:latin typeface="+mn-lt"/>
            <a:cs typeface="Times New Roman" panose="02020603050405020304" pitchFamily="18" charset="0"/>
          </a:endParaRPr>
        </a:p>
      </cdr:txBody>
    </cdr:sp>
  </cdr:relSizeAnchor>
  <cdr:relSizeAnchor xmlns:cdr="http://schemas.openxmlformats.org/drawingml/2006/chartDrawing">
    <cdr:from>
      <cdr:x>0.90598</cdr:x>
      <cdr:y>0.35484</cdr:y>
    </cdr:from>
    <cdr:to>
      <cdr:x>0.95734</cdr:x>
      <cdr:y>0.43769</cdr:y>
    </cdr:to>
    <cdr:sp macro="" textlink="">
      <cdr:nvSpPr>
        <cdr:cNvPr id="7" name="TextBox 6"/>
        <cdr:cNvSpPr txBox="1"/>
      </cdr:nvSpPr>
      <cdr:spPr>
        <a:xfrm xmlns:a="http://schemas.openxmlformats.org/drawingml/2006/main">
          <a:off x="6890875" y="1744268"/>
          <a:ext cx="390635" cy="40726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b="1" dirty="0" smtClean="0">
              <a:latin typeface="+mn-lt"/>
              <a:cs typeface="Times New Roman" panose="02020603050405020304" pitchFamily="18" charset="0"/>
            </a:rPr>
            <a:t>d</a:t>
          </a:r>
          <a:endParaRPr lang="en-US" sz="2000" b="1" dirty="0">
            <a:latin typeface="+mn-lt"/>
            <a:cs typeface="Times New Roman" panose="02020603050405020304" pitchFamily="18" charset="0"/>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0.34382</cdr:x>
      <cdr:y>0.23169</cdr:y>
    </cdr:from>
    <cdr:to>
      <cdr:x>0.5459</cdr:x>
      <cdr:y>0.32156</cdr:y>
    </cdr:to>
    <cdr:sp macro="" textlink="">
      <cdr:nvSpPr>
        <cdr:cNvPr id="2" name="TextBox 1"/>
        <cdr:cNvSpPr txBox="1"/>
      </cdr:nvSpPr>
      <cdr:spPr>
        <a:xfrm xmlns:a="http://schemas.openxmlformats.org/drawingml/2006/main">
          <a:off x="2974942" y="1489295"/>
          <a:ext cx="1748533" cy="5777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400" b="1" i="1" dirty="0" smtClean="0">
              <a:solidFill>
                <a:srgbClr val="FF0000"/>
              </a:solidFill>
              <a:latin typeface="Times New Roman" panose="02020603050405020304" pitchFamily="18" charset="0"/>
              <a:cs typeface="Times New Roman" panose="02020603050405020304" pitchFamily="18" charset="0"/>
            </a:rPr>
            <a:t>P</a:t>
          </a:r>
          <a:r>
            <a:rPr lang="en-US" sz="2400" b="1" i="0" dirty="0" smtClean="0">
              <a:solidFill>
                <a:srgbClr val="FF0000"/>
              </a:solidFill>
              <a:latin typeface="Times New Roman" panose="02020603050405020304" pitchFamily="18" charset="0"/>
              <a:cs typeface="Times New Roman" panose="02020603050405020304" pitchFamily="18" charset="0"/>
            </a:rPr>
            <a:t> </a:t>
          </a:r>
          <a:r>
            <a:rPr lang="en-US" sz="2400" b="1" i="0" dirty="0">
              <a:solidFill>
                <a:srgbClr val="FF0000"/>
              </a:solidFill>
              <a:latin typeface="Times New Roman" panose="02020603050405020304" pitchFamily="18" charset="0"/>
              <a:cs typeface="Times New Roman" panose="02020603050405020304" pitchFamily="18" charset="0"/>
            </a:rPr>
            <a:t>= 0.06</a:t>
          </a:r>
          <a:endParaRPr lang="en-US" sz="2400" b="1" i="1" dirty="0">
            <a:solidFill>
              <a:srgbClr val="FF0000"/>
            </a:solidFill>
            <a:latin typeface="Times New Roman" panose="02020603050405020304" pitchFamily="18" charset="0"/>
            <a:cs typeface="Times New Roman" panose="02020603050405020304" pitchFamily="18" charset="0"/>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0.37302</cdr:x>
      <cdr:y>0.23692</cdr:y>
    </cdr:from>
    <cdr:to>
      <cdr:x>0.52198</cdr:x>
      <cdr:y>0.34238</cdr:y>
    </cdr:to>
    <cdr:sp macro="" textlink="">
      <cdr:nvSpPr>
        <cdr:cNvPr id="2" name="TextBox 1"/>
        <cdr:cNvSpPr txBox="1"/>
      </cdr:nvSpPr>
      <cdr:spPr>
        <a:xfrm xmlns:a="http://schemas.openxmlformats.org/drawingml/2006/main">
          <a:off x="3207259" y="1548808"/>
          <a:ext cx="1280771" cy="6894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400" b="1" i="1" dirty="0" smtClean="0">
              <a:solidFill>
                <a:srgbClr val="FF0000"/>
              </a:solidFill>
              <a:latin typeface="Times New Roman" panose="02020603050405020304" pitchFamily="18" charset="0"/>
              <a:cs typeface="Times New Roman" panose="02020603050405020304" pitchFamily="18" charset="0"/>
            </a:rPr>
            <a:t>P</a:t>
          </a:r>
          <a:r>
            <a:rPr lang="en-US" sz="2400" b="1" i="0" baseline="0" dirty="0" smtClean="0">
              <a:solidFill>
                <a:srgbClr val="FF0000"/>
              </a:solidFill>
              <a:latin typeface="Times New Roman" panose="02020603050405020304" pitchFamily="18" charset="0"/>
              <a:cs typeface="Times New Roman" panose="02020603050405020304" pitchFamily="18" charset="0"/>
            </a:rPr>
            <a:t> </a:t>
          </a:r>
          <a:r>
            <a:rPr lang="en-US" sz="2400" b="1" i="0" baseline="0" dirty="0">
              <a:solidFill>
                <a:srgbClr val="FF0000"/>
              </a:solidFill>
              <a:latin typeface="Times New Roman" panose="02020603050405020304" pitchFamily="18" charset="0"/>
              <a:cs typeface="Times New Roman" panose="02020603050405020304" pitchFamily="18" charset="0"/>
            </a:rPr>
            <a:t>= 0.04</a:t>
          </a:r>
          <a:endParaRPr lang="en-US" sz="2400" b="1" i="1" dirty="0">
            <a:solidFill>
              <a:srgbClr val="FF0000"/>
            </a:solidFill>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0.13889</cdr:x>
      <cdr:y>0.05051</cdr:y>
    </cdr:from>
    <cdr:to>
      <cdr:x>0.53704</cdr:x>
      <cdr:y>0.21887</cdr:y>
    </cdr:to>
    <cdr:sp macro="" textlink="">
      <cdr:nvSpPr>
        <cdr:cNvPr id="2" name="TextBox 1"/>
        <cdr:cNvSpPr txBox="1"/>
      </cdr:nvSpPr>
      <cdr:spPr>
        <a:xfrm xmlns:a="http://schemas.openxmlformats.org/drawingml/2006/main">
          <a:off x="1143000" y="228600"/>
          <a:ext cx="3276600" cy="7620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2400" dirty="0" smtClean="0"/>
            <a:t>ORG = 548 </a:t>
          </a:r>
          <a:r>
            <a:rPr lang="en-US" sz="2400" dirty="0" err="1" smtClean="0"/>
            <a:t>lbs</a:t>
          </a:r>
          <a:r>
            <a:rPr lang="en-US" sz="2400" dirty="0" smtClean="0"/>
            <a:t>   P = 0.009</a:t>
          </a:r>
        </a:p>
        <a:p xmlns:a="http://schemas.openxmlformats.org/drawingml/2006/main">
          <a:r>
            <a:rPr lang="en-US" sz="2400" dirty="0" smtClean="0"/>
            <a:t>ING = 523 </a:t>
          </a:r>
          <a:r>
            <a:rPr lang="en-US" sz="2400" dirty="0" err="1" smtClean="0"/>
            <a:t>lbs</a:t>
          </a:r>
          <a:endParaRPr lang="en-US" sz="2400" dirty="0"/>
        </a:p>
      </cdr:txBody>
    </cdr:sp>
  </cdr:relSizeAnchor>
</c:userShapes>
</file>

<file path=ppt/drawings/drawing3.xml><?xml version="1.0" encoding="utf-8"?>
<c:userShapes xmlns:c="http://schemas.openxmlformats.org/drawingml/2006/chart">
  <cdr:relSizeAnchor xmlns:cdr="http://schemas.openxmlformats.org/drawingml/2006/chartDrawing">
    <cdr:from>
      <cdr:x>0.3431</cdr:x>
      <cdr:y>0.29838</cdr:y>
    </cdr:from>
    <cdr:to>
      <cdr:x>0.53193</cdr:x>
      <cdr:y>0.44675</cdr:y>
    </cdr:to>
    <cdr:sp macro="" textlink="">
      <cdr:nvSpPr>
        <cdr:cNvPr id="2" name="TextBox 1"/>
        <cdr:cNvSpPr txBox="1"/>
      </cdr:nvSpPr>
      <cdr:spPr>
        <a:xfrm xmlns:a="http://schemas.openxmlformats.org/drawingml/2006/main">
          <a:off x="2980457" y="1942695"/>
          <a:ext cx="1640329" cy="966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600" b="1" i="1" u="none" dirty="0" smtClean="0">
              <a:solidFill>
                <a:srgbClr val="FF0000"/>
              </a:solidFill>
              <a:latin typeface="Times New Roman" panose="02020603050405020304" pitchFamily="18" charset="0"/>
              <a:cs typeface="Times New Roman" panose="02020603050405020304" pitchFamily="18" charset="0"/>
            </a:rPr>
            <a:t>P</a:t>
          </a:r>
          <a:r>
            <a:rPr lang="en-US" sz="2600" b="1" baseline="0" dirty="0" smtClean="0">
              <a:solidFill>
                <a:srgbClr val="FF0000"/>
              </a:solidFill>
              <a:latin typeface="Times New Roman" panose="02020603050405020304" pitchFamily="18" charset="0"/>
              <a:cs typeface="Times New Roman" panose="02020603050405020304" pitchFamily="18" charset="0"/>
            </a:rPr>
            <a:t> </a:t>
          </a:r>
          <a:r>
            <a:rPr lang="en-US" sz="2600" b="1" baseline="0" dirty="0">
              <a:solidFill>
                <a:srgbClr val="FF0000"/>
              </a:solidFill>
              <a:latin typeface="Times New Roman" panose="02020603050405020304" pitchFamily="18" charset="0"/>
              <a:cs typeface="Times New Roman" panose="02020603050405020304" pitchFamily="18" charset="0"/>
            </a:rPr>
            <a:t>= </a:t>
          </a:r>
          <a:r>
            <a:rPr lang="en-US" sz="2600" b="1" baseline="0" dirty="0" smtClean="0">
              <a:solidFill>
                <a:srgbClr val="FF0000"/>
              </a:solidFill>
              <a:latin typeface="Times New Roman" panose="02020603050405020304" pitchFamily="18" charset="0"/>
              <a:cs typeface="Times New Roman" panose="02020603050405020304" pitchFamily="18" charset="0"/>
            </a:rPr>
            <a:t>0.03</a:t>
          </a:r>
          <a:endParaRPr lang="en-US" sz="2600" b="1"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0.33459</cdr:x>
      <cdr:y>0.51556</cdr:y>
    </cdr:from>
    <cdr:to>
      <cdr:x>0.37739</cdr:x>
      <cdr:y>0.58647</cdr:y>
    </cdr:to>
    <cdr:sp macro="" textlink="">
      <cdr:nvSpPr>
        <cdr:cNvPr id="3" name="TextBox 1"/>
        <cdr:cNvSpPr txBox="1"/>
      </cdr:nvSpPr>
      <cdr:spPr>
        <a:xfrm xmlns:a="http://schemas.openxmlformats.org/drawingml/2006/main">
          <a:off x="2906542" y="3356709"/>
          <a:ext cx="371787"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sz="2400" b="1" dirty="0">
              <a:latin typeface="Times New Roman" panose="02020603050405020304" pitchFamily="18" charset="0"/>
              <a:cs typeface="Times New Roman" panose="02020603050405020304" pitchFamily="18" charset="0"/>
            </a:rPr>
            <a:t>a</a:t>
          </a:r>
        </a:p>
      </cdr:txBody>
    </cdr:sp>
  </cdr:relSizeAnchor>
  <cdr:relSizeAnchor xmlns:cdr="http://schemas.openxmlformats.org/drawingml/2006/chartDrawing">
    <cdr:from>
      <cdr:x>0.48457</cdr:x>
      <cdr:y>0.47151</cdr:y>
    </cdr:from>
    <cdr:to>
      <cdr:x>0.53639</cdr:x>
      <cdr:y>0.54242</cdr:y>
    </cdr:to>
    <cdr:sp macro="" textlink="">
      <cdr:nvSpPr>
        <cdr:cNvPr id="4" name="TextBox 1"/>
        <cdr:cNvSpPr txBox="1"/>
      </cdr:nvSpPr>
      <cdr:spPr>
        <a:xfrm xmlns:a="http://schemas.openxmlformats.org/drawingml/2006/main">
          <a:off x="4209367" y="3069883"/>
          <a:ext cx="450166"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latin typeface="Times New Roman" panose="02020603050405020304" pitchFamily="18" charset="0"/>
              <a:cs typeface="Times New Roman" panose="02020603050405020304" pitchFamily="18" charset="0"/>
            </a:rPr>
            <a:t>a</a:t>
          </a:r>
        </a:p>
      </cdr:txBody>
    </cdr:sp>
  </cdr:relSizeAnchor>
  <cdr:relSizeAnchor xmlns:cdr="http://schemas.openxmlformats.org/drawingml/2006/chartDrawing">
    <cdr:from>
      <cdr:x>0.78417</cdr:x>
      <cdr:y>0.35051</cdr:y>
    </cdr:from>
    <cdr:to>
      <cdr:x>0.82696</cdr:x>
      <cdr:y>0.42142</cdr:y>
    </cdr:to>
    <cdr:sp macro="" textlink="">
      <cdr:nvSpPr>
        <cdr:cNvPr id="5" name="TextBox 1"/>
        <cdr:cNvSpPr txBox="1"/>
      </cdr:nvSpPr>
      <cdr:spPr>
        <a:xfrm xmlns:a="http://schemas.openxmlformats.org/drawingml/2006/main">
          <a:off x="6811889" y="2282093"/>
          <a:ext cx="371787"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latin typeface="Times New Roman" panose="02020603050405020304" pitchFamily="18" charset="0"/>
              <a:cs typeface="Times New Roman" panose="02020603050405020304" pitchFamily="18" charset="0"/>
            </a:rPr>
            <a:t>a</a:t>
          </a:r>
        </a:p>
      </cdr:txBody>
    </cdr:sp>
  </cdr:relSizeAnchor>
  <cdr:relSizeAnchor xmlns:cdr="http://schemas.openxmlformats.org/drawingml/2006/chartDrawing">
    <cdr:from>
      <cdr:x>0.6313</cdr:x>
      <cdr:y>0.13477</cdr:y>
    </cdr:from>
    <cdr:to>
      <cdr:x>0.6741</cdr:x>
      <cdr:y>0.20568</cdr:y>
    </cdr:to>
    <cdr:sp macro="" textlink="">
      <cdr:nvSpPr>
        <cdr:cNvPr id="6" name="TextBox 1"/>
        <cdr:cNvSpPr txBox="1"/>
      </cdr:nvSpPr>
      <cdr:spPr>
        <a:xfrm xmlns:a="http://schemas.openxmlformats.org/drawingml/2006/main">
          <a:off x="5483942" y="877481"/>
          <a:ext cx="371787"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1" dirty="0">
              <a:latin typeface="Times New Roman" panose="02020603050405020304" pitchFamily="18" charset="0"/>
              <a:cs typeface="Times New Roman" panose="02020603050405020304" pitchFamily="18" charset="0"/>
            </a:rPr>
            <a:t>b</a:t>
          </a:r>
        </a:p>
      </cdr:txBody>
    </cdr:sp>
  </cdr:relSizeAnchor>
</c:userShapes>
</file>

<file path=ppt/drawings/drawing4.xml><?xml version="1.0" encoding="utf-8"?>
<c:userShapes xmlns:c="http://schemas.openxmlformats.org/drawingml/2006/chart">
  <cdr:relSizeAnchor xmlns:cdr="http://schemas.openxmlformats.org/drawingml/2006/chartDrawing">
    <cdr:from>
      <cdr:x>0.23042</cdr:x>
      <cdr:y>0.18604</cdr:y>
    </cdr:from>
    <cdr:to>
      <cdr:x>0.3754</cdr:x>
      <cdr:y>0.33623</cdr:y>
    </cdr:to>
    <cdr:sp macro="" textlink="">
      <cdr:nvSpPr>
        <cdr:cNvPr id="2" name="TextBox 1"/>
        <cdr:cNvSpPr txBox="1"/>
      </cdr:nvSpPr>
      <cdr:spPr>
        <a:xfrm xmlns:a="http://schemas.openxmlformats.org/drawingml/2006/main">
          <a:off x="2003228" y="1206521"/>
          <a:ext cx="1260477" cy="9739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200" b="1" dirty="0" err="1" smtClean="0">
              <a:solidFill>
                <a:sysClr val="windowText" lastClr="000000"/>
              </a:solidFill>
              <a:latin typeface="Times New Roman" panose="02020603050405020304" pitchFamily="18" charset="0"/>
              <a:cs typeface="Times New Roman" panose="02020603050405020304" pitchFamily="18" charset="0"/>
            </a:rPr>
            <a:t>Trt</a:t>
          </a:r>
          <a:endParaRPr lang="en-US" sz="2200" b="1" dirty="0">
            <a:solidFill>
              <a:sysClr val="windowText" lastClr="000000"/>
            </a:solidFill>
            <a:latin typeface="Times New Roman" panose="02020603050405020304" pitchFamily="18" charset="0"/>
            <a:cs typeface="Times New Roman" panose="02020603050405020304" pitchFamily="18" charset="0"/>
          </a:endParaRPr>
        </a:p>
        <a:p xmlns:a="http://schemas.openxmlformats.org/drawingml/2006/main">
          <a:pPr algn="ctr"/>
          <a:r>
            <a:rPr lang="en-US" sz="2200" b="1" i="1" dirty="0">
              <a:solidFill>
                <a:srgbClr val="FF0000"/>
              </a:solidFill>
              <a:latin typeface="Times New Roman" panose="02020603050405020304" pitchFamily="18" charset="0"/>
              <a:cs typeface="Times New Roman" panose="02020603050405020304" pitchFamily="18" charset="0"/>
            </a:rPr>
            <a:t>P</a:t>
          </a:r>
          <a:r>
            <a:rPr lang="en-US" sz="2200" b="1" i="0" baseline="0" dirty="0">
              <a:solidFill>
                <a:srgbClr val="FF0000"/>
              </a:solidFill>
              <a:latin typeface="Times New Roman" panose="02020603050405020304" pitchFamily="18" charset="0"/>
              <a:cs typeface="Times New Roman" panose="02020603050405020304" pitchFamily="18" charset="0"/>
            </a:rPr>
            <a:t> = 0.08</a:t>
          </a:r>
          <a:endParaRPr lang="en-US" sz="2200" b="1" i="1"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0.73556</cdr:x>
      <cdr:y>0.19993</cdr:y>
    </cdr:from>
    <cdr:to>
      <cdr:x>0.911</cdr:x>
      <cdr:y>0.34056</cdr:y>
    </cdr:to>
    <cdr:sp macro="" textlink="">
      <cdr:nvSpPr>
        <cdr:cNvPr id="4" name="TextBox 1"/>
        <cdr:cNvSpPr txBox="1"/>
      </cdr:nvSpPr>
      <cdr:spPr>
        <a:xfrm xmlns:a="http://schemas.openxmlformats.org/drawingml/2006/main">
          <a:off x="6394879" y="1296588"/>
          <a:ext cx="1525232" cy="9120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200" b="1" dirty="0" smtClean="0">
              <a:solidFill>
                <a:sysClr val="windowText" lastClr="000000"/>
              </a:solidFill>
              <a:latin typeface="Times New Roman" panose="02020603050405020304" pitchFamily="18" charset="0"/>
              <a:cs typeface="Times New Roman" panose="02020603050405020304" pitchFamily="18" charset="0"/>
            </a:rPr>
            <a:t>Breed</a:t>
          </a:r>
          <a:endParaRPr lang="en-US" sz="2200" b="1" dirty="0">
            <a:solidFill>
              <a:sysClr val="windowText" lastClr="000000"/>
            </a:solidFill>
            <a:latin typeface="Times New Roman" panose="02020603050405020304" pitchFamily="18" charset="0"/>
            <a:cs typeface="Times New Roman" panose="02020603050405020304" pitchFamily="18" charset="0"/>
          </a:endParaRPr>
        </a:p>
        <a:p xmlns:a="http://schemas.openxmlformats.org/drawingml/2006/main">
          <a:pPr algn="ctr"/>
          <a:r>
            <a:rPr lang="en-US" sz="2200" b="1" i="1" dirty="0">
              <a:solidFill>
                <a:srgbClr val="FF0000"/>
              </a:solidFill>
              <a:latin typeface="Times New Roman" panose="02020603050405020304" pitchFamily="18" charset="0"/>
              <a:cs typeface="Times New Roman" panose="02020603050405020304" pitchFamily="18" charset="0"/>
            </a:rPr>
            <a:t>P</a:t>
          </a:r>
          <a:r>
            <a:rPr lang="en-US" sz="2200" b="1" i="0" baseline="0" dirty="0">
              <a:solidFill>
                <a:srgbClr val="FF0000"/>
              </a:solidFill>
              <a:latin typeface="Times New Roman" panose="02020603050405020304" pitchFamily="18" charset="0"/>
              <a:cs typeface="Times New Roman" panose="02020603050405020304" pitchFamily="18" charset="0"/>
            </a:rPr>
            <a:t> = 0.06</a:t>
          </a:r>
          <a:endParaRPr lang="en-US" sz="2200" b="1" i="1"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0.47442</cdr:x>
      <cdr:y>0.17088</cdr:y>
    </cdr:from>
    <cdr:to>
      <cdr:x>0.64078</cdr:x>
      <cdr:y>0.31152</cdr:y>
    </cdr:to>
    <cdr:sp macro="" textlink="">
      <cdr:nvSpPr>
        <cdr:cNvPr id="5" name="TextBox 1"/>
        <cdr:cNvSpPr txBox="1"/>
      </cdr:nvSpPr>
      <cdr:spPr>
        <a:xfrm xmlns:a="http://schemas.openxmlformats.org/drawingml/2006/main">
          <a:off x="4124523" y="1108218"/>
          <a:ext cx="1446306" cy="91208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200" b="1" dirty="0" err="1" smtClean="0">
              <a:solidFill>
                <a:sysClr val="windowText" lastClr="000000"/>
              </a:solidFill>
              <a:latin typeface="Times New Roman" panose="02020603050405020304" pitchFamily="18" charset="0"/>
              <a:cs typeface="Times New Roman" panose="02020603050405020304" pitchFamily="18" charset="0"/>
            </a:rPr>
            <a:t>Trt</a:t>
          </a:r>
          <a:r>
            <a:rPr lang="en-US" sz="2200" b="1" dirty="0" smtClean="0">
              <a:solidFill>
                <a:sysClr val="windowText" lastClr="000000"/>
              </a:solidFill>
              <a:latin typeface="Times New Roman" panose="02020603050405020304" pitchFamily="18" charset="0"/>
              <a:cs typeface="Times New Roman" panose="02020603050405020304" pitchFamily="18" charset="0"/>
            </a:rPr>
            <a:t>*Breed</a:t>
          </a:r>
          <a:endParaRPr lang="en-US" sz="2200" b="1" dirty="0">
            <a:solidFill>
              <a:sysClr val="windowText" lastClr="000000"/>
            </a:solidFill>
            <a:latin typeface="Times New Roman" panose="02020603050405020304" pitchFamily="18" charset="0"/>
            <a:cs typeface="Times New Roman" panose="02020603050405020304" pitchFamily="18" charset="0"/>
          </a:endParaRPr>
        </a:p>
        <a:p xmlns:a="http://schemas.openxmlformats.org/drawingml/2006/main">
          <a:pPr algn="ctr"/>
          <a:r>
            <a:rPr lang="en-US" sz="2200" b="1" i="1" dirty="0">
              <a:solidFill>
                <a:sysClr val="windowText" lastClr="000000"/>
              </a:solidFill>
              <a:latin typeface="Times New Roman" panose="02020603050405020304" pitchFamily="18" charset="0"/>
              <a:cs typeface="Times New Roman" panose="02020603050405020304" pitchFamily="18" charset="0"/>
            </a:rPr>
            <a:t>P</a:t>
          </a:r>
          <a:r>
            <a:rPr lang="en-US" sz="2200" b="1" i="0" baseline="0" dirty="0">
              <a:solidFill>
                <a:sysClr val="windowText" lastClr="000000"/>
              </a:solidFill>
              <a:latin typeface="Times New Roman" panose="02020603050405020304" pitchFamily="18" charset="0"/>
              <a:cs typeface="Times New Roman" panose="02020603050405020304" pitchFamily="18" charset="0"/>
            </a:rPr>
            <a:t> = </a:t>
          </a:r>
          <a:r>
            <a:rPr lang="en-US" sz="2200" b="1" i="0" baseline="0" dirty="0" smtClean="0">
              <a:solidFill>
                <a:sysClr val="windowText" lastClr="000000"/>
              </a:solidFill>
              <a:latin typeface="Times New Roman" panose="02020603050405020304" pitchFamily="18" charset="0"/>
              <a:cs typeface="Times New Roman" panose="02020603050405020304" pitchFamily="18" charset="0"/>
            </a:rPr>
            <a:t>0.17</a:t>
          </a:r>
          <a:endParaRPr lang="en-US" sz="2200" b="1" i="1" dirty="0">
            <a:solidFill>
              <a:sysClr val="windowText" lastClr="000000"/>
            </a:solidFill>
            <a:latin typeface="Times New Roman" panose="02020603050405020304" pitchFamily="18" charset="0"/>
            <a:cs typeface="Times New Roman" panose="02020603050405020304" pitchFamily="18"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0.48156</cdr:x>
      <cdr:y>0.20549</cdr:y>
    </cdr:from>
    <cdr:to>
      <cdr:x>0.63878</cdr:x>
      <cdr:y>0.29419</cdr:y>
    </cdr:to>
    <cdr:sp macro="" textlink="">
      <cdr:nvSpPr>
        <cdr:cNvPr id="2" name="TextBox 1"/>
        <cdr:cNvSpPr txBox="1"/>
      </cdr:nvSpPr>
      <cdr:spPr>
        <a:xfrm xmlns:a="http://schemas.openxmlformats.org/drawingml/2006/main">
          <a:off x="4167295" y="1325084"/>
          <a:ext cx="1360530" cy="57196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400" b="1" i="1" dirty="0" smtClean="0">
              <a:solidFill>
                <a:srgbClr val="FF0000"/>
              </a:solidFill>
              <a:latin typeface="Times New Roman" panose="02020603050405020304" pitchFamily="18" charset="0"/>
              <a:cs typeface="Times New Roman" panose="02020603050405020304" pitchFamily="18" charset="0"/>
            </a:rPr>
            <a:t>P</a:t>
          </a:r>
          <a:r>
            <a:rPr lang="en-US" sz="2400" b="1" i="0" dirty="0" smtClean="0">
              <a:solidFill>
                <a:srgbClr val="FF0000"/>
              </a:solidFill>
              <a:latin typeface="Times New Roman" panose="02020603050405020304" pitchFamily="18" charset="0"/>
              <a:cs typeface="Times New Roman" panose="02020603050405020304" pitchFamily="18" charset="0"/>
            </a:rPr>
            <a:t> </a:t>
          </a:r>
          <a:r>
            <a:rPr lang="en-US" sz="2400" b="1" i="0" dirty="0">
              <a:solidFill>
                <a:srgbClr val="FF0000"/>
              </a:solidFill>
              <a:latin typeface="Times New Roman" panose="02020603050405020304" pitchFamily="18" charset="0"/>
              <a:cs typeface="Times New Roman" panose="02020603050405020304" pitchFamily="18" charset="0"/>
            </a:rPr>
            <a:t>= </a:t>
          </a:r>
          <a:r>
            <a:rPr lang="en-US" sz="2400" b="1" i="0" dirty="0" smtClean="0">
              <a:solidFill>
                <a:srgbClr val="FF0000"/>
              </a:solidFill>
              <a:latin typeface="Times New Roman" panose="02020603050405020304" pitchFamily="18" charset="0"/>
              <a:cs typeface="Times New Roman" panose="02020603050405020304" pitchFamily="18" charset="0"/>
            </a:rPr>
            <a:t>0.08</a:t>
          </a:r>
          <a:r>
            <a:rPr 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b="1" i="1" dirty="0">
            <a:solidFill>
              <a:schemeClr val="tx1"/>
            </a:solidFill>
            <a:latin typeface="Times New Roman" panose="02020603050405020304" pitchFamily="18" charset="0"/>
            <a:cs typeface="Times New Roman" panose="02020603050405020304" pitchFamily="18"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0.62048</cdr:x>
      <cdr:y>0.16776</cdr:y>
    </cdr:from>
    <cdr:to>
      <cdr:x>0.7995</cdr:x>
      <cdr:y>0.26369</cdr:y>
    </cdr:to>
    <cdr:sp macro="" textlink="">
      <cdr:nvSpPr>
        <cdr:cNvPr id="2" name="TextBox 1"/>
        <cdr:cNvSpPr txBox="1"/>
      </cdr:nvSpPr>
      <cdr:spPr>
        <a:xfrm xmlns:a="http://schemas.openxmlformats.org/drawingml/2006/main">
          <a:off x="5427030" y="1081733"/>
          <a:ext cx="1565787" cy="6185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1" i="1" dirty="0" smtClean="0">
              <a:solidFill>
                <a:srgbClr val="FF0000"/>
              </a:solidFill>
              <a:latin typeface="Times New Roman" panose="02020603050405020304" pitchFamily="18" charset="0"/>
              <a:cs typeface="Times New Roman" panose="02020603050405020304" pitchFamily="18" charset="0"/>
            </a:rPr>
            <a:t>P</a:t>
          </a:r>
          <a:r>
            <a:rPr lang="en-US" sz="2400" b="1" i="0" dirty="0" smtClean="0">
              <a:solidFill>
                <a:srgbClr val="FF0000"/>
              </a:solidFill>
              <a:latin typeface="Times New Roman" panose="02020603050405020304" pitchFamily="18" charset="0"/>
              <a:cs typeface="Times New Roman" panose="02020603050405020304" pitchFamily="18" charset="0"/>
            </a:rPr>
            <a:t> </a:t>
          </a:r>
          <a:r>
            <a:rPr lang="en-US" sz="2400" b="1" i="0" dirty="0">
              <a:solidFill>
                <a:srgbClr val="FF0000"/>
              </a:solidFill>
              <a:latin typeface="Times New Roman" panose="02020603050405020304" pitchFamily="18" charset="0"/>
              <a:cs typeface="Times New Roman" panose="02020603050405020304" pitchFamily="18" charset="0"/>
            </a:rPr>
            <a:t>= 0.06</a:t>
          </a:r>
          <a:endParaRPr lang="en-US" sz="2400" b="1" i="1" dirty="0">
            <a:solidFill>
              <a:srgbClr val="FF0000"/>
            </a:solidFill>
            <a:latin typeface="Times New Roman" panose="02020603050405020304" pitchFamily="18" charset="0"/>
            <a:cs typeface="Times New Roman" panose="02020603050405020304" pitchFamily="18" charset="0"/>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0.20006</cdr:x>
      <cdr:y>0.19831</cdr:y>
    </cdr:from>
    <cdr:to>
      <cdr:x>0.38756</cdr:x>
      <cdr:y>0.35456</cdr:y>
    </cdr:to>
    <cdr:sp macro="" textlink="">
      <cdr:nvSpPr>
        <cdr:cNvPr id="2" name="TextBox 1"/>
        <cdr:cNvSpPr txBox="1"/>
      </cdr:nvSpPr>
      <cdr:spPr>
        <a:xfrm xmlns:a="http://schemas.openxmlformats.org/drawingml/2006/main">
          <a:off x="1782992" y="1303739"/>
          <a:ext cx="1671033" cy="10272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200" b="1" dirty="0" err="1" smtClean="0">
              <a:latin typeface="Times New Roman" panose="02020603050405020304" pitchFamily="18" charset="0"/>
              <a:cs typeface="Times New Roman" panose="02020603050405020304" pitchFamily="18" charset="0"/>
            </a:rPr>
            <a:t>Trt</a:t>
          </a:r>
          <a:endParaRPr lang="en-US" sz="2200" b="1" dirty="0">
            <a:latin typeface="Times New Roman" panose="02020603050405020304" pitchFamily="18" charset="0"/>
            <a:cs typeface="Times New Roman" panose="02020603050405020304" pitchFamily="18" charset="0"/>
          </a:endParaRPr>
        </a:p>
        <a:p xmlns:a="http://schemas.openxmlformats.org/drawingml/2006/main">
          <a:pPr algn="ctr"/>
          <a:r>
            <a:rPr lang="en-US" sz="2200" b="1" i="1" dirty="0">
              <a:latin typeface="Times New Roman" panose="02020603050405020304" pitchFamily="18" charset="0"/>
              <a:cs typeface="Times New Roman" panose="02020603050405020304" pitchFamily="18" charset="0"/>
            </a:rPr>
            <a:t>P</a:t>
          </a:r>
          <a:r>
            <a:rPr lang="en-US" sz="2200" b="1" i="0" dirty="0">
              <a:latin typeface="Times New Roman" panose="02020603050405020304" pitchFamily="18" charset="0"/>
              <a:cs typeface="Times New Roman" panose="02020603050405020304" pitchFamily="18" charset="0"/>
            </a:rPr>
            <a:t> = </a:t>
          </a:r>
          <a:r>
            <a:rPr lang="en-US" sz="2200" b="1" i="0" dirty="0">
              <a:solidFill>
                <a:srgbClr val="FF0000"/>
              </a:solidFill>
              <a:latin typeface="Times New Roman" panose="02020603050405020304" pitchFamily="18" charset="0"/>
              <a:cs typeface="Times New Roman" panose="02020603050405020304" pitchFamily="18" charset="0"/>
            </a:rPr>
            <a:t>0.04</a:t>
          </a:r>
          <a:endParaRPr lang="en-US" sz="2200" b="1" i="1"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0.73306</cdr:x>
      <cdr:y>0.19261</cdr:y>
    </cdr:from>
    <cdr:to>
      <cdr:x>0.88724</cdr:x>
      <cdr:y>0.33688</cdr:y>
    </cdr:to>
    <cdr:sp macro="" textlink="">
      <cdr:nvSpPr>
        <cdr:cNvPr id="3" name="TextBox 1"/>
        <cdr:cNvSpPr txBox="1"/>
      </cdr:nvSpPr>
      <cdr:spPr>
        <a:xfrm xmlns:a="http://schemas.openxmlformats.org/drawingml/2006/main">
          <a:off x="6533206" y="1266227"/>
          <a:ext cx="1374080" cy="9484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200" b="1" dirty="0">
              <a:latin typeface="Times New Roman" panose="02020603050405020304" pitchFamily="18" charset="0"/>
              <a:cs typeface="Times New Roman" panose="02020603050405020304" pitchFamily="18" charset="0"/>
            </a:rPr>
            <a:t>Breed</a:t>
          </a:r>
        </a:p>
        <a:p xmlns:a="http://schemas.openxmlformats.org/drawingml/2006/main">
          <a:pPr algn="ctr"/>
          <a:r>
            <a:rPr lang="en-US" sz="2200" b="1" i="1" dirty="0">
              <a:latin typeface="Times New Roman" panose="02020603050405020304" pitchFamily="18" charset="0"/>
              <a:cs typeface="Times New Roman" panose="02020603050405020304" pitchFamily="18" charset="0"/>
            </a:rPr>
            <a:t>P</a:t>
          </a:r>
          <a:r>
            <a:rPr lang="en-US" sz="2200" b="1" i="0" dirty="0">
              <a:latin typeface="Times New Roman" panose="02020603050405020304" pitchFamily="18" charset="0"/>
              <a:cs typeface="Times New Roman" panose="02020603050405020304" pitchFamily="18" charset="0"/>
            </a:rPr>
            <a:t> = </a:t>
          </a:r>
          <a:r>
            <a:rPr lang="en-US" sz="2200" b="1" i="0" dirty="0">
              <a:solidFill>
                <a:srgbClr val="FF0000"/>
              </a:solidFill>
              <a:latin typeface="Times New Roman" panose="02020603050405020304" pitchFamily="18" charset="0"/>
              <a:cs typeface="Times New Roman" panose="02020603050405020304" pitchFamily="18" charset="0"/>
            </a:rPr>
            <a:t>0.04</a:t>
          </a:r>
          <a:endParaRPr lang="en-US" sz="2200" b="1" i="1"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0.46303</cdr:x>
      <cdr:y>0.18113</cdr:y>
    </cdr:from>
    <cdr:to>
      <cdr:x>0.65053</cdr:x>
      <cdr:y>0.30101</cdr:y>
    </cdr:to>
    <cdr:sp macro="" textlink="">
      <cdr:nvSpPr>
        <cdr:cNvPr id="4" name="TextBox 1"/>
        <cdr:cNvSpPr txBox="1"/>
      </cdr:nvSpPr>
      <cdr:spPr>
        <a:xfrm xmlns:a="http://schemas.openxmlformats.org/drawingml/2006/main">
          <a:off x="4126616" y="1190766"/>
          <a:ext cx="1671033" cy="78816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200" b="1" dirty="0" err="1" smtClean="0">
              <a:solidFill>
                <a:schemeClr val="tx1"/>
              </a:solidFill>
              <a:latin typeface="Times New Roman" panose="02020603050405020304" pitchFamily="18" charset="0"/>
              <a:cs typeface="Times New Roman" panose="02020603050405020304" pitchFamily="18" charset="0"/>
            </a:rPr>
            <a:t>Trt</a:t>
          </a:r>
          <a:r>
            <a:rPr lang="en-US" sz="2200" b="1" dirty="0" smtClean="0">
              <a:solidFill>
                <a:schemeClr val="tx1"/>
              </a:solidFill>
              <a:latin typeface="Times New Roman" panose="02020603050405020304" pitchFamily="18" charset="0"/>
              <a:cs typeface="Times New Roman" panose="02020603050405020304" pitchFamily="18" charset="0"/>
            </a:rPr>
            <a:t>*Breed</a:t>
          </a:r>
          <a:endParaRPr lang="en-US" sz="2200" b="1" dirty="0">
            <a:solidFill>
              <a:schemeClr val="tx1"/>
            </a:solidFill>
            <a:latin typeface="Times New Roman" panose="02020603050405020304" pitchFamily="18" charset="0"/>
            <a:cs typeface="Times New Roman" panose="02020603050405020304" pitchFamily="18" charset="0"/>
          </a:endParaRPr>
        </a:p>
        <a:p xmlns:a="http://schemas.openxmlformats.org/drawingml/2006/main">
          <a:pPr algn="ctr"/>
          <a:r>
            <a:rPr lang="en-US" sz="2200" b="1" i="1" dirty="0">
              <a:solidFill>
                <a:schemeClr val="tx1"/>
              </a:solidFill>
              <a:latin typeface="Times New Roman" panose="02020603050405020304" pitchFamily="18" charset="0"/>
              <a:cs typeface="Times New Roman" panose="02020603050405020304" pitchFamily="18" charset="0"/>
            </a:rPr>
            <a:t>P</a:t>
          </a:r>
          <a:r>
            <a:rPr lang="en-US" sz="2200" b="1" i="0" dirty="0">
              <a:solidFill>
                <a:schemeClr val="tx1"/>
              </a:solidFill>
              <a:latin typeface="Times New Roman" panose="02020603050405020304" pitchFamily="18" charset="0"/>
              <a:cs typeface="Times New Roman" panose="02020603050405020304" pitchFamily="18" charset="0"/>
            </a:rPr>
            <a:t> = </a:t>
          </a:r>
          <a:r>
            <a:rPr lang="en-US" sz="2200" b="1" i="0" dirty="0" smtClean="0">
              <a:solidFill>
                <a:schemeClr val="tx1"/>
              </a:solidFill>
              <a:latin typeface="Times New Roman" panose="02020603050405020304" pitchFamily="18" charset="0"/>
              <a:cs typeface="Times New Roman" panose="02020603050405020304" pitchFamily="18" charset="0"/>
            </a:rPr>
            <a:t>0.26</a:t>
          </a:r>
          <a:endParaRPr lang="en-US" sz="2200" b="1" i="1" dirty="0">
            <a:solidFill>
              <a:schemeClr val="tx1"/>
            </a:solidFill>
            <a:latin typeface="Times New Roman" panose="02020603050405020304" pitchFamily="18" charset="0"/>
            <a:cs typeface="Times New Roman" panose="02020603050405020304" pitchFamily="18"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0.40556</cdr:x>
      <cdr:y>0.19548</cdr:y>
    </cdr:from>
    <cdr:to>
      <cdr:x>0.60032</cdr:x>
      <cdr:y>0.32278</cdr:y>
    </cdr:to>
    <cdr:sp macro="" textlink="">
      <cdr:nvSpPr>
        <cdr:cNvPr id="2" name="TextBox 1"/>
        <cdr:cNvSpPr txBox="1"/>
      </cdr:nvSpPr>
      <cdr:spPr>
        <a:xfrm xmlns:a="http://schemas.openxmlformats.org/drawingml/2006/main">
          <a:off x="3475951" y="1264598"/>
          <a:ext cx="1669248" cy="8235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en-US" sz="2200" b="1" dirty="0">
            <a:latin typeface="Times New Roman" panose="02020603050405020304" pitchFamily="18" charset="0"/>
            <a:cs typeface="Times New Roman" panose="02020603050405020304" pitchFamily="18" charset="0"/>
          </a:endParaRPr>
        </a:p>
        <a:p xmlns:a="http://schemas.openxmlformats.org/drawingml/2006/main">
          <a:pPr algn="ctr"/>
          <a:r>
            <a:rPr lang="en-US" sz="2200" b="1" i="1" dirty="0">
              <a:solidFill>
                <a:srgbClr val="FF0000"/>
              </a:solidFill>
              <a:latin typeface="Times New Roman" panose="02020603050405020304" pitchFamily="18" charset="0"/>
              <a:cs typeface="Times New Roman" panose="02020603050405020304" pitchFamily="18" charset="0"/>
            </a:rPr>
            <a:t>P</a:t>
          </a:r>
          <a:r>
            <a:rPr lang="en-US" sz="2200" b="1" i="0" dirty="0">
              <a:solidFill>
                <a:srgbClr val="FF0000"/>
              </a:solidFill>
              <a:latin typeface="Times New Roman" panose="02020603050405020304" pitchFamily="18" charset="0"/>
              <a:cs typeface="Times New Roman" panose="02020603050405020304" pitchFamily="18" charset="0"/>
            </a:rPr>
            <a:t> = 0.08</a:t>
          </a:r>
          <a:endParaRPr lang="en-US" sz="2200" b="1" i="1" dirty="0">
            <a:solidFill>
              <a:srgbClr val="FF0000"/>
            </a:solidFill>
            <a:latin typeface="Times New Roman" panose="02020603050405020304" pitchFamily="18" charset="0"/>
            <a:cs typeface="Times New Roman" panose="02020603050405020304" pitchFamily="18" charset="0"/>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0.7358</cdr:x>
      <cdr:y>0.16496</cdr:y>
    </cdr:from>
    <cdr:to>
      <cdr:x>0.9108</cdr:x>
      <cdr:y>0.34898</cdr:y>
    </cdr:to>
    <cdr:sp macro="" textlink="">
      <cdr:nvSpPr>
        <cdr:cNvPr id="2" name="TextBox 1"/>
        <cdr:cNvSpPr txBox="1"/>
      </cdr:nvSpPr>
      <cdr:spPr>
        <a:xfrm xmlns:a="http://schemas.openxmlformats.org/drawingml/2006/main">
          <a:off x="6316411" y="1060356"/>
          <a:ext cx="1502277" cy="11828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200" b="1" dirty="0">
              <a:latin typeface="Times New Roman" panose="02020603050405020304" pitchFamily="18" charset="0"/>
              <a:cs typeface="Times New Roman" panose="02020603050405020304" pitchFamily="18" charset="0"/>
            </a:rPr>
            <a:t>Breed</a:t>
          </a:r>
        </a:p>
        <a:p xmlns:a="http://schemas.openxmlformats.org/drawingml/2006/main">
          <a:pPr algn="ctr"/>
          <a:r>
            <a:rPr lang="en-US" sz="2200" b="1" i="1" baseline="0" dirty="0">
              <a:solidFill>
                <a:srgbClr val="FF0000"/>
              </a:solidFill>
              <a:latin typeface="Times New Roman" panose="02020603050405020304" pitchFamily="18" charset="0"/>
              <a:cs typeface="Times New Roman" panose="02020603050405020304" pitchFamily="18" charset="0"/>
            </a:rPr>
            <a:t>P</a:t>
          </a:r>
          <a:r>
            <a:rPr lang="en-US" sz="2200" b="1" i="0" baseline="0" dirty="0">
              <a:solidFill>
                <a:srgbClr val="FF0000"/>
              </a:solidFill>
              <a:latin typeface="Times New Roman" panose="02020603050405020304" pitchFamily="18" charset="0"/>
              <a:cs typeface="Times New Roman" panose="02020603050405020304" pitchFamily="18" charset="0"/>
            </a:rPr>
            <a:t> = 0.07</a:t>
          </a:r>
          <a:endParaRPr lang="en-US" sz="2200" b="1" i="1"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0.20296</cdr:x>
      <cdr:y>0.15298</cdr:y>
    </cdr:from>
    <cdr:to>
      <cdr:x>0.42796</cdr:x>
      <cdr:y>0.31271</cdr:y>
    </cdr:to>
    <cdr:sp macro="" textlink="">
      <cdr:nvSpPr>
        <cdr:cNvPr id="3" name="TextBox 2"/>
        <cdr:cNvSpPr txBox="1"/>
      </cdr:nvSpPr>
      <cdr:spPr>
        <a:xfrm xmlns:a="http://schemas.openxmlformats.org/drawingml/2006/main">
          <a:off x="1742279" y="983395"/>
          <a:ext cx="1931499" cy="10267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200" b="1" dirty="0" err="1" smtClean="0">
              <a:latin typeface="Times New Roman" panose="02020603050405020304" pitchFamily="18" charset="0"/>
              <a:cs typeface="Times New Roman" panose="02020603050405020304" pitchFamily="18" charset="0"/>
            </a:rPr>
            <a:t>Trt</a:t>
          </a:r>
          <a:endParaRPr lang="en-US" sz="2200" b="1" dirty="0">
            <a:latin typeface="Times New Roman" panose="02020603050405020304" pitchFamily="18" charset="0"/>
            <a:cs typeface="Times New Roman" panose="02020603050405020304" pitchFamily="18" charset="0"/>
          </a:endParaRPr>
        </a:p>
        <a:p xmlns:a="http://schemas.openxmlformats.org/drawingml/2006/main">
          <a:pPr algn="ctr"/>
          <a:r>
            <a:rPr lang="en-US" sz="2200" b="1" i="1" dirty="0">
              <a:solidFill>
                <a:srgbClr val="FF0000"/>
              </a:solidFill>
              <a:latin typeface="Times New Roman" panose="02020603050405020304" pitchFamily="18" charset="0"/>
              <a:cs typeface="Times New Roman" panose="02020603050405020304" pitchFamily="18" charset="0"/>
            </a:rPr>
            <a:t>P</a:t>
          </a:r>
          <a:r>
            <a:rPr lang="en-US" sz="2200" b="1" i="0" baseline="0" dirty="0">
              <a:solidFill>
                <a:srgbClr val="FF0000"/>
              </a:solidFill>
              <a:latin typeface="Times New Roman" panose="02020603050405020304" pitchFamily="18" charset="0"/>
              <a:cs typeface="Times New Roman" panose="02020603050405020304" pitchFamily="18" charset="0"/>
            </a:rPr>
            <a:t> = 0.03</a:t>
          </a:r>
          <a:endParaRPr lang="en-US" sz="2200" b="1" i="1" dirty="0">
            <a:solidFill>
              <a:srgbClr val="FF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0.46538</cdr:x>
      <cdr:y>0.14591</cdr:y>
    </cdr:from>
    <cdr:to>
      <cdr:x>0.65978</cdr:x>
      <cdr:y>0.21407</cdr:y>
    </cdr:to>
    <cdr:sp macro="" textlink="">
      <cdr:nvSpPr>
        <cdr:cNvPr id="4" name="TextBox 1"/>
        <cdr:cNvSpPr txBox="1"/>
      </cdr:nvSpPr>
      <cdr:spPr>
        <a:xfrm xmlns:a="http://schemas.openxmlformats.org/drawingml/2006/main">
          <a:off x="3995002" y="937905"/>
          <a:ext cx="1668819" cy="4381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200" b="1">
              <a:solidFill>
                <a:schemeClr val="tx1"/>
              </a:solidFill>
              <a:latin typeface="Times New Roman" panose="02020603050405020304" pitchFamily="18" charset="0"/>
              <a:cs typeface="Times New Roman" panose="02020603050405020304" pitchFamily="18" charset="0"/>
            </a:rPr>
            <a:t>Trt*Breed</a:t>
          </a:r>
        </a:p>
        <a:p xmlns:a="http://schemas.openxmlformats.org/drawingml/2006/main">
          <a:pPr algn="ctr"/>
          <a:r>
            <a:rPr lang="en-US" sz="2200" b="1" i="1">
              <a:solidFill>
                <a:schemeClr val="tx1"/>
              </a:solidFill>
              <a:latin typeface="Times New Roman" panose="02020603050405020304" pitchFamily="18" charset="0"/>
              <a:cs typeface="Times New Roman" panose="02020603050405020304" pitchFamily="18" charset="0"/>
            </a:rPr>
            <a:t>P</a:t>
          </a:r>
          <a:r>
            <a:rPr lang="en-US" sz="2200" b="1" i="0" baseline="0">
              <a:solidFill>
                <a:schemeClr val="tx1"/>
              </a:solidFill>
              <a:latin typeface="Times New Roman" panose="02020603050405020304" pitchFamily="18" charset="0"/>
              <a:cs typeface="Times New Roman" panose="02020603050405020304" pitchFamily="18" charset="0"/>
            </a:rPr>
            <a:t> = 0.54</a:t>
          </a:r>
          <a:endParaRPr lang="en-US" sz="2200" b="1" i="1">
            <a:solidFill>
              <a:schemeClr val="tx1"/>
            </a:solidFill>
            <a:latin typeface="Times New Roman" panose="02020603050405020304" pitchFamily="18" charset="0"/>
            <a:cs typeface="Times New Roman" panose="02020603050405020304" pitchFamily="18"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966788">
              <a:defRPr sz="1300" b="0" smtClean="0">
                <a:latin typeface="Tw Cen MT" pitchFamily="34" charset="0"/>
              </a:defRPr>
            </a:lvl1pPr>
          </a:lstStyle>
          <a:p>
            <a:pPr>
              <a:defRPr/>
            </a:pPr>
            <a:endParaRPr lang="en-US" dirty="0"/>
          </a:p>
        </p:txBody>
      </p:sp>
      <p:sp>
        <p:nvSpPr>
          <p:cNvPr id="7168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a:defRPr sz="1300" b="0" smtClean="0">
                <a:latin typeface="Tw Cen MT" pitchFamily="34" charset="0"/>
              </a:defRPr>
            </a:lvl1pPr>
          </a:lstStyle>
          <a:p>
            <a:pPr>
              <a:defRPr/>
            </a:pPr>
            <a:fld id="{E58085F4-2886-4A85-B0E2-AD28E6B7458E}" type="datetimeFigureOut">
              <a:rPr lang="en-US"/>
              <a:pPr>
                <a:defRPr/>
              </a:pPr>
              <a:t>12/14/2015</a:t>
            </a:fld>
            <a:endParaRPr lang="en-US" dirty="0"/>
          </a:p>
        </p:txBody>
      </p:sp>
      <p:sp>
        <p:nvSpPr>
          <p:cNvPr id="7168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a:defRPr sz="1300" b="0" smtClean="0">
                <a:latin typeface="Tw Cen MT" pitchFamily="34" charset="0"/>
              </a:defRPr>
            </a:lvl1pPr>
          </a:lstStyle>
          <a:p>
            <a:pPr>
              <a:defRPr/>
            </a:pPr>
            <a:endParaRPr lang="en-US" dirty="0"/>
          </a:p>
        </p:txBody>
      </p:sp>
      <p:sp>
        <p:nvSpPr>
          <p:cNvPr id="7168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a:defRPr sz="1300" b="0" smtClean="0">
                <a:latin typeface="Tw Cen MT" pitchFamily="34" charset="0"/>
              </a:defRPr>
            </a:lvl1pPr>
          </a:lstStyle>
          <a:p>
            <a:pPr>
              <a:defRPr/>
            </a:pPr>
            <a:fld id="{94C93E03-4FCE-4B77-849F-5921B5430EB8}" type="slidenum">
              <a:rPr lang="en-US"/>
              <a:pPr>
                <a:defRPr/>
              </a:pPr>
              <a:t>‹#›</a:t>
            </a:fld>
            <a:endParaRPr lang="en-US" dirty="0"/>
          </a:p>
        </p:txBody>
      </p:sp>
    </p:spTree>
    <p:extLst>
      <p:ext uri="{BB962C8B-B14F-4D97-AF65-F5344CB8AC3E}">
        <p14:creationId xmlns:p14="http://schemas.microsoft.com/office/powerpoint/2010/main" val="4118015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966788">
              <a:defRPr sz="1300" b="0" smtClean="0">
                <a:latin typeface="Tw Cen MT" pitchFamily="34" charset="0"/>
              </a:defRPr>
            </a:lvl1pPr>
          </a:lstStyle>
          <a:p>
            <a:pPr>
              <a:defRPr/>
            </a:pPr>
            <a:endParaRPr lang="en-US" dirty="0"/>
          </a:p>
        </p:txBody>
      </p:sp>
      <p:sp>
        <p:nvSpPr>
          <p:cNvPr id="94211" name="Rectangle 3"/>
          <p:cNvSpPr>
            <a:spLocks noGrp="1" noChangeArrowheads="1"/>
          </p:cNvSpPr>
          <p:nvPr>
            <p:ph type="dt"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a:defRPr sz="1300" b="0" smtClean="0">
                <a:latin typeface="Tw Cen MT" pitchFamily="34" charset="0"/>
              </a:defRPr>
            </a:lvl1pPr>
          </a:lstStyle>
          <a:p>
            <a:pPr>
              <a:defRPr/>
            </a:pPr>
            <a:fld id="{1E903C0A-2C94-4161-8351-A9F2994CDB3E}" type="datetimeFigureOut">
              <a:rPr lang="en-US"/>
              <a:pPr>
                <a:defRPr/>
              </a:pPr>
              <a:t>12/14/2015</a:t>
            </a:fld>
            <a:endParaRPr lang="en-US" dirty="0"/>
          </a:p>
        </p:txBody>
      </p:sp>
      <p:sp>
        <p:nvSpPr>
          <p:cNvPr id="33796" name="Rectangle 4"/>
          <p:cNvSpPr>
            <a:spLocks noGrp="1" noRot="1" noChangeAspect="1" noChangeArrowheads="1" noTextEdit="1"/>
          </p:cNvSpPr>
          <p:nvPr>
            <p:ph type="sldImg" idx="2"/>
          </p:nvPr>
        </p:nvSpPr>
        <p:spPr bwMode="auto">
          <a:xfrm>
            <a:off x="1017588" y="720725"/>
            <a:ext cx="5280025" cy="3600450"/>
          </a:xfrm>
          <a:prstGeom prst="rect">
            <a:avLst/>
          </a:prstGeom>
          <a:noFill/>
          <a:ln w="9525">
            <a:solidFill>
              <a:srgbClr val="000000"/>
            </a:solidFill>
            <a:miter lim="800000"/>
            <a:headEnd/>
            <a:tailEnd/>
          </a:ln>
        </p:spPr>
      </p:sp>
      <p:sp>
        <p:nvSpPr>
          <p:cNvPr id="94213"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4214"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a:defRPr sz="1300" b="0" smtClean="0">
                <a:latin typeface="Tw Cen MT" pitchFamily="34" charset="0"/>
              </a:defRPr>
            </a:lvl1pPr>
          </a:lstStyle>
          <a:p>
            <a:pPr>
              <a:defRPr/>
            </a:pPr>
            <a:endParaRPr lang="en-US" dirty="0"/>
          </a:p>
        </p:txBody>
      </p:sp>
      <p:sp>
        <p:nvSpPr>
          <p:cNvPr id="94215"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a:defRPr sz="1300" b="0" smtClean="0">
                <a:latin typeface="Tw Cen MT" pitchFamily="34" charset="0"/>
              </a:defRPr>
            </a:lvl1pPr>
          </a:lstStyle>
          <a:p>
            <a:pPr>
              <a:defRPr/>
            </a:pPr>
            <a:fld id="{CB172BE2-0C89-493A-931A-7E37061C1C1A}" type="slidenum">
              <a:rPr lang="en-US"/>
              <a:pPr>
                <a:defRPr/>
              </a:pPr>
              <a:t>‹#›</a:t>
            </a:fld>
            <a:endParaRPr lang="en-US" dirty="0"/>
          </a:p>
        </p:txBody>
      </p:sp>
    </p:spTree>
    <p:extLst>
      <p:ext uri="{BB962C8B-B14F-4D97-AF65-F5344CB8AC3E}">
        <p14:creationId xmlns:p14="http://schemas.microsoft.com/office/powerpoint/2010/main" val="17156041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en.wikipedia.org/wiki/Pathogen" TargetMode="External"/><Relationship Id="rId13" Type="http://schemas.openxmlformats.org/officeDocument/2006/relationships/hyperlink" Target="http://en.wikipedia.org/wiki/Avidity" TargetMode="External"/><Relationship Id="rId3" Type="http://schemas.openxmlformats.org/officeDocument/2006/relationships/hyperlink" Target="http://en.wikipedia.org/wiki/IgA" TargetMode="External"/><Relationship Id="rId7" Type="http://schemas.openxmlformats.org/officeDocument/2006/relationships/hyperlink" Target="http://en.wikipedia.org/wiki/Urogenital_tract" TargetMode="External"/><Relationship Id="rId12" Type="http://schemas.openxmlformats.org/officeDocument/2006/relationships/hyperlink" Target="http://en.wikipedia.org/wiki/IgM"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en.wikipedia.org/wiki/Respiratory_tract" TargetMode="External"/><Relationship Id="rId11" Type="http://schemas.openxmlformats.org/officeDocument/2006/relationships/hyperlink" Target="http://en.wikipedia.org/wiki/Fetus" TargetMode="External"/><Relationship Id="rId5" Type="http://schemas.openxmlformats.org/officeDocument/2006/relationships/hyperlink" Target="http://en.wikipedia.org/wiki/Gut_(zoology)" TargetMode="External"/><Relationship Id="rId10" Type="http://schemas.openxmlformats.org/officeDocument/2006/relationships/hyperlink" Target="http://en.wikipedia.org/wiki/Placenta" TargetMode="External"/><Relationship Id="rId4" Type="http://schemas.openxmlformats.org/officeDocument/2006/relationships/hyperlink" Target="http://en.wikipedia.org/wiki/Mucosal" TargetMode="External"/><Relationship Id="rId9" Type="http://schemas.openxmlformats.org/officeDocument/2006/relationships/hyperlink" Target="http://en.wikipedia.org/wiki/Ig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017588" y="720725"/>
            <a:ext cx="5280025" cy="3600450"/>
          </a:xfrm>
          <a:ln/>
        </p:spPr>
      </p:sp>
      <p:sp>
        <p:nvSpPr>
          <p:cNvPr id="34819" name="Rectangle 3"/>
          <p:cNvSpPr>
            <a:spLocks noGrp="1" noChangeArrowheads="1"/>
          </p:cNvSpPr>
          <p:nvPr>
            <p:ph type="body" idx="1"/>
          </p:nvPr>
        </p:nvSpPr>
        <p:spPr>
          <a:noFill/>
          <a:ln/>
        </p:spPr>
        <p:txBody>
          <a:bodyPr/>
          <a:lstStyle/>
          <a:p>
            <a:pPr eaLnBrk="1" hangingPunct="1"/>
            <a:endParaRPr lang="en-US" dirty="0" smtClean="0"/>
          </a:p>
          <a:p>
            <a:pPr eaLnBrk="1" hangingPunct="1"/>
            <a:r>
              <a:rPr lang="en-US" dirty="0" smtClean="0"/>
              <a:t>----- Meeting Notes (5/18/15 13:56) -----</a:t>
            </a:r>
          </a:p>
          <a:p>
            <a:pPr eaLnBrk="1" hangingPunct="1"/>
            <a:r>
              <a:rPr lang="en-US" dirty="0" smtClean="0"/>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Figure 2. Ceruloplasmin concentration of calves during 14 d post-weaning, </a:t>
            </a:r>
            <a:r>
              <a:rPr lang="en-US" sz="1200" kern="1200" dirty="0" err="1" smtClean="0">
                <a:solidFill>
                  <a:schemeClr val="tx1"/>
                </a:solidFill>
                <a:effectLst/>
                <a:latin typeface="Calibri" pitchFamily="34" charset="0"/>
                <a:ea typeface="+mn-ea"/>
                <a:cs typeface="+mn-cs"/>
              </a:rPr>
              <a:t>yr</a:t>
            </a:r>
            <a:r>
              <a:rPr lang="en-US" sz="1200" kern="1200" dirty="0" smtClean="0">
                <a:solidFill>
                  <a:schemeClr val="tx1"/>
                </a:solidFill>
                <a:effectLst/>
                <a:latin typeface="Calibri" pitchFamily="34" charset="0"/>
                <a:ea typeface="+mn-ea"/>
                <a:cs typeface="+mn-cs"/>
              </a:rPr>
              <a:t> 1. Treatment x day effect (</a:t>
            </a:r>
            <a:r>
              <a:rPr lang="en-US" sz="1200" i="1" kern="1200" dirty="0" smtClean="0">
                <a:solidFill>
                  <a:schemeClr val="tx1"/>
                </a:solidFill>
                <a:effectLst/>
                <a:latin typeface="Calibri" pitchFamily="34" charset="0"/>
                <a:ea typeface="+mn-ea"/>
                <a:cs typeface="+mn-cs"/>
              </a:rPr>
              <a:t>P</a:t>
            </a:r>
            <a:r>
              <a:rPr lang="en-US" sz="1200" kern="1200" dirty="0" smtClean="0">
                <a:solidFill>
                  <a:schemeClr val="tx1"/>
                </a:solidFill>
                <a:effectLst/>
                <a:latin typeface="Calibri" pitchFamily="34" charset="0"/>
                <a:ea typeface="+mn-ea"/>
                <a:cs typeface="+mn-cs"/>
              </a:rPr>
              <a:t> = 0.01). CON (control, supplement without feed additives), ACT (supplement with </a:t>
            </a:r>
            <a:r>
              <a:rPr lang="en-US" sz="1200" kern="1200" dirty="0" err="1" smtClean="0">
                <a:solidFill>
                  <a:schemeClr val="tx1"/>
                </a:solidFill>
                <a:effectLst/>
                <a:latin typeface="Calibri" pitchFamily="34" charset="0"/>
                <a:ea typeface="+mn-ea"/>
                <a:cs typeface="+mn-cs"/>
              </a:rPr>
              <a:t>Actigen</a:t>
            </a:r>
            <a:r>
              <a:rPr lang="en-US" sz="1200" kern="1200" dirty="0" smtClean="0">
                <a:solidFill>
                  <a:schemeClr val="tx1"/>
                </a:solidFill>
                <a:effectLst/>
                <a:latin typeface="Calibri" pitchFamily="34" charset="0"/>
                <a:ea typeface="+mn-ea"/>
                <a:cs typeface="+mn-cs"/>
              </a:rPr>
              <a:t> at 5 g•d</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•calf</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 CTC (supplement with chlortetracycline at 350 g•d</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•calf</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 RUM (supplement with </a:t>
            </a:r>
            <a:r>
              <a:rPr lang="en-US" sz="1200" kern="1200" dirty="0" err="1" smtClean="0">
                <a:solidFill>
                  <a:schemeClr val="tx1"/>
                </a:solidFill>
                <a:effectLst/>
                <a:latin typeface="Calibri" pitchFamily="34" charset="0"/>
                <a:ea typeface="+mn-ea"/>
                <a:cs typeface="+mn-cs"/>
              </a:rPr>
              <a:t>monensin</a:t>
            </a:r>
            <a:r>
              <a:rPr lang="en-US" sz="1200" kern="1200" dirty="0" smtClean="0">
                <a:solidFill>
                  <a:schemeClr val="tx1"/>
                </a:solidFill>
                <a:effectLst/>
                <a:latin typeface="Calibri" pitchFamily="34" charset="0"/>
                <a:ea typeface="+mn-ea"/>
                <a:cs typeface="+mn-cs"/>
              </a:rPr>
              <a:t> at 175 mg•d</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•calf</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CB172BE2-0C89-493A-931A-7E37061C1C1A}" type="slidenum">
              <a:rPr lang="en-US">
                <a:solidFill>
                  <a:srgbClr val="000000"/>
                </a:solidFill>
              </a:rPr>
              <a:pPr>
                <a:defRPr/>
              </a:pPr>
              <a:t>29</a:t>
            </a:fld>
            <a:endParaRPr lang="en-US" dirty="0">
              <a:solidFill>
                <a:srgbClr val="000000"/>
              </a:solidFill>
            </a:endParaRPr>
          </a:p>
        </p:txBody>
      </p:sp>
    </p:spTree>
    <p:extLst>
      <p:ext uri="{BB962C8B-B14F-4D97-AF65-F5344CB8AC3E}">
        <p14:creationId xmlns:p14="http://schemas.microsoft.com/office/powerpoint/2010/main" val="1124218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 </a:t>
            </a:r>
          </a:p>
          <a:p>
            <a:r>
              <a:rPr lang="en-US" sz="1200" kern="1200" dirty="0" smtClean="0">
                <a:solidFill>
                  <a:schemeClr val="tx1"/>
                </a:solidFill>
                <a:effectLst/>
                <a:latin typeface="Calibri" pitchFamily="34" charset="0"/>
                <a:ea typeface="+mn-ea"/>
                <a:cs typeface="+mn-cs"/>
              </a:rPr>
              <a:t>Figure 3. A. </a:t>
            </a:r>
            <a:r>
              <a:rPr lang="en-US" sz="1200" kern="1200" dirty="0" err="1" smtClean="0">
                <a:solidFill>
                  <a:schemeClr val="tx1"/>
                </a:solidFill>
                <a:effectLst/>
                <a:latin typeface="Calibri" pitchFamily="34" charset="0"/>
                <a:ea typeface="+mn-ea"/>
                <a:cs typeface="+mn-cs"/>
              </a:rPr>
              <a:t>Haptoglobin</a:t>
            </a:r>
            <a:r>
              <a:rPr lang="en-US" sz="1200" kern="1200" dirty="0" smtClean="0">
                <a:solidFill>
                  <a:schemeClr val="tx1"/>
                </a:solidFill>
                <a:effectLst/>
                <a:latin typeface="Calibri" pitchFamily="34" charset="0"/>
                <a:ea typeface="+mn-ea"/>
                <a:cs typeface="+mn-cs"/>
              </a:rPr>
              <a:t> and </a:t>
            </a:r>
            <a:r>
              <a:rPr lang="en-US" sz="1200" kern="1200" dirty="0" err="1" smtClean="0">
                <a:solidFill>
                  <a:schemeClr val="tx1"/>
                </a:solidFill>
                <a:effectLst/>
                <a:latin typeface="Calibri" pitchFamily="34" charset="0"/>
                <a:ea typeface="+mn-ea"/>
                <a:cs typeface="+mn-cs"/>
              </a:rPr>
              <a:t>ceruloplasmin</a:t>
            </a:r>
            <a:r>
              <a:rPr lang="en-US" sz="1200" kern="1200" dirty="0" smtClean="0">
                <a:solidFill>
                  <a:schemeClr val="tx1"/>
                </a:solidFill>
                <a:effectLst/>
                <a:latin typeface="Calibri" pitchFamily="34" charset="0"/>
                <a:ea typeface="+mn-ea"/>
                <a:cs typeface="+mn-cs"/>
              </a:rPr>
              <a:t> concentrations of calves 14 d post-weaning, </a:t>
            </a:r>
            <a:r>
              <a:rPr lang="en-US" sz="1200" kern="1200" dirty="0" err="1" smtClean="0">
                <a:solidFill>
                  <a:schemeClr val="tx1"/>
                </a:solidFill>
                <a:effectLst/>
                <a:latin typeface="Calibri" pitchFamily="34" charset="0"/>
                <a:ea typeface="+mn-ea"/>
                <a:cs typeface="+mn-cs"/>
              </a:rPr>
              <a:t>yr</a:t>
            </a:r>
            <a:r>
              <a:rPr lang="en-US" sz="1200" kern="1200" dirty="0" smtClean="0">
                <a:solidFill>
                  <a:schemeClr val="tx1"/>
                </a:solidFill>
                <a:effectLst/>
                <a:latin typeface="Calibri" pitchFamily="34" charset="0"/>
                <a:ea typeface="+mn-ea"/>
                <a:cs typeface="+mn-cs"/>
              </a:rPr>
              <a:t> 2. Day effect (</a:t>
            </a:r>
            <a:r>
              <a:rPr lang="en-US" sz="1200" i="1" kern="1200" dirty="0" smtClean="0">
                <a:solidFill>
                  <a:schemeClr val="tx1"/>
                </a:solidFill>
                <a:effectLst/>
                <a:latin typeface="Calibri" pitchFamily="34" charset="0"/>
                <a:ea typeface="+mn-ea"/>
                <a:cs typeface="+mn-cs"/>
              </a:rPr>
              <a:t>P</a:t>
            </a:r>
            <a:r>
              <a:rPr lang="en-US" sz="1200" kern="1200" dirty="0" smtClean="0">
                <a:solidFill>
                  <a:schemeClr val="tx1"/>
                </a:solidFill>
                <a:effectLst/>
                <a:latin typeface="Calibri" pitchFamily="34" charset="0"/>
                <a:ea typeface="+mn-ea"/>
                <a:cs typeface="+mn-cs"/>
              </a:rPr>
              <a:t> &lt; 0.0001). Means at a particular point in time without a common superscript differ (</a:t>
            </a:r>
            <a:r>
              <a:rPr lang="en-US" sz="1200" i="1" kern="1200" dirty="0" smtClean="0">
                <a:solidFill>
                  <a:schemeClr val="tx1"/>
                </a:solidFill>
                <a:effectLst/>
                <a:latin typeface="Calibri" pitchFamily="34" charset="0"/>
                <a:ea typeface="+mn-ea"/>
                <a:cs typeface="+mn-cs"/>
              </a:rPr>
              <a:t>P</a:t>
            </a:r>
            <a:r>
              <a:rPr lang="en-US" sz="1200" kern="1200" dirty="0" smtClean="0">
                <a:solidFill>
                  <a:schemeClr val="tx1"/>
                </a:solidFill>
                <a:effectLst/>
                <a:latin typeface="Calibri" pitchFamily="34" charset="0"/>
                <a:ea typeface="+mn-ea"/>
                <a:cs typeface="+mn-cs"/>
              </a:rPr>
              <a:t> &lt; 0.05). B. </a:t>
            </a:r>
            <a:r>
              <a:rPr lang="en-US" sz="1200" kern="1200" dirty="0" err="1" smtClean="0">
                <a:solidFill>
                  <a:schemeClr val="tx1"/>
                </a:solidFill>
                <a:effectLst/>
                <a:latin typeface="Calibri" pitchFamily="34" charset="0"/>
                <a:ea typeface="+mn-ea"/>
                <a:cs typeface="+mn-cs"/>
              </a:rPr>
              <a:t>Haptoglobin</a:t>
            </a:r>
            <a:r>
              <a:rPr lang="en-US" sz="1200" kern="1200" dirty="0" smtClean="0">
                <a:solidFill>
                  <a:schemeClr val="tx1"/>
                </a:solidFill>
                <a:effectLst/>
                <a:latin typeface="Calibri" pitchFamily="34" charset="0"/>
                <a:ea typeface="+mn-ea"/>
                <a:cs typeface="+mn-cs"/>
              </a:rPr>
              <a:t> and </a:t>
            </a:r>
            <a:r>
              <a:rPr lang="en-US" sz="1200" kern="1200" dirty="0" err="1" smtClean="0">
                <a:solidFill>
                  <a:schemeClr val="tx1"/>
                </a:solidFill>
                <a:effectLst/>
                <a:latin typeface="Calibri" pitchFamily="34" charset="0"/>
                <a:ea typeface="+mn-ea"/>
                <a:cs typeface="+mn-cs"/>
              </a:rPr>
              <a:t>ceruluplasmin</a:t>
            </a:r>
            <a:r>
              <a:rPr lang="en-US" sz="1200" kern="1200" dirty="0" smtClean="0">
                <a:solidFill>
                  <a:schemeClr val="tx1"/>
                </a:solidFill>
                <a:effectLst/>
                <a:latin typeface="Calibri" pitchFamily="34" charset="0"/>
                <a:ea typeface="+mn-ea"/>
                <a:cs typeface="+mn-cs"/>
              </a:rPr>
              <a:t> concentrations of calves 14 d post-transit following a 50-d preconditioning period, </a:t>
            </a:r>
            <a:r>
              <a:rPr lang="en-US" sz="1200" kern="1200" dirty="0" err="1" smtClean="0">
                <a:solidFill>
                  <a:schemeClr val="tx1"/>
                </a:solidFill>
                <a:effectLst/>
                <a:latin typeface="Calibri" pitchFamily="34" charset="0"/>
                <a:ea typeface="+mn-ea"/>
                <a:cs typeface="+mn-cs"/>
              </a:rPr>
              <a:t>yr</a:t>
            </a:r>
            <a:r>
              <a:rPr lang="en-US" sz="1200" kern="1200" dirty="0" smtClean="0">
                <a:solidFill>
                  <a:schemeClr val="tx1"/>
                </a:solidFill>
                <a:effectLst/>
                <a:latin typeface="Calibri" pitchFamily="34" charset="0"/>
                <a:ea typeface="+mn-ea"/>
                <a:cs typeface="+mn-cs"/>
              </a:rPr>
              <a:t> 2. Day effect (</a:t>
            </a:r>
            <a:r>
              <a:rPr lang="en-US" sz="1200" i="1" kern="1200" dirty="0" smtClean="0">
                <a:solidFill>
                  <a:schemeClr val="tx1"/>
                </a:solidFill>
                <a:effectLst/>
                <a:latin typeface="Calibri" pitchFamily="34" charset="0"/>
                <a:ea typeface="+mn-ea"/>
                <a:cs typeface="+mn-cs"/>
              </a:rPr>
              <a:t>P</a:t>
            </a:r>
            <a:r>
              <a:rPr lang="en-US" sz="1200" kern="1200" dirty="0" smtClean="0">
                <a:solidFill>
                  <a:schemeClr val="tx1"/>
                </a:solidFill>
                <a:effectLst/>
                <a:latin typeface="Calibri" pitchFamily="34" charset="0"/>
                <a:ea typeface="+mn-ea"/>
                <a:cs typeface="+mn-cs"/>
              </a:rPr>
              <a:t> &lt; 0.0001). Means at a particular point in time without a common superscript differ (</a:t>
            </a:r>
            <a:r>
              <a:rPr lang="en-US" sz="1200" i="1" kern="1200" dirty="0" smtClean="0">
                <a:solidFill>
                  <a:schemeClr val="tx1"/>
                </a:solidFill>
                <a:effectLst/>
                <a:latin typeface="Calibri" pitchFamily="34" charset="0"/>
                <a:ea typeface="+mn-ea"/>
                <a:cs typeface="+mn-cs"/>
              </a:rPr>
              <a:t>P</a:t>
            </a:r>
            <a:r>
              <a:rPr lang="en-US" sz="1200" kern="1200" dirty="0" smtClean="0">
                <a:solidFill>
                  <a:schemeClr val="tx1"/>
                </a:solidFill>
                <a:effectLst/>
                <a:latin typeface="Calibri" pitchFamily="34" charset="0"/>
                <a:ea typeface="+mn-ea"/>
                <a:cs typeface="+mn-cs"/>
              </a:rPr>
              <a:t> &lt; 0.05).</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CB172BE2-0C89-493A-931A-7E37061C1C1A}" type="slidenum">
              <a:rPr lang="en-US">
                <a:solidFill>
                  <a:srgbClr val="000000"/>
                </a:solidFill>
              </a:rPr>
              <a:pPr>
                <a:defRPr/>
              </a:pPr>
              <a:t>30</a:t>
            </a:fld>
            <a:endParaRPr lang="en-US" dirty="0">
              <a:solidFill>
                <a:srgbClr val="000000"/>
              </a:solidFill>
            </a:endParaRPr>
          </a:p>
        </p:txBody>
      </p:sp>
    </p:spTree>
    <p:extLst>
      <p:ext uri="{BB962C8B-B14F-4D97-AF65-F5344CB8AC3E}">
        <p14:creationId xmlns:p14="http://schemas.microsoft.com/office/powerpoint/2010/main" val="1030135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56C67-CEBB-4FB6-AED8-7C85234C26E2}"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2230859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EB90A4-CF0D-4999-BF1F-AC82F4547AB6}" type="slidenum">
              <a:rPr lang="en-US" smtClean="0"/>
              <a:t>33</a:t>
            </a:fld>
            <a:endParaRPr lang="en-US"/>
          </a:p>
        </p:txBody>
      </p:sp>
    </p:spTree>
    <p:extLst>
      <p:ext uri="{BB962C8B-B14F-4D97-AF65-F5344CB8AC3E}">
        <p14:creationId xmlns:p14="http://schemas.microsoft.com/office/powerpoint/2010/main" val="501614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EB90A4-CF0D-4999-BF1F-AC82F4547AB6}" type="slidenum">
              <a:rPr lang="en-US" smtClean="0"/>
              <a:t>34</a:t>
            </a:fld>
            <a:endParaRPr lang="en-US"/>
          </a:p>
        </p:txBody>
      </p:sp>
    </p:spTree>
    <p:extLst>
      <p:ext uri="{BB962C8B-B14F-4D97-AF65-F5344CB8AC3E}">
        <p14:creationId xmlns:p14="http://schemas.microsoft.com/office/powerpoint/2010/main" val="468212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r>
              <a:rPr lang="en-US" sz="1200" kern="1200" dirty="0" smtClean="0">
                <a:solidFill>
                  <a:schemeClr val="tx1"/>
                </a:solidFill>
                <a:latin typeface="Calibri" pitchFamily="34" charset="0"/>
                <a:ea typeface="+mn-ea"/>
                <a:cs typeface="+mn-cs"/>
              </a:rPr>
              <a:t>The </a:t>
            </a:r>
            <a:r>
              <a:rPr lang="en-US" sz="1200" kern="1200" dirty="0" err="1" smtClean="0">
                <a:solidFill>
                  <a:schemeClr val="tx1"/>
                </a:solidFill>
                <a:latin typeface="Calibri" pitchFamily="34" charset="0"/>
                <a:ea typeface="+mn-ea"/>
                <a:cs typeface="+mn-cs"/>
              </a:rPr>
              <a:t>Bioplex</a:t>
            </a:r>
            <a:r>
              <a:rPr lang="en-US" sz="1200" kern="1200" dirty="0" smtClean="0">
                <a:solidFill>
                  <a:schemeClr val="tx1"/>
                </a:solidFill>
                <a:latin typeface="Calibri" pitchFamily="34" charset="0"/>
                <a:ea typeface="+mn-ea"/>
                <a:cs typeface="+mn-cs"/>
              </a:rPr>
              <a:t> range consists of organic Zinc, Copper, Manganese, Iron and Cobalt</a:t>
            </a:r>
          </a:p>
          <a:p>
            <a:endParaRPr lang="en-US" sz="1200" kern="1200" dirty="0" smtClean="0">
              <a:solidFill>
                <a:schemeClr val="tx1"/>
              </a:solidFill>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Zinc is a trace mineral that forms an essential part of many very important enzyme systems involved in keeping dairy cows healthy, fertile and performing at their maximum. It is involved in disease resistance, skin and coat condition, and in structural soundness of the hoof and udder.</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Many trials and practical farm results with </a:t>
            </a:r>
            <a:r>
              <a:rPr lang="en-US" sz="1200" kern="1200" dirty="0" err="1" smtClean="0">
                <a:solidFill>
                  <a:schemeClr val="tx1"/>
                </a:solidFill>
                <a:effectLst/>
                <a:latin typeface="Calibri" pitchFamily="34" charset="0"/>
                <a:ea typeface="+mn-ea"/>
                <a:cs typeface="+mn-cs"/>
              </a:rPr>
              <a:t>Bioplex</a:t>
            </a:r>
            <a:r>
              <a:rPr lang="en-US" sz="1200" kern="1200" dirty="0" smtClean="0">
                <a:solidFill>
                  <a:schemeClr val="tx1"/>
                </a:solidFill>
                <a:effectLst/>
                <a:latin typeface="Calibri" pitchFamily="34" charset="0"/>
                <a:ea typeface="+mn-ea"/>
                <a:cs typeface="+mn-cs"/>
              </a:rPr>
              <a:t> Zinc (</a:t>
            </a:r>
            <a:r>
              <a:rPr lang="en-US" sz="1200" kern="1200" dirty="0" err="1" smtClean="0">
                <a:solidFill>
                  <a:schemeClr val="tx1"/>
                </a:solidFill>
                <a:effectLst/>
                <a:latin typeface="Calibri" pitchFamily="34" charset="0"/>
                <a:ea typeface="+mn-ea"/>
                <a:cs typeface="+mn-cs"/>
              </a:rPr>
              <a:t>eg</a:t>
            </a:r>
            <a:r>
              <a:rPr lang="en-US" sz="1200" kern="1200" dirty="0" smtClean="0">
                <a:solidFill>
                  <a:schemeClr val="tx1"/>
                </a:solidFill>
                <a:effectLst/>
                <a:latin typeface="Calibri" pitchFamily="34" charset="0"/>
                <a:ea typeface="+mn-ea"/>
                <a:cs typeface="+mn-cs"/>
              </a:rPr>
              <a:t> Harris 1995) have shown: </a:t>
            </a:r>
            <a:endParaRPr lang="en-US" dirty="0" smtClean="0"/>
          </a:p>
          <a:p>
            <a:r>
              <a:rPr lang="en-US" sz="1200" kern="1200" dirty="0" smtClean="0">
                <a:solidFill>
                  <a:schemeClr val="tx1"/>
                </a:solidFill>
                <a:effectLst/>
                <a:latin typeface="Calibri" pitchFamily="34" charset="0"/>
                <a:ea typeface="+mn-ea"/>
                <a:cs typeface="+mn-cs"/>
              </a:rPr>
              <a:t>reduced incidence of lameness </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reduced somatic cell counts (SCC), especially when combined with </a:t>
            </a:r>
            <a:r>
              <a:rPr lang="en-US" sz="1200" kern="1200" dirty="0" err="1" smtClean="0">
                <a:solidFill>
                  <a:schemeClr val="tx1"/>
                </a:solidFill>
                <a:effectLst/>
                <a:latin typeface="Calibri" pitchFamily="34" charset="0"/>
                <a:ea typeface="+mn-ea"/>
                <a:cs typeface="+mn-cs"/>
              </a:rPr>
              <a:t>Bioplex</a:t>
            </a:r>
            <a:r>
              <a:rPr lang="en-US" sz="1200" kern="1200" dirty="0" smtClean="0">
                <a:solidFill>
                  <a:schemeClr val="tx1"/>
                </a:solidFill>
                <a:effectLst/>
                <a:latin typeface="Calibri" pitchFamily="34" charset="0"/>
                <a:ea typeface="+mn-ea"/>
                <a:cs typeface="+mn-cs"/>
              </a:rPr>
              <a:t> Copper </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a general improvement in cow health, fertility and production </a:t>
            </a:r>
          </a:p>
          <a:p>
            <a:endParaRPr lang="en-US" sz="1200" kern="1200" dirty="0" smtClean="0">
              <a:solidFill>
                <a:schemeClr val="tx1"/>
              </a:solidFill>
              <a:effectLst/>
              <a:latin typeface="Calibri" pitchFamily="34" charset="0"/>
              <a:ea typeface="+mn-ea"/>
              <a:cs typeface="+mn-cs"/>
            </a:endParaRPr>
          </a:p>
          <a:p>
            <a:r>
              <a:rPr lang="en-US" sz="1200" b="1" i="1" kern="1200" dirty="0" smtClean="0">
                <a:solidFill>
                  <a:schemeClr val="tx1"/>
                </a:solidFill>
                <a:effectLst/>
                <a:latin typeface="Calibri" pitchFamily="34" charset="0"/>
                <a:ea typeface="+mn-ea"/>
                <a:cs typeface="+mn-cs"/>
              </a:rPr>
              <a:t>What is </a:t>
            </a:r>
            <a:r>
              <a:rPr lang="en-US" sz="1200" b="1" i="1" kern="1200" dirty="0" err="1" smtClean="0">
                <a:solidFill>
                  <a:schemeClr val="tx1"/>
                </a:solidFill>
                <a:effectLst/>
                <a:latin typeface="Calibri" pitchFamily="34" charset="0"/>
                <a:ea typeface="+mn-ea"/>
                <a:cs typeface="+mn-cs"/>
              </a:rPr>
              <a:t>Bioplex</a:t>
            </a:r>
            <a:r>
              <a:rPr lang="en-US" sz="1200" b="1" i="1" kern="1200" dirty="0" smtClean="0">
                <a:solidFill>
                  <a:schemeClr val="tx1"/>
                </a:solidFill>
                <a:effectLst/>
                <a:latin typeface="Calibri" pitchFamily="34" charset="0"/>
                <a:ea typeface="+mn-ea"/>
                <a:cs typeface="+mn-cs"/>
              </a:rPr>
              <a:t> Zinc? </a:t>
            </a:r>
            <a:endParaRPr lang="en-US" dirty="0" smtClean="0"/>
          </a:p>
          <a:p>
            <a:r>
              <a:rPr lang="en-US" sz="1200" kern="1200" dirty="0" err="1" smtClean="0">
                <a:solidFill>
                  <a:schemeClr val="tx1"/>
                </a:solidFill>
                <a:effectLst/>
                <a:latin typeface="Calibri" pitchFamily="34" charset="0"/>
                <a:ea typeface="+mn-ea"/>
                <a:cs typeface="+mn-cs"/>
              </a:rPr>
              <a:t>Bioplex</a:t>
            </a:r>
            <a:r>
              <a:rPr lang="en-US" sz="1200" kern="1200" dirty="0" smtClean="0">
                <a:solidFill>
                  <a:schemeClr val="tx1"/>
                </a:solidFill>
                <a:effectLst/>
                <a:latin typeface="Calibri" pitchFamily="34" charset="0"/>
                <a:ea typeface="+mn-ea"/>
                <a:cs typeface="+mn-cs"/>
              </a:rPr>
              <a:t> Zinc is the brand name for an organic zinc complex produced by US-based bioscience company, ALLTECH. It is produced by reacting zinc with very small particles of </a:t>
            </a:r>
            <a:r>
              <a:rPr lang="en-US" sz="1200" kern="1200" dirty="0" err="1" smtClean="0">
                <a:solidFill>
                  <a:schemeClr val="tx1"/>
                </a:solidFill>
                <a:effectLst/>
                <a:latin typeface="Calibri" pitchFamily="34" charset="0"/>
                <a:ea typeface="+mn-ea"/>
                <a:cs typeface="+mn-cs"/>
              </a:rPr>
              <a:t>hydrolysed</a:t>
            </a:r>
            <a:r>
              <a:rPr lang="en-US" sz="1200" kern="1200" dirty="0" smtClean="0">
                <a:solidFill>
                  <a:schemeClr val="tx1"/>
                </a:solidFill>
                <a:effectLst/>
                <a:latin typeface="Calibri" pitchFamily="34" charset="0"/>
                <a:ea typeface="+mn-ea"/>
                <a:cs typeface="+mn-cs"/>
              </a:rPr>
              <a:t> protein, known as peptides, or amino acids. The peptides and amino acids protect the zinc and make it more available to the cow. </a:t>
            </a:r>
            <a:endParaRPr lang="en-US" dirty="0" smtClean="0"/>
          </a:p>
          <a:p>
            <a:r>
              <a:rPr lang="en-US" sz="1200" b="1" i="1" kern="1200" dirty="0" smtClean="0">
                <a:solidFill>
                  <a:schemeClr val="tx1"/>
                </a:solidFill>
                <a:effectLst/>
                <a:latin typeface="Calibri" pitchFamily="34" charset="0"/>
                <a:ea typeface="+mn-ea"/>
                <a:cs typeface="+mn-cs"/>
              </a:rPr>
              <a:t>How does zinc from an organic compound like </a:t>
            </a:r>
            <a:r>
              <a:rPr lang="en-US" sz="1200" b="1" i="1" kern="1200" dirty="0" err="1" smtClean="0">
                <a:solidFill>
                  <a:schemeClr val="tx1"/>
                </a:solidFill>
                <a:effectLst/>
                <a:latin typeface="Calibri" pitchFamily="34" charset="0"/>
                <a:ea typeface="+mn-ea"/>
                <a:cs typeface="+mn-cs"/>
              </a:rPr>
              <a:t>Bioplex</a:t>
            </a:r>
            <a:r>
              <a:rPr lang="en-US" sz="1200" b="1" i="1" kern="1200" dirty="0" smtClean="0">
                <a:solidFill>
                  <a:schemeClr val="tx1"/>
                </a:solidFill>
                <a:effectLst/>
                <a:latin typeface="Calibri" pitchFamily="34" charset="0"/>
                <a:ea typeface="+mn-ea"/>
                <a:cs typeface="+mn-cs"/>
              </a:rPr>
              <a:t> Zinc compare with zinc from typical inorganic sources like Zinc Oxide and Zinc </a:t>
            </a:r>
            <a:r>
              <a:rPr lang="en-US" sz="1200" b="1" i="1" kern="1200" dirty="0" err="1" smtClean="0">
                <a:solidFill>
                  <a:schemeClr val="tx1"/>
                </a:solidFill>
                <a:effectLst/>
                <a:latin typeface="Calibri" pitchFamily="34" charset="0"/>
                <a:ea typeface="+mn-ea"/>
                <a:cs typeface="+mn-cs"/>
              </a:rPr>
              <a:t>Sulphate</a:t>
            </a:r>
            <a:r>
              <a:rPr lang="en-US" sz="1200" b="1" i="1" kern="1200" dirty="0" smtClean="0">
                <a:solidFill>
                  <a:schemeClr val="tx1"/>
                </a:solidFill>
                <a:effectLst/>
                <a:latin typeface="Calibri" pitchFamily="34" charset="0"/>
                <a:ea typeface="+mn-ea"/>
                <a:cs typeface="+mn-cs"/>
              </a:rPr>
              <a:t>? </a:t>
            </a:r>
            <a:endParaRPr lang="en-US" dirty="0" smtClean="0"/>
          </a:p>
          <a:p>
            <a:r>
              <a:rPr lang="en-US" sz="1200" kern="1200" dirty="0" err="1" smtClean="0">
                <a:solidFill>
                  <a:schemeClr val="tx1"/>
                </a:solidFill>
                <a:effectLst/>
                <a:latin typeface="Calibri" pitchFamily="34" charset="0"/>
                <a:ea typeface="+mn-ea"/>
                <a:cs typeface="+mn-cs"/>
              </a:rPr>
              <a:t>Bioplex</a:t>
            </a:r>
            <a:r>
              <a:rPr lang="en-US" sz="1200" kern="1200" dirty="0" smtClean="0">
                <a:solidFill>
                  <a:schemeClr val="tx1"/>
                </a:solidFill>
                <a:effectLst/>
                <a:latin typeface="Calibri" pitchFamily="34" charset="0"/>
                <a:ea typeface="+mn-ea"/>
                <a:cs typeface="+mn-cs"/>
              </a:rPr>
              <a:t> Zinc administration to dairy cows gives better cow response than ordinary zinc sources because more of the zinc is absorbed and </a:t>
            </a:r>
            <a:r>
              <a:rPr lang="en-US" sz="1200" kern="1200" dirty="0" err="1" smtClean="0">
                <a:solidFill>
                  <a:schemeClr val="tx1"/>
                </a:solidFill>
                <a:effectLst/>
                <a:latin typeface="Calibri" pitchFamily="34" charset="0"/>
                <a:ea typeface="+mn-ea"/>
                <a:cs typeface="+mn-cs"/>
              </a:rPr>
              <a:t>utilised</a:t>
            </a:r>
            <a:r>
              <a:rPr lang="en-US" sz="1200" kern="1200" dirty="0" smtClean="0">
                <a:solidFill>
                  <a:schemeClr val="tx1"/>
                </a:solidFill>
                <a:effectLst/>
                <a:latin typeface="Calibri" pitchFamily="34" charset="0"/>
                <a:ea typeface="+mn-ea"/>
                <a:cs typeface="+mn-cs"/>
              </a:rPr>
              <a:t>. This results firstly from the zinc being protected in the cow’s gut from adverse effects of other minerals and secondly from a higher percentage being absorbed. </a:t>
            </a:r>
            <a:endParaRPr lang="en-US" dirty="0" smtClean="0"/>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latin typeface="Calibri" pitchFamily="34" charset="0"/>
                <a:ea typeface="+mn-ea"/>
                <a:cs typeface="+mn-cs"/>
              </a:rPr>
              <a:t>Inorganic selenium (sodium selenite and </a:t>
            </a:r>
            <a:r>
              <a:rPr lang="en-US" sz="1200" kern="1200" dirty="0" err="1" smtClean="0">
                <a:solidFill>
                  <a:schemeClr val="tx1"/>
                </a:solidFill>
                <a:latin typeface="Calibri" pitchFamily="34" charset="0"/>
                <a:ea typeface="+mn-ea"/>
                <a:cs typeface="+mn-cs"/>
              </a:rPr>
              <a:t>selenate</a:t>
            </a:r>
            <a:r>
              <a:rPr lang="en-US" sz="1200" kern="1200" dirty="0" smtClean="0">
                <a:solidFill>
                  <a:schemeClr val="tx1"/>
                </a:solidFill>
                <a:latin typeface="Calibri" pitchFamily="34" charset="0"/>
                <a:ea typeface="+mn-ea"/>
                <a:cs typeface="+mn-cs"/>
              </a:rPr>
              <a:t>) is essentially toxic and considered a pro-oxidant compared to the safe, organic form of selenium, </a:t>
            </a:r>
            <a:r>
              <a:rPr lang="en-US" sz="1200" kern="1200" dirty="0" err="1" smtClean="0">
                <a:solidFill>
                  <a:schemeClr val="tx1"/>
                </a:solidFill>
                <a:latin typeface="Calibri" pitchFamily="34" charset="0"/>
                <a:ea typeface="+mn-ea"/>
                <a:cs typeface="+mn-cs"/>
              </a:rPr>
              <a:t>Sel-Plex</a:t>
            </a:r>
            <a:r>
              <a:rPr lang="en-US" sz="1200" kern="1200" dirty="0" smtClean="0">
                <a:solidFill>
                  <a:schemeClr val="tx1"/>
                </a:solidFill>
                <a:latin typeface="Calibri" pitchFamily="34" charset="0"/>
                <a:ea typeface="+mn-ea"/>
                <a:cs typeface="+mn-cs"/>
              </a:rPr>
              <a:t>, which possesses antioxidant properties. This is of particular interest since selenium’s main function is its involvement in the antioxidant system.  </a:t>
            </a:r>
            <a:r>
              <a:rPr lang="en-US" sz="1200" kern="1200" dirty="0" err="1" smtClean="0">
                <a:solidFill>
                  <a:schemeClr val="tx1"/>
                </a:solidFill>
                <a:latin typeface="Calibri" pitchFamily="34" charset="0"/>
                <a:ea typeface="+mn-ea"/>
                <a:cs typeface="+mn-cs"/>
              </a:rPr>
              <a:t>Sel-Plex</a:t>
            </a:r>
            <a:r>
              <a:rPr lang="en-US" sz="1200" kern="1200" dirty="0" smtClean="0">
                <a:solidFill>
                  <a:schemeClr val="tx1"/>
                </a:solidFill>
                <a:latin typeface="Calibri" pitchFamily="34" charset="0"/>
                <a:ea typeface="+mn-ea"/>
                <a:cs typeface="+mn-cs"/>
              </a:rPr>
              <a:t>, the only selenium yeast reviewed by the FDA, is also better absorbed and more bioavailable to our animals, enabling them to form critical reserves for use in times of need and transfer from cow to calf.  Thus, essentially in situations where Vitamin E is fed at high levels, concentration can be lowered, resulting in cost savings that more than pay for switching from inorganic selenium to </a:t>
            </a:r>
            <a:r>
              <a:rPr lang="en-US" sz="1200" kern="1200" dirty="0" err="1" smtClean="0">
                <a:solidFill>
                  <a:schemeClr val="tx1"/>
                </a:solidFill>
                <a:latin typeface="Calibri" pitchFamily="34" charset="0"/>
                <a:ea typeface="+mn-ea"/>
                <a:cs typeface="+mn-cs"/>
              </a:rPr>
              <a:t>Sel-Plex</a:t>
            </a:r>
            <a:r>
              <a:rPr lang="en-US" sz="1200" kern="1200" dirty="0" smtClean="0">
                <a:solidFill>
                  <a:schemeClr val="tx1"/>
                </a:solidFill>
                <a:latin typeface="Calibri" pitchFamily="34" charset="0"/>
                <a:ea typeface="+mn-ea"/>
                <a:cs typeface="+mn-cs"/>
              </a:rPr>
              <a:t>. With the additional benefits of </a:t>
            </a:r>
            <a:r>
              <a:rPr lang="en-US" sz="1200" kern="1200" dirty="0" err="1" smtClean="0">
                <a:solidFill>
                  <a:schemeClr val="tx1"/>
                </a:solidFill>
                <a:latin typeface="Calibri" pitchFamily="34" charset="0"/>
                <a:ea typeface="+mn-ea"/>
                <a:cs typeface="+mn-cs"/>
              </a:rPr>
              <a:t>Sel-Plex</a:t>
            </a:r>
            <a:r>
              <a:rPr lang="en-US" sz="1200" kern="1200" dirty="0" smtClean="0">
                <a:solidFill>
                  <a:schemeClr val="tx1"/>
                </a:solidFill>
                <a:latin typeface="Calibri" pitchFamily="34" charset="0"/>
                <a:ea typeface="+mn-ea"/>
                <a:cs typeface="+mn-cs"/>
              </a:rPr>
              <a:t> over inorganic selenium, this decision can increase on-farm profitability.</a:t>
            </a:r>
          </a:p>
          <a:p>
            <a:r>
              <a:rPr lang="en-US" sz="1200" kern="1200" dirty="0" smtClean="0">
                <a:solidFill>
                  <a:schemeClr val="tx1"/>
                </a:solidFill>
                <a:latin typeface="Calibri" pitchFamily="34" charset="0"/>
                <a:ea typeface="+mn-ea"/>
                <a:cs typeface="+mn-cs"/>
              </a:rPr>
              <a:t>Besides potential savings with more efficient use of Vitamin E,  when replacing inorganic selenium with </a:t>
            </a:r>
            <a:r>
              <a:rPr lang="en-US" sz="1200" kern="1200" dirty="0" err="1" smtClean="0">
                <a:solidFill>
                  <a:schemeClr val="tx1"/>
                </a:solidFill>
                <a:latin typeface="Calibri" pitchFamily="34" charset="0"/>
                <a:ea typeface="+mn-ea"/>
                <a:cs typeface="+mn-cs"/>
              </a:rPr>
              <a:t>Sel-Plex</a:t>
            </a:r>
            <a:r>
              <a:rPr lang="en-US" sz="1200" kern="1200" dirty="0" smtClean="0">
                <a:solidFill>
                  <a:schemeClr val="tx1"/>
                </a:solidFill>
                <a:latin typeface="Calibri" pitchFamily="34" charset="0"/>
                <a:ea typeface="+mn-ea"/>
                <a:cs typeface="+mn-cs"/>
              </a:rPr>
              <a:t>, dairy producers can also improve herd health (decreased incidences of </a:t>
            </a:r>
            <a:r>
              <a:rPr lang="en-US" sz="1200" kern="1200" dirty="0" err="1" smtClean="0">
                <a:solidFill>
                  <a:schemeClr val="tx1"/>
                </a:solidFill>
                <a:latin typeface="Calibri" pitchFamily="34" charset="0"/>
                <a:ea typeface="+mn-ea"/>
                <a:cs typeface="+mn-cs"/>
              </a:rPr>
              <a:t>mastistis</a:t>
            </a:r>
            <a:r>
              <a:rPr lang="en-US" sz="1200" kern="1200" dirty="0" smtClean="0">
                <a:solidFill>
                  <a:schemeClr val="tx1"/>
                </a:solidFill>
                <a:latin typeface="Calibri" pitchFamily="34" charset="0"/>
                <a:ea typeface="+mn-ea"/>
                <a:cs typeface="+mn-cs"/>
              </a:rPr>
              <a:t> and improved SCC), production, as well as reproductive health (increase conception rates, decrease incidences of retained placenta’s, cystic ovaries and </a:t>
            </a:r>
            <a:r>
              <a:rPr lang="en-US" sz="1200" kern="1200" dirty="0" err="1" smtClean="0">
                <a:solidFill>
                  <a:schemeClr val="tx1"/>
                </a:solidFill>
                <a:latin typeface="Calibri" pitchFamily="34" charset="0"/>
                <a:ea typeface="+mn-ea"/>
                <a:cs typeface="+mn-cs"/>
              </a:rPr>
              <a:t>metritis</a:t>
            </a:r>
            <a:r>
              <a:rPr lang="en-US" sz="1200" kern="1200" dirty="0" smtClean="0">
                <a:solidFill>
                  <a:schemeClr val="tx1"/>
                </a:solidFill>
                <a:latin typeface="Calibri" pitchFamily="34" charset="0"/>
                <a:ea typeface="+mn-ea"/>
                <a:cs typeface="+mn-cs"/>
              </a:rPr>
              <a:t>) and calf viability.</a:t>
            </a:r>
            <a:endParaRPr lang="en-US" sz="1200"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CB172BE2-0C89-493A-931A-7E37061C1C1A}" type="slidenum">
              <a:rPr lang="en-US" smtClean="0"/>
              <a:pPr>
                <a:defRPr/>
              </a:pPr>
              <a:t>40</a:t>
            </a:fld>
            <a:endParaRPr lang="en-US" dirty="0"/>
          </a:p>
        </p:txBody>
      </p:sp>
    </p:spTree>
    <p:extLst>
      <p:ext uri="{BB962C8B-B14F-4D97-AF65-F5344CB8AC3E}">
        <p14:creationId xmlns:p14="http://schemas.microsoft.com/office/powerpoint/2010/main" val="3465492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u="none" kern="1200" dirty="0" smtClean="0">
                <a:solidFill>
                  <a:schemeClr val="tx1"/>
                </a:solidFill>
                <a:latin typeface="Calibri" pitchFamily="34" charset="0"/>
                <a:ea typeface="+mn-ea"/>
                <a:cs typeface="+mn-cs"/>
                <a:hlinkClick r:id="rId3"/>
              </a:rPr>
              <a:t>IgA</a:t>
            </a:r>
            <a:r>
              <a:rPr lang="en-US" sz="1200" b="0" u="none" kern="1200" baseline="0" dirty="0" smtClean="0">
                <a:solidFill>
                  <a:schemeClr val="tx1"/>
                </a:solidFill>
                <a:latin typeface="Calibri" pitchFamily="34" charset="0"/>
                <a:ea typeface="+mn-ea"/>
                <a:cs typeface="+mn-cs"/>
                <a:hlinkClick r:id="rId3"/>
              </a:rPr>
              <a:t> </a:t>
            </a:r>
            <a:r>
              <a:rPr lang="en-US" sz="1200" b="0" u="none" kern="1200" dirty="0" smtClean="0">
                <a:solidFill>
                  <a:schemeClr val="tx1"/>
                </a:solidFill>
                <a:latin typeface="Calibri" pitchFamily="34" charset="0"/>
                <a:ea typeface="+mn-ea"/>
                <a:cs typeface="+mn-cs"/>
                <a:hlinkClick r:id="rId3"/>
              </a:rPr>
              <a:t>2</a:t>
            </a:r>
            <a:r>
              <a:rPr lang="en-US" sz="1200" b="0" u="none" kern="1200" baseline="0" dirty="0" smtClean="0">
                <a:solidFill>
                  <a:schemeClr val="tx1"/>
                </a:solidFill>
                <a:latin typeface="Calibri" pitchFamily="34" charset="0"/>
                <a:ea typeface="+mn-ea"/>
                <a:cs typeface="+mn-cs"/>
                <a:hlinkClick r:id="rId3"/>
              </a:rPr>
              <a:t> F</a:t>
            </a:r>
            <a:r>
              <a:rPr lang="en-US" sz="1200" b="0" u="none" kern="1200" dirty="0" smtClean="0">
                <a:solidFill>
                  <a:schemeClr val="tx1"/>
                </a:solidFill>
                <a:latin typeface="Calibri" pitchFamily="34" charset="0"/>
                <a:ea typeface="+mn-ea"/>
                <a:cs typeface="+mn-cs"/>
                <a:hlinkClick r:id="rId3"/>
              </a:rPr>
              <a:t>ound in </a:t>
            </a:r>
            <a:r>
              <a:rPr lang="en-US" sz="1200" b="0" u="none" kern="1200" dirty="0" smtClean="0">
                <a:solidFill>
                  <a:schemeClr val="tx1"/>
                </a:solidFill>
                <a:latin typeface="Calibri" pitchFamily="34" charset="0"/>
                <a:ea typeface="+mn-ea"/>
                <a:cs typeface="+mn-cs"/>
                <a:hlinkClick r:id="rId4"/>
              </a:rPr>
              <a:t>mucosal areas, such as the </a:t>
            </a:r>
            <a:r>
              <a:rPr lang="en-US" sz="1200" b="0" u="none" kern="1200" dirty="0" smtClean="0">
                <a:solidFill>
                  <a:schemeClr val="tx1"/>
                </a:solidFill>
                <a:latin typeface="Calibri" pitchFamily="34" charset="0"/>
                <a:ea typeface="+mn-ea"/>
                <a:cs typeface="+mn-cs"/>
                <a:hlinkClick r:id="rId5"/>
              </a:rPr>
              <a:t>gut, </a:t>
            </a:r>
            <a:r>
              <a:rPr lang="en-US" sz="1200" b="0" u="none" kern="1200" dirty="0" smtClean="0">
                <a:solidFill>
                  <a:schemeClr val="tx1"/>
                </a:solidFill>
                <a:latin typeface="Calibri" pitchFamily="34" charset="0"/>
                <a:ea typeface="+mn-ea"/>
                <a:cs typeface="+mn-cs"/>
                <a:hlinkClick r:id="rId6"/>
              </a:rPr>
              <a:t>respiratory tract and </a:t>
            </a:r>
            <a:r>
              <a:rPr lang="en-US" sz="1200" b="0" u="none" kern="1200" dirty="0" smtClean="0">
                <a:solidFill>
                  <a:schemeClr val="tx1"/>
                </a:solidFill>
                <a:latin typeface="Calibri" pitchFamily="34" charset="0"/>
                <a:ea typeface="+mn-ea"/>
                <a:cs typeface="+mn-cs"/>
                <a:hlinkClick r:id="rId7"/>
              </a:rPr>
              <a:t>urogenital tract, and prevents colonization by </a:t>
            </a:r>
            <a:r>
              <a:rPr lang="en-US" sz="1200" b="0" u="none" kern="1200" dirty="0" smtClean="0">
                <a:solidFill>
                  <a:schemeClr val="tx1"/>
                </a:solidFill>
                <a:latin typeface="Calibri" pitchFamily="34" charset="0"/>
                <a:ea typeface="+mn-ea"/>
                <a:cs typeface="+mn-cs"/>
                <a:hlinkClick r:id="rId8"/>
              </a:rPr>
              <a:t>pathogens.</a:t>
            </a:r>
            <a:r>
              <a:rPr lang="en-US" sz="1200" b="0" u="none" kern="1200" baseline="30000" dirty="0" smtClean="0">
                <a:solidFill>
                  <a:schemeClr val="tx1"/>
                </a:solidFill>
                <a:latin typeface="Calibri" pitchFamily="34" charset="0"/>
                <a:ea typeface="+mn-ea"/>
                <a:cs typeface="+mn-cs"/>
                <a:hlinkClick r:id="rId8"/>
              </a:rPr>
              <a:t>[13]</a:t>
            </a:r>
            <a:r>
              <a:rPr lang="en-US" sz="1200" b="0" u="none" kern="1200" baseline="0" dirty="0" smtClean="0">
                <a:solidFill>
                  <a:schemeClr val="tx1"/>
                </a:solidFill>
                <a:latin typeface="Calibri" pitchFamily="34" charset="0"/>
                <a:ea typeface="+mn-ea"/>
                <a:cs typeface="+mn-cs"/>
                <a:hlinkClick r:id="rId8"/>
              </a:rPr>
              <a:t> Also found in saliva, tears, and breast milk.</a:t>
            </a:r>
            <a:endParaRPr lang="en-US" sz="1200" b="0" u="none" kern="1200" baseline="0" dirty="0" smtClean="0">
              <a:solidFill>
                <a:schemeClr val="tx1"/>
              </a:solidFill>
              <a:latin typeface="Calibri" pitchFamily="34" charset="0"/>
              <a:ea typeface="+mn-ea"/>
              <a:cs typeface="+mn-cs"/>
            </a:endParaRPr>
          </a:p>
          <a:p>
            <a:endParaRPr lang="en-US" sz="1200" b="0" u="none" kern="1200" baseline="0" dirty="0" smtClean="0">
              <a:solidFill>
                <a:schemeClr val="tx1"/>
              </a:solidFill>
              <a:latin typeface="Calibri" pitchFamily="34" charset="0"/>
              <a:ea typeface="+mn-ea"/>
              <a:cs typeface="+mn-cs"/>
            </a:endParaRPr>
          </a:p>
          <a:p>
            <a:r>
              <a:rPr lang="en-US" sz="1200" b="0" u="none" kern="1200" baseline="0" dirty="0" smtClean="0">
                <a:solidFill>
                  <a:schemeClr val="tx1"/>
                </a:solidFill>
                <a:latin typeface="Calibri" pitchFamily="34" charset="0"/>
                <a:ea typeface="+mn-ea"/>
                <a:cs typeface="+mn-cs"/>
                <a:hlinkClick r:id="rId9"/>
              </a:rPr>
              <a:t>IgG 4 forms Major one in colostrum, provides the majority of antibody-based immunity against invading pathogens.</a:t>
            </a:r>
            <a:r>
              <a:rPr lang="en-US" sz="1200" b="0" u="none" kern="1200" baseline="30000" dirty="0" smtClean="0">
                <a:solidFill>
                  <a:schemeClr val="tx1"/>
                </a:solidFill>
                <a:latin typeface="Calibri" pitchFamily="34" charset="0"/>
                <a:ea typeface="+mn-ea"/>
                <a:cs typeface="+mn-cs"/>
                <a:hlinkClick r:id="rId9"/>
              </a:rPr>
              <a:t>[3]</a:t>
            </a:r>
            <a:r>
              <a:rPr lang="en-US" sz="1200" b="0" u="none" kern="1200" baseline="0" dirty="0" smtClean="0">
                <a:solidFill>
                  <a:schemeClr val="tx1"/>
                </a:solidFill>
                <a:latin typeface="Calibri" pitchFamily="34" charset="0"/>
                <a:ea typeface="+mn-ea"/>
                <a:cs typeface="+mn-cs"/>
                <a:hlinkClick r:id="rId9"/>
              </a:rPr>
              <a:t> The only antibody capable of crossing the </a:t>
            </a:r>
            <a:r>
              <a:rPr lang="en-US" sz="1200" b="0" u="none" kern="1200" baseline="0" dirty="0" smtClean="0">
                <a:solidFill>
                  <a:schemeClr val="tx1"/>
                </a:solidFill>
                <a:latin typeface="Calibri" pitchFamily="34" charset="0"/>
                <a:ea typeface="+mn-ea"/>
                <a:cs typeface="+mn-cs"/>
                <a:hlinkClick r:id="rId10"/>
              </a:rPr>
              <a:t>placenta to give passive immunity to the </a:t>
            </a:r>
            <a:r>
              <a:rPr lang="en-US" sz="1200" b="0" u="none" kern="1200" baseline="0" dirty="0" smtClean="0">
                <a:solidFill>
                  <a:schemeClr val="tx1"/>
                </a:solidFill>
                <a:latin typeface="Calibri" pitchFamily="34" charset="0"/>
                <a:ea typeface="+mn-ea"/>
                <a:cs typeface="+mn-cs"/>
                <a:hlinkClick r:id="rId11"/>
              </a:rPr>
              <a:t>fetus.</a:t>
            </a:r>
          </a:p>
          <a:p>
            <a:endParaRPr lang="en-US" sz="1200" b="0" u="none" kern="1200" baseline="0" dirty="0" smtClean="0">
              <a:solidFill>
                <a:schemeClr val="tx1"/>
              </a:solidFill>
              <a:latin typeface="Calibri" pitchFamily="34" charset="0"/>
              <a:ea typeface="+mn-ea"/>
              <a:cs typeface="+mn-cs"/>
              <a:hlinkClick r:id="rId12"/>
            </a:endParaRPr>
          </a:p>
          <a:p>
            <a:r>
              <a:rPr lang="en-US" sz="1200" b="0" u="none" kern="1200" baseline="0" dirty="0" smtClean="0">
                <a:solidFill>
                  <a:schemeClr val="tx1"/>
                </a:solidFill>
                <a:latin typeface="Calibri" pitchFamily="34" charset="0"/>
                <a:ea typeface="+mn-ea"/>
                <a:cs typeface="+mn-cs"/>
                <a:hlinkClick r:id="rId12"/>
              </a:rPr>
              <a:t>IgM 1 Expressed on the surface of B cells (monomer) and in a secreted form (pentamer) with very high </a:t>
            </a:r>
            <a:r>
              <a:rPr lang="en-US" sz="1200" b="0" u="none" kern="1200" baseline="0" dirty="0" smtClean="0">
                <a:solidFill>
                  <a:schemeClr val="tx1"/>
                </a:solidFill>
                <a:latin typeface="Calibri" pitchFamily="34" charset="0"/>
                <a:ea typeface="+mn-ea"/>
                <a:cs typeface="+mn-cs"/>
                <a:hlinkClick r:id="rId13"/>
              </a:rPr>
              <a:t>avidity. Eliminates pathogens in the early stages of B cell-mediated (humoral) immunity before there is sufficient IgG.</a:t>
            </a:r>
            <a:endParaRPr lang="en-US" sz="1200" b="0" u="none" kern="1200" baseline="30000" dirty="0" smtClean="0">
              <a:solidFill>
                <a:schemeClr val="tx1"/>
              </a:solidFill>
              <a:latin typeface="Calibri" pitchFamily="34" charset="0"/>
              <a:ea typeface="+mn-ea"/>
              <a:cs typeface="+mn-cs"/>
              <a:hlinkClick r:id="rId13"/>
            </a:endParaRPr>
          </a:p>
          <a:p>
            <a:endParaRPr lang="en-US" dirty="0"/>
          </a:p>
        </p:txBody>
      </p:sp>
      <p:sp>
        <p:nvSpPr>
          <p:cNvPr id="4" name="Slide Number Placeholder 3"/>
          <p:cNvSpPr>
            <a:spLocks noGrp="1"/>
          </p:cNvSpPr>
          <p:nvPr>
            <p:ph type="sldNum" sz="quarter" idx="10"/>
          </p:nvPr>
        </p:nvSpPr>
        <p:spPr/>
        <p:txBody>
          <a:bodyPr/>
          <a:lstStyle/>
          <a:p>
            <a:pPr>
              <a:defRPr/>
            </a:pPr>
            <a:fld id="{CB172BE2-0C89-493A-931A-7E37061C1C1A}" type="slidenum">
              <a:rPr lang="en-US" smtClean="0"/>
              <a:pPr>
                <a:defRPr/>
              </a:pPr>
              <a:t>45</a:t>
            </a:fld>
            <a:endParaRPr lang="en-US" dirty="0"/>
          </a:p>
        </p:txBody>
      </p:sp>
    </p:spTree>
    <p:extLst>
      <p:ext uri="{BB962C8B-B14F-4D97-AF65-F5344CB8AC3E}">
        <p14:creationId xmlns:p14="http://schemas.microsoft.com/office/powerpoint/2010/main" val="1222296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r>
              <a:rPr lang="en-US" dirty="0" smtClean="0"/>
              <a:t>Almost a 30 % difference </a:t>
            </a:r>
          </a:p>
          <a:p>
            <a:r>
              <a:rPr lang="en-US" dirty="0" smtClean="0"/>
              <a:t>Add </a:t>
            </a:r>
            <a:r>
              <a:rPr lang="en-US" dirty="0" err="1" smtClean="0"/>
              <a:t>Trt</a:t>
            </a:r>
            <a:r>
              <a:rPr lang="en-US" dirty="0" smtClean="0"/>
              <a:t>* breed </a:t>
            </a:r>
            <a:r>
              <a:rPr lang="en-US" dirty="0" err="1" smtClean="0"/>
              <a:t>pvalue</a:t>
            </a:r>
            <a:endParaRPr lang="en-US" dirty="0"/>
          </a:p>
        </p:txBody>
      </p:sp>
      <p:sp>
        <p:nvSpPr>
          <p:cNvPr id="4" name="Slide Number Placeholder 3"/>
          <p:cNvSpPr>
            <a:spLocks noGrp="1"/>
          </p:cNvSpPr>
          <p:nvPr>
            <p:ph type="sldNum" sz="quarter" idx="10"/>
          </p:nvPr>
        </p:nvSpPr>
        <p:spPr/>
        <p:txBody>
          <a:bodyPr/>
          <a:lstStyle/>
          <a:p>
            <a:fld id="{43E37637-CB07-4BB6-9A10-F294A02F082D}"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216955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r>
              <a:rPr lang="en-US" dirty="0" smtClean="0"/>
              <a:t>About</a:t>
            </a:r>
            <a:r>
              <a:rPr lang="en-US" baseline="0" dirty="0" smtClean="0"/>
              <a:t> 33% greater for ORG &amp; 28% for Angus</a:t>
            </a:r>
            <a:endParaRPr lang="en-US" dirty="0"/>
          </a:p>
        </p:txBody>
      </p:sp>
      <p:sp>
        <p:nvSpPr>
          <p:cNvPr id="4" name="Slide Number Placeholder 3"/>
          <p:cNvSpPr>
            <a:spLocks noGrp="1"/>
          </p:cNvSpPr>
          <p:nvPr>
            <p:ph type="sldNum" sz="quarter" idx="10"/>
          </p:nvPr>
        </p:nvSpPr>
        <p:spPr/>
        <p:txBody>
          <a:bodyPr/>
          <a:lstStyle/>
          <a:p>
            <a:fld id="{43E37637-CB07-4BB6-9A10-F294A02F082D}"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3847799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r>
              <a:rPr lang="en-US" dirty="0" smtClean="0"/>
              <a:t>A 23 % greater concentration in ORG</a:t>
            </a:r>
            <a:endParaRPr lang="en-US" dirty="0"/>
          </a:p>
        </p:txBody>
      </p:sp>
      <p:sp>
        <p:nvSpPr>
          <p:cNvPr id="4" name="Slide Number Placeholder 3"/>
          <p:cNvSpPr>
            <a:spLocks noGrp="1"/>
          </p:cNvSpPr>
          <p:nvPr>
            <p:ph type="sldNum" sz="quarter" idx="10"/>
          </p:nvPr>
        </p:nvSpPr>
        <p:spPr/>
        <p:txBody>
          <a:bodyPr/>
          <a:lstStyle/>
          <a:p>
            <a:fld id="{43E37637-CB07-4BB6-9A10-F294A02F082D}"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4086942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CB172BE2-0C89-493A-931A-7E37061C1C1A}" type="slidenum">
              <a:rPr lang="en-US" smtClean="0"/>
              <a:pPr>
                <a:defRPr/>
              </a:pPr>
              <a:t>7</a:t>
            </a:fld>
            <a:endParaRPr lang="en-US" dirty="0"/>
          </a:p>
        </p:txBody>
      </p:sp>
    </p:spTree>
    <p:extLst>
      <p:ext uri="{BB962C8B-B14F-4D97-AF65-F5344CB8AC3E}">
        <p14:creationId xmlns:p14="http://schemas.microsoft.com/office/powerpoint/2010/main" val="3884049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172BE2-0C89-493A-931A-7E37061C1C1A}" type="slidenum">
              <a:rPr lang="en-US">
                <a:solidFill>
                  <a:srgbClr val="000000"/>
                </a:solidFill>
              </a:rPr>
              <a:pPr>
                <a:defRPr/>
              </a:pPr>
              <a:t>61</a:t>
            </a:fld>
            <a:endParaRPr lang="en-US" dirty="0">
              <a:solidFill>
                <a:srgbClr val="000000"/>
              </a:solidFill>
            </a:endParaRPr>
          </a:p>
        </p:txBody>
      </p:sp>
    </p:spTree>
    <p:extLst>
      <p:ext uri="{BB962C8B-B14F-4D97-AF65-F5344CB8AC3E}">
        <p14:creationId xmlns:p14="http://schemas.microsoft.com/office/powerpoint/2010/main" val="522810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172BE2-0C89-493A-931A-7E37061C1C1A}" type="slidenum">
              <a:rPr lang="en-US" smtClean="0"/>
              <a:pPr>
                <a:defRPr/>
              </a:pPr>
              <a:t>64</a:t>
            </a:fld>
            <a:endParaRPr lang="en-US" dirty="0"/>
          </a:p>
        </p:txBody>
      </p:sp>
    </p:spTree>
    <p:extLst>
      <p:ext uri="{BB962C8B-B14F-4D97-AF65-F5344CB8AC3E}">
        <p14:creationId xmlns:p14="http://schemas.microsoft.com/office/powerpoint/2010/main" val="522810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172BE2-0C89-493A-931A-7E37061C1C1A}" type="slidenum">
              <a:rPr lang="en-US" smtClean="0"/>
              <a:pPr>
                <a:defRPr/>
              </a:pPr>
              <a:t>67</a:t>
            </a:fld>
            <a:endParaRPr lang="en-US" dirty="0"/>
          </a:p>
        </p:txBody>
      </p:sp>
    </p:spTree>
    <p:extLst>
      <p:ext uri="{BB962C8B-B14F-4D97-AF65-F5344CB8AC3E}">
        <p14:creationId xmlns:p14="http://schemas.microsoft.com/office/powerpoint/2010/main" val="2010382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172BE2-0C89-493A-931A-7E37061C1C1A}" type="slidenum">
              <a:rPr lang="en-US" smtClean="0"/>
              <a:pPr>
                <a:defRPr/>
              </a:pPr>
              <a:t>68</a:t>
            </a:fld>
            <a:endParaRPr lang="en-US" dirty="0"/>
          </a:p>
        </p:txBody>
      </p:sp>
    </p:spTree>
    <p:extLst>
      <p:ext uri="{BB962C8B-B14F-4D97-AF65-F5344CB8AC3E}">
        <p14:creationId xmlns:p14="http://schemas.microsoft.com/office/powerpoint/2010/main" val="2476734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WCBCS</a:t>
            </a:r>
          </a:p>
          <a:p>
            <a:r>
              <a:rPr lang="en-US" dirty="0" smtClean="0"/>
              <a:t>Industry outlook, </a:t>
            </a:r>
            <a:r>
              <a:rPr lang="en-US" dirty="0" err="1" smtClean="0"/>
              <a:t>Poisionous</a:t>
            </a:r>
            <a:r>
              <a:rPr lang="en-US" dirty="0" smtClean="0"/>
              <a:t> plants, High Altitude disease, Cow size, Learning from the land, Cattle</a:t>
            </a:r>
            <a:r>
              <a:rPr lang="en-US" baseline="0" dirty="0" smtClean="0"/>
              <a:t> Theft, Sage Grouse, Scours</a:t>
            </a:r>
          </a:p>
          <a:p>
            <a:endParaRPr lang="en-US" baseline="0" dirty="0" smtClean="0"/>
          </a:p>
          <a:p>
            <a:r>
              <a:rPr lang="en-US" baseline="0" dirty="0" err="1" smtClean="0"/>
              <a:t>Retta</a:t>
            </a:r>
            <a:r>
              <a:rPr lang="en-US" baseline="0" dirty="0" smtClean="0"/>
              <a:t> </a:t>
            </a:r>
            <a:r>
              <a:rPr lang="en-US" baseline="0" dirty="0" err="1" smtClean="0"/>
              <a:t>Bruegger</a:t>
            </a:r>
            <a:r>
              <a:rPr lang="en-US" baseline="0" dirty="0" smtClean="0"/>
              <a:t> CST Outreach and Research Coordinator</a:t>
            </a:r>
            <a:r>
              <a:rPr lang="en-US" dirty="0" smtClean="0"/>
              <a:t> </a:t>
            </a:r>
          </a:p>
          <a:p>
            <a:endParaRPr lang="en-US" dirty="0" smtClean="0"/>
          </a:p>
          <a:p>
            <a:endParaRPr lang="en-US" sz="1200" kern="1200" dirty="0" smtClean="0">
              <a:solidFill>
                <a:schemeClr val="tx1"/>
              </a:solidFill>
              <a:latin typeface="Calibri" pitchFamily="34" charset="0"/>
              <a:ea typeface="+mn-ea"/>
              <a:cs typeface="+mn-cs"/>
            </a:endParaRPr>
          </a:p>
          <a:p>
            <a:r>
              <a:rPr lang="en-US" sz="1200" kern="1200" dirty="0" smtClean="0">
                <a:solidFill>
                  <a:schemeClr val="tx1"/>
                </a:solidFill>
                <a:latin typeface="Calibri" pitchFamily="34" charset="0"/>
                <a:ea typeface="+mn-ea"/>
                <a:cs typeface="+mn-cs"/>
              </a:rPr>
              <a:t>NE Colorado</a:t>
            </a:r>
          </a:p>
          <a:p>
            <a:r>
              <a:rPr lang="en-US" sz="1200" kern="1200" dirty="0" smtClean="0">
                <a:solidFill>
                  <a:schemeClr val="tx1"/>
                </a:solidFill>
                <a:latin typeface="Calibri" pitchFamily="34" charset="0"/>
                <a:ea typeface="+mn-ea"/>
                <a:cs typeface="+mn-cs"/>
              </a:rPr>
              <a:t>Schedule</a:t>
            </a:r>
          </a:p>
          <a:p>
            <a:r>
              <a:rPr lang="en-US" sz="1200" kern="1200" dirty="0" smtClean="0">
                <a:solidFill>
                  <a:schemeClr val="tx1"/>
                </a:solidFill>
                <a:latin typeface="Calibri" pitchFamily="34" charset="0"/>
                <a:ea typeface="+mn-ea"/>
                <a:cs typeface="+mn-cs"/>
              </a:rPr>
              <a:t>9:30am Welcome and Introductions</a:t>
            </a:r>
          </a:p>
          <a:p>
            <a:r>
              <a:rPr lang="en-US" sz="1200" kern="1200" dirty="0" smtClean="0">
                <a:solidFill>
                  <a:schemeClr val="tx1"/>
                </a:solidFill>
                <a:latin typeface="Calibri" pitchFamily="34" charset="0"/>
                <a:ea typeface="+mn-ea"/>
                <a:cs typeface="+mn-cs"/>
              </a:rPr>
              <a:t>Nolan Stone, CLA President-Elect</a:t>
            </a:r>
          </a:p>
          <a:p>
            <a:r>
              <a:rPr lang="en-US" sz="1200" kern="1200" dirty="0" smtClean="0">
                <a:solidFill>
                  <a:schemeClr val="tx1"/>
                </a:solidFill>
                <a:latin typeface="Calibri" pitchFamily="34" charset="0"/>
                <a:ea typeface="+mn-ea"/>
                <a:cs typeface="+mn-cs"/>
              </a:rPr>
              <a:t>9:45am Keynote: Protein Markets in Transition</a:t>
            </a:r>
          </a:p>
          <a:p>
            <a:r>
              <a:rPr lang="en-US" sz="1200" kern="1200" dirty="0" smtClean="0">
                <a:solidFill>
                  <a:schemeClr val="tx1"/>
                </a:solidFill>
                <a:latin typeface="Calibri" pitchFamily="34" charset="0"/>
                <a:ea typeface="+mn-ea"/>
                <a:cs typeface="+mn-cs"/>
              </a:rPr>
              <a:t>Lance Zimmerman, </a:t>
            </a:r>
            <a:r>
              <a:rPr lang="en-US" sz="1200" kern="1200" dirty="0" err="1" smtClean="0">
                <a:solidFill>
                  <a:schemeClr val="tx1"/>
                </a:solidFill>
                <a:latin typeface="Calibri" pitchFamily="34" charset="0"/>
                <a:ea typeface="+mn-ea"/>
                <a:cs typeface="+mn-cs"/>
              </a:rPr>
              <a:t>CattleFax</a:t>
            </a:r>
            <a:r>
              <a:rPr lang="en-US" sz="1200" kern="1200" dirty="0" smtClean="0">
                <a:solidFill>
                  <a:schemeClr val="tx1"/>
                </a:solidFill>
                <a:latin typeface="Calibri" pitchFamily="34" charset="0"/>
                <a:ea typeface="+mn-ea"/>
                <a:cs typeface="+mn-cs"/>
              </a:rPr>
              <a:t> Analyst</a:t>
            </a:r>
          </a:p>
          <a:p>
            <a:r>
              <a:rPr lang="en-US" sz="1200" kern="1200" dirty="0" smtClean="0">
                <a:solidFill>
                  <a:schemeClr val="tx1"/>
                </a:solidFill>
                <a:latin typeface="Calibri" pitchFamily="34" charset="0"/>
                <a:ea typeface="+mn-ea"/>
                <a:cs typeface="+mn-cs"/>
              </a:rPr>
              <a:t>10:45am Antibiotic Resistance and the Veterinary Feed Directive</a:t>
            </a:r>
          </a:p>
          <a:p>
            <a:r>
              <a:rPr lang="en-US" sz="1200" kern="1200" dirty="0" smtClean="0">
                <a:solidFill>
                  <a:schemeClr val="tx1"/>
                </a:solidFill>
                <a:latin typeface="Calibri" pitchFamily="34" charset="0"/>
                <a:ea typeface="+mn-ea"/>
                <a:cs typeface="+mn-cs"/>
              </a:rPr>
              <a:t>Dr. Del Miles, Veterinary Research and Consulting Services</a:t>
            </a:r>
          </a:p>
          <a:p>
            <a:r>
              <a:rPr lang="en-US" sz="1200" kern="1200" dirty="0" smtClean="0">
                <a:solidFill>
                  <a:schemeClr val="tx1"/>
                </a:solidFill>
                <a:latin typeface="Calibri" pitchFamily="34" charset="0"/>
                <a:ea typeface="+mn-ea"/>
                <a:cs typeface="+mn-cs"/>
              </a:rPr>
              <a:t>11:30am “Aloha, healthy calves” – Long-haul shipping from Hawaii to the US Mainland</a:t>
            </a:r>
          </a:p>
          <a:p>
            <a:r>
              <a:rPr lang="en-US" sz="1200" kern="1200" dirty="0" smtClean="0">
                <a:solidFill>
                  <a:schemeClr val="tx1"/>
                </a:solidFill>
                <a:latin typeface="Calibri" pitchFamily="34" charset="0"/>
                <a:ea typeface="+mn-ea"/>
                <a:cs typeface="+mn-cs"/>
              </a:rPr>
              <a:t>Dr. Ashley Stokes, CSU College of Veterinary Medicine</a:t>
            </a:r>
          </a:p>
          <a:p>
            <a:r>
              <a:rPr lang="en-US" sz="1200" kern="1200" dirty="0" smtClean="0">
                <a:solidFill>
                  <a:schemeClr val="tx1"/>
                </a:solidFill>
                <a:latin typeface="Calibri" pitchFamily="34" charset="0"/>
                <a:ea typeface="+mn-ea"/>
                <a:cs typeface="+mn-cs"/>
              </a:rPr>
              <a:t>12:00pm Lunch Break</a:t>
            </a:r>
          </a:p>
          <a:p>
            <a:r>
              <a:rPr lang="en-US" sz="1200" kern="1200" dirty="0" smtClean="0">
                <a:solidFill>
                  <a:schemeClr val="tx1"/>
                </a:solidFill>
                <a:latin typeface="Calibri" pitchFamily="34" charset="0"/>
                <a:ea typeface="+mn-ea"/>
                <a:cs typeface="+mn-cs"/>
              </a:rPr>
              <a:t>1:00pm Issues Impacting the Livestock Industry</a:t>
            </a:r>
          </a:p>
          <a:p>
            <a:r>
              <a:rPr lang="en-US" sz="1200" kern="1200" dirty="0" smtClean="0">
                <a:solidFill>
                  <a:schemeClr val="tx1"/>
                </a:solidFill>
                <a:latin typeface="Calibri" pitchFamily="34" charset="0"/>
                <a:ea typeface="+mn-ea"/>
                <a:cs typeface="+mn-cs"/>
              </a:rPr>
              <a:t>Bill </a:t>
            </a:r>
            <a:r>
              <a:rPr lang="en-US" sz="1200" kern="1200" dirty="0" err="1" smtClean="0">
                <a:solidFill>
                  <a:schemeClr val="tx1"/>
                </a:solidFill>
                <a:latin typeface="Calibri" pitchFamily="34" charset="0"/>
                <a:ea typeface="+mn-ea"/>
                <a:cs typeface="+mn-cs"/>
              </a:rPr>
              <a:t>Hammerich</a:t>
            </a:r>
            <a:r>
              <a:rPr lang="en-US" sz="1200" kern="1200" dirty="0" smtClean="0">
                <a:solidFill>
                  <a:schemeClr val="tx1"/>
                </a:solidFill>
                <a:latin typeface="Calibri" pitchFamily="34" charset="0"/>
                <a:ea typeface="+mn-ea"/>
                <a:cs typeface="+mn-cs"/>
              </a:rPr>
              <a:t>, Colorado Livestock Association</a:t>
            </a:r>
          </a:p>
          <a:p>
            <a:r>
              <a:rPr lang="en-US" sz="1200" kern="1200" dirty="0" smtClean="0">
                <a:solidFill>
                  <a:schemeClr val="tx1"/>
                </a:solidFill>
                <a:latin typeface="Calibri" pitchFamily="34" charset="0"/>
                <a:ea typeface="+mn-ea"/>
                <a:cs typeface="+mn-cs"/>
              </a:rPr>
              <a:t>1:15pm Beef Quality Assurance Program Updates</a:t>
            </a:r>
          </a:p>
          <a:p>
            <a:r>
              <a:rPr lang="en-US" sz="1200" kern="1200" dirty="0" smtClean="0">
                <a:solidFill>
                  <a:schemeClr val="tx1"/>
                </a:solidFill>
                <a:latin typeface="Calibri" pitchFamily="34" charset="0"/>
                <a:ea typeface="+mn-ea"/>
                <a:cs typeface="+mn-cs"/>
              </a:rPr>
              <a:t>Libby </a:t>
            </a:r>
            <a:r>
              <a:rPr lang="en-US" sz="1200" kern="1200" dirty="0" err="1" smtClean="0">
                <a:solidFill>
                  <a:schemeClr val="tx1"/>
                </a:solidFill>
                <a:latin typeface="Calibri" pitchFamily="34" charset="0"/>
                <a:ea typeface="+mn-ea"/>
                <a:cs typeface="+mn-cs"/>
              </a:rPr>
              <a:t>Bigler</a:t>
            </a:r>
            <a:r>
              <a:rPr lang="en-US" sz="1200" kern="1200" dirty="0" smtClean="0">
                <a:solidFill>
                  <a:schemeClr val="tx1"/>
                </a:solidFill>
                <a:latin typeface="Calibri" pitchFamily="34" charset="0"/>
                <a:ea typeface="+mn-ea"/>
                <a:cs typeface="+mn-cs"/>
              </a:rPr>
              <a:t>, Colorado Beef Quality Assurance Coordinator</a:t>
            </a:r>
          </a:p>
          <a:p>
            <a:r>
              <a:rPr lang="en-US" sz="1200" kern="1200" dirty="0" smtClean="0">
                <a:solidFill>
                  <a:schemeClr val="tx1"/>
                </a:solidFill>
                <a:latin typeface="Calibri" pitchFamily="34" charset="0"/>
                <a:ea typeface="+mn-ea"/>
                <a:cs typeface="+mn-cs"/>
              </a:rPr>
              <a:t>1:30pm Electronic Brand Certificate Demo</a:t>
            </a:r>
          </a:p>
          <a:p>
            <a:r>
              <a:rPr lang="en-US" sz="1200" kern="1200" dirty="0" smtClean="0">
                <a:solidFill>
                  <a:schemeClr val="tx1"/>
                </a:solidFill>
                <a:latin typeface="Calibri" pitchFamily="34" charset="0"/>
                <a:ea typeface="+mn-ea"/>
                <a:cs typeface="+mn-cs"/>
              </a:rPr>
              <a:t>Jason Burns, Colorado State Board of Stock Inspection</a:t>
            </a:r>
          </a:p>
          <a:p>
            <a:r>
              <a:rPr lang="en-US" sz="1200" kern="1200" dirty="0" smtClean="0">
                <a:solidFill>
                  <a:schemeClr val="tx1"/>
                </a:solidFill>
                <a:latin typeface="Calibri" pitchFamily="34" charset="0"/>
                <a:ea typeface="+mn-ea"/>
                <a:cs typeface="+mn-cs"/>
              </a:rPr>
              <a:t>2:00pm Updates from the State Veterinarian</a:t>
            </a:r>
          </a:p>
          <a:p>
            <a:r>
              <a:rPr lang="en-US" sz="1200" kern="1200" dirty="0" smtClean="0">
                <a:solidFill>
                  <a:schemeClr val="tx1"/>
                </a:solidFill>
                <a:latin typeface="Calibri" pitchFamily="34" charset="0"/>
                <a:ea typeface="+mn-ea"/>
                <a:cs typeface="+mn-cs"/>
              </a:rPr>
              <a:t>Dr. Ken </a:t>
            </a:r>
            <a:r>
              <a:rPr lang="en-US" sz="1200" kern="1200" dirty="0" err="1" smtClean="0">
                <a:solidFill>
                  <a:schemeClr val="tx1"/>
                </a:solidFill>
                <a:latin typeface="Calibri" pitchFamily="34" charset="0"/>
                <a:ea typeface="+mn-ea"/>
                <a:cs typeface="+mn-cs"/>
              </a:rPr>
              <a:t>Newens</a:t>
            </a:r>
            <a:r>
              <a:rPr lang="en-US" sz="1200" kern="1200" dirty="0" smtClean="0">
                <a:solidFill>
                  <a:schemeClr val="tx1"/>
                </a:solidFill>
                <a:latin typeface="Calibri" pitchFamily="34" charset="0"/>
                <a:ea typeface="+mn-ea"/>
                <a:cs typeface="+mn-cs"/>
              </a:rPr>
              <a:t>, State Veterinarians Office</a:t>
            </a:r>
          </a:p>
          <a:p>
            <a:r>
              <a:rPr lang="en-US" sz="1200" kern="1200" dirty="0" smtClean="0">
                <a:solidFill>
                  <a:schemeClr val="tx1"/>
                </a:solidFill>
                <a:latin typeface="Calibri" pitchFamily="34" charset="0"/>
                <a:ea typeface="+mn-ea"/>
                <a:cs typeface="+mn-cs"/>
              </a:rPr>
              <a:t>2:30pm The 3 S’s of livestock production. Safety, </a:t>
            </a:r>
            <a:r>
              <a:rPr lang="en-US" sz="1200" kern="1200" dirty="0" err="1" smtClean="0">
                <a:solidFill>
                  <a:schemeClr val="tx1"/>
                </a:solidFill>
                <a:latin typeface="Calibri" pitchFamily="34" charset="0"/>
                <a:ea typeface="+mn-ea"/>
                <a:cs typeface="+mn-cs"/>
              </a:rPr>
              <a:t>Stockmanship</a:t>
            </a:r>
            <a:r>
              <a:rPr lang="en-US" sz="1200" kern="1200" dirty="0" smtClean="0">
                <a:solidFill>
                  <a:schemeClr val="tx1"/>
                </a:solidFill>
                <a:latin typeface="Calibri" pitchFamily="34" charset="0"/>
                <a:ea typeface="+mn-ea"/>
                <a:cs typeface="+mn-cs"/>
              </a:rPr>
              <a:t>, and Stewardship.</a:t>
            </a:r>
          </a:p>
          <a:p>
            <a:r>
              <a:rPr lang="en-US" sz="1200" kern="1200" dirty="0" smtClean="0">
                <a:solidFill>
                  <a:schemeClr val="tx1"/>
                </a:solidFill>
                <a:latin typeface="Calibri" pitchFamily="34" charset="0"/>
                <a:ea typeface="+mn-ea"/>
                <a:cs typeface="+mn-cs"/>
              </a:rPr>
              <a:t>Curt Pate, Curt Pate </a:t>
            </a:r>
            <a:r>
              <a:rPr lang="en-US" sz="1200" kern="1200" dirty="0" err="1" smtClean="0">
                <a:solidFill>
                  <a:schemeClr val="tx1"/>
                </a:solidFill>
                <a:latin typeface="Calibri" pitchFamily="34" charset="0"/>
                <a:ea typeface="+mn-ea"/>
                <a:cs typeface="+mn-cs"/>
              </a:rPr>
              <a:t>Stockmanship</a:t>
            </a:r>
            <a:r>
              <a:rPr lang="en-US" sz="1200" kern="1200" dirty="0" smtClean="0">
                <a:solidFill>
                  <a:schemeClr val="tx1"/>
                </a:solidFill>
                <a:latin typeface="Calibri" pitchFamily="34" charset="0"/>
                <a:ea typeface="+mn-ea"/>
                <a:cs typeface="+mn-cs"/>
              </a:rPr>
              <a:t> (Approved Safety Group Meeting)</a:t>
            </a:r>
            <a:endParaRPr lang="en-US" dirty="0"/>
          </a:p>
        </p:txBody>
      </p:sp>
      <p:sp>
        <p:nvSpPr>
          <p:cNvPr id="4" name="Slide Number Placeholder 3"/>
          <p:cNvSpPr>
            <a:spLocks noGrp="1"/>
          </p:cNvSpPr>
          <p:nvPr>
            <p:ph type="sldNum" sz="quarter" idx="10"/>
          </p:nvPr>
        </p:nvSpPr>
        <p:spPr/>
        <p:txBody>
          <a:bodyPr/>
          <a:lstStyle/>
          <a:p>
            <a:pPr>
              <a:defRPr/>
            </a:pPr>
            <a:fld id="{CB172BE2-0C89-493A-931A-7E37061C1C1A}" type="slidenum">
              <a:rPr lang="en-US" smtClean="0"/>
              <a:pPr>
                <a:defRPr/>
              </a:pPr>
              <a:t>71</a:t>
            </a:fld>
            <a:endParaRPr lang="en-US" dirty="0"/>
          </a:p>
        </p:txBody>
      </p:sp>
    </p:spTree>
    <p:extLst>
      <p:ext uri="{BB962C8B-B14F-4D97-AF65-F5344CB8AC3E}">
        <p14:creationId xmlns:p14="http://schemas.microsoft.com/office/powerpoint/2010/main" val="451840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172BE2-0C89-493A-931A-7E37061C1C1A}" type="slidenum">
              <a:rPr lang="en-US">
                <a:solidFill>
                  <a:srgbClr val="000000"/>
                </a:solidFill>
              </a:rPr>
              <a:pPr>
                <a:defRPr/>
              </a:pPr>
              <a:t>73</a:t>
            </a:fld>
            <a:endParaRPr lang="en-US" dirty="0">
              <a:solidFill>
                <a:srgbClr val="000000"/>
              </a:solidFill>
            </a:endParaRPr>
          </a:p>
        </p:txBody>
      </p:sp>
    </p:spTree>
    <p:extLst>
      <p:ext uri="{BB962C8B-B14F-4D97-AF65-F5344CB8AC3E}">
        <p14:creationId xmlns:p14="http://schemas.microsoft.com/office/powerpoint/2010/main" val="2272012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172BE2-0C89-493A-931A-7E37061C1C1A}" type="slidenum">
              <a:rPr lang="en-US" smtClean="0"/>
              <a:pPr>
                <a:defRPr/>
              </a:pPr>
              <a:t>74</a:t>
            </a:fld>
            <a:endParaRPr lang="en-US" dirty="0"/>
          </a:p>
        </p:txBody>
      </p:sp>
    </p:spTree>
    <p:extLst>
      <p:ext uri="{BB962C8B-B14F-4D97-AF65-F5344CB8AC3E}">
        <p14:creationId xmlns:p14="http://schemas.microsoft.com/office/powerpoint/2010/main" val="1526512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56C67-CEBB-4FB6-AED8-7C85234C26E2}"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2230859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56C67-CEBB-4FB6-AED8-7C85234C26E2}"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2230859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err="1" smtClean="0">
                <a:solidFill>
                  <a:schemeClr val="tx1"/>
                </a:solidFill>
                <a:effectLst/>
                <a:latin typeface="Calibri" pitchFamily="34" charset="0"/>
                <a:ea typeface="+mn-ea"/>
                <a:cs typeface="+mn-cs"/>
              </a:rPr>
              <a:t>Mannan</a:t>
            </a:r>
            <a:r>
              <a:rPr lang="en-US" sz="1200" kern="1200" dirty="0" smtClean="0">
                <a:solidFill>
                  <a:schemeClr val="tx1"/>
                </a:solidFill>
                <a:effectLst/>
                <a:latin typeface="Calibri" pitchFamily="34" charset="0"/>
                <a:ea typeface="+mn-ea"/>
                <a:cs typeface="+mn-cs"/>
              </a:rPr>
              <a:t>-containing products have been shown to affect innate and adaptive immunity in animals. Different products may have diverse </a:t>
            </a:r>
            <a:r>
              <a:rPr lang="en-US" sz="1200" kern="1200" dirty="0" err="1" smtClean="0">
                <a:solidFill>
                  <a:schemeClr val="tx1"/>
                </a:solidFill>
                <a:effectLst/>
                <a:latin typeface="Calibri" pitchFamily="34" charset="0"/>
                <a:ea typeface="+mn-ea"/>
                <a:cs typeface="+mn-cs"/>
              </a:rPr>
              <a:t>immunomodulatory</a:t>
            </a:r>
            <a:r>
              <a:rPr lang="en-US" sz="1200" kern="1200" dirty="0" smtClean="0">
                <a:solidFill>
                  <a:schemeClr val="tx1"/>
                </a:solidFill>
                <a:effectLst/>
                <a:latin typeface="Calibri" pitchFamily="34" charset="0"/>
                <a:ea typeface="+mn-ea"/>
                <a:cs typeface="+mn-cs"/>
              </a:rPr>
              <a:t> effects.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err="1" smtClean="0">
                <a:solidFill>
                  <a:schemeClr val="tx1"/>
                </a:solidFill>
                <a:effectLst/>
                <a:latin typeface="Calibri" pitchFamily="34" charset="0"/>
                <a:ea typeface="+mn-ea"/>
                <a:cs typeface="+mn-cs"/>
              </a:rPr>
              <a:t>Actigen</a:t>
            </a:r>
            <a:r>
              <a:rPr lang="en-US" sz="1200" kern="1200" dirty="0" smtClean="0">
                <a:solidFill>
                  <a:schemeClr val="tx1"/>
                </a:solidFill>
                <a:effectLst/>
                <a:latin typeface="Calibri" pitchFamily="34" charset="0"/>
                <a:ea typeface="+mn-ea"/>
                <a:cs typeface="+mn-cs"/>
              </a:rPr>
              <a:t>® (ACT, Alltech Inc., Nicholasville, KY) is a concentrated MOS product derived from the </a:t>
            </a:r>
            <a:r>
              <a:rPr lang="en-US" sz="1200" kern="1200" dirty="0" err="1" smtClean="0">
                <a:solidFill>
                  <a:schemeClr val="tx1"/>
                </a:solidFill>
                <a:effectLst/>
                <a:latin typeface="Calibri" pitchFamily="34" charset="0"/>
                <a:ea typeface="+mn-ea"/>
                <a:cs typeface="+mn-cs"/>
              </a:rPr>
              <a:t>mannan</a:t>
            </a:r>
            <a:r>
              <a:rPr lang="en-US" sz="1200" kern="1200" dirty="0" smtClean="0">
                <a:solidFill>
                  <a:schemeClr val="tx1"/>
                </a:solidFill>
                <a:effectLst/>
                <a:latin typeface="Calibri" pitchFamily="34" charset="0"/>
                <a:ea typeface="+mn-ea"/>
                <a:cs typeface="+mn-cs"/>
              </a:rPr>
              <a:t> fraction of a specific strain of </a:t>
            </a:r>
            <a:r>
              <a:rPr lang="en-US" sz="1200" i="1" kern="1200" dirty="0" smtClean="0">
                <a:solidFill>
                  <a:schemeClr val="tx1"/>
                </a:solidFill>
                <a:effectLst/>
                <a:latin typeface="Calibri" pitchFamily="34" charset="0"/>
                <a:ea typeface="+mn-ea"/>
                <a:cs typeface="+mn-cs"/>
              </a:rPr>
              <a:t>Saccharomyces </a:t>
            </a:r>
            <a:r>
              <a:rPr lang="en-US" sz="1200" i="1" kern="1200" dirty="0" err="1" smtClean="0">
                <a:solidFill>
                  <a:schemeClr val="tx1"/>
                </a:solidFill>
                <a:effectLst/>
                <a:latin typeface="Calibri" pitchFamily="34" charset="0"/>
                <a:ea typeface="+mn-ea"/>
                <a:cs typeface="+mn-cs"/>
              </a:rPr>
              <a:t>cerevisae</a:t>
            </a:r>
            <a:r>
              <a:rPr lang="en-US" sz="1200" kern="1200" dirty="0" smtClean="0">
                <a:solidFill>
                  <a:schemeClr val="tx1"/>
                </a:solidFill>
                <a:effectLst/>
                <a:latin typeface="Calibri" pitchFamily="34" charset="0"/>
                <a:ea typeface="+mn-ea"/>
                <a:cs typeface="+mn-cs"/>
              </a:rPr>
              <a:t>. </a:t>
            </a:r>
            <a:r>
              <a:rPr lang="en-US" sz="1200" kern="1200" dirty="0" err="1" smtClean="0">
                <a:solidFill>
                  <a:schemeClr val="tx1"/>
                </a:solidFill>
                <a:effectLst/>
                <a:latin typeface="Calibri" pitchFamily="34" charset="0"/>
                <a:ea typeface="+mn-ea"/>
                <a:cs typeface="+mn-cs"/>
              </a:rPr>
              <a:t>Actigen</a:t>
            </a:r>
            <a:r>
              <a:rPr lang="en-US" sz="1200" kern="1200" dirty="0" smtClean="0">
                <a:solidFill>
                  <a:schemeClr val="tx1"/>
                </a:solidFill>
                <a:effectLst/>
                <a:latin typeface="Calibri" pitchFamily="34" charset="0"/>
                <a:ea typeface="+mn-ea"/>
                <a:cs typeface="+mn-cs"/>
              </a:rPr>
              <a:t>® supplementation also results in growth and intestinal improvements. On birds raised on dirty litter, the inclusion of ACT resulted in improved villus height, villus height to crypt depth ratio, goblet cell counts (</a:t>
            </a:r>
            <a:r>
              <a:rPr lang="en-US" sz="1200" kern="1200" dirty="0" err="1" smtClean="0">
                <a:solidFill>
                  <a:schemeClr val="tx1"/>
                </a:solidFill>
                <a:effectLst/>
                <a:latin typeface="Calibri" pitchFamily="34" charset="0"/>
                <a:ea typeface="+mn-ea"/>
                <a:cs typeface="+mn-cs"/>
              </a:rPr>
              <a:t>Collett</a:t>
            </a:r>
            <a:r>
              <a:rPr lang="en-US" sz="1200" kern="1200" dirty="0" smtClean="0">
                <a:solidFill>
                  <a:schemeClr val="tx1"/>
                </a:solidFill>
                <a:effectLst/>
                <a:latin typeface="Calibri" pitchFamily="34" charset="0"/>
                <a:ea typeface="+mn-ea"/>
                <a:cs typeface="+mn-cs"/>
              </a:rPr>
              <a:t> et al., 2011) and villus surface area (</a:t>
            </a:r>
            <a:r>
              <a:rPr lang="en-US" sz="1200" kern="1200" dirty="0" err="1" smtClean="0">
                <a:solidFill>
                  <a:schemeClr val="tx1"/>
                </a:solidFill>
                <a:effectLst/>
                <a:latin typeface="Calibri" pitchFamily="34" charset="0"/>
                <a:ea typeface="+mn-ea"/>
                <a:cs typeface="+mn-cs"/>
              </a:rPr>
              <a:t>Barasch</a:t>
            </a:r>
            <a:r>
              <a:rPr lang="en-US" sz="1200" kern="1200" dirty="0" smtClean="0">
                <a:solidFill>
                  <a:schemeClr val="tx1"/>
                </a:solidFill>
                <a:effectLst/>
                <a:latin typeface="Calibri" pitchFamily="34" charset="0"/>
                <a:ea typeface="+mn-ea"/>
                <a:cs typeface="+mn-cs"/>
              </a:rPr>
              <a:t> et al., 2011). Most interesting though are the effects ACT seems to have on the immune response. In weaned pigs infected with porcine reproductive and respiratory virus (PRRSV), ACT treatments improved antibody titers (</a:t>
            </a:r>
            <a:r>
              <a:rPr lang="en-US" sz="1200" kern="1200" dirty="0" err="1" smtClean="0">
                <a:solidFill>
                  <a:schemeClr val="tx1"/>
                </a:solidFill>
                <a:effectLst/>
                <a:latin typeface="Calibri" pitchFamily="34" charset="0"/>
                <a:ea typeface="+mn-ea"/>
                <a:cs typeface="+mn-cs"/>
              </a:rPr>
              <a:t>Che</a:t>
            </a:r>
            <a:r>
              <a:rPr lang="en-US" sz="1200" kern="1200" dirty="0" smtClean="0">
                <a:solidFill>
                  <a:schemeClr val="tx1"/>
                </a:solidFill>
                <a:effectLst/>
                <a:latin typeface="Calibri" pitchFamily="34" charset="0"/>
                <a:ea typeface="+mn-ea"/>
                <a:cs typeface="+mn-cs"/>
              </a:rPr>
              <a:t> et al., 2012).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Calibri" pitchFamily="34" charset="0"/>
              <a:ea typeface="+mn-ea"/>
              <a:cs typeface="+mn-cs"/>
            </a:endParaRPr>
          </a:p>
          <a:p>
            <a:r>
              <a:rPr lang="en-US" sz="1200" b="0" i="0" u="none" strike="noStrike" kern="1200" baseline="0" dirty="0" err="1" smtClean="0">
                <a:solidFill>
                  <a:schemeClr val="tx1"/>
                </a:solidFill>
                <a:latin typeface="Calibri" pitchFamily="34" charset="0"/>
                <a:ea typeface="+mn-ea"/>
                <a:cs typeface="+mn-cs"/>
              </a:rPr>
              <a:t>Actigen</a:t>
            </a:r>
            <a:r>
              <a:rPr lang="en-US" sz="1200" b="0" i="0" u="none" strike="noStrike" kern="1200" baseline="0" dirty="0" smtClean="0">
                <a:solidFill>
                  <a:schemeClr val="tx1"/>
                </a:solidFill>
                <a:latin typeface="Calibri" pitchFamily="34" charset="0"/>
                <a:ea typeface="+mn-ea"/>
                <a:cs typeface="+mn-cs"/>
              </a:rPr>
              <a:t> acts as a rumen modifier and is a mono-oligosaccharide extracted from the yeast cell wall.</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B172BE2-0C89-493A-931A-7E37061C1C1A}" type="slidenum">
              <a:rPr lang="en-US" smtClean="0"/>
              <a:pPr>
                <a:defRPr/>
              </a:pPr>
              <a:t>24</a:t>
            </a:fld>
            <a:endParaRPr lang="en-US" dirty="0"/>
          </a:p>
        </p:txBody>
      </p:sp>
    </p:spTree>
    <p:extLst>
      <p:ext uri="{BB962C8B-B14F-4D97-AF65-F5344CB8AC3E}">
        <p14:creationId xmlns:p14="http://schemas.microsoft.com/office/powerpoint/2010/main" val="3697236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a–</a:t>
            </a:r>
            <a:r>
              <a:rPr lang="en-US" sz="1200" kern="1200" dirty="0" err="1" smtClean="0">
                <a:solidFill>
                  <a:schemeClr val="tx1"/>
                </a:solidFill>
                <a:effectLst/>
                <a:latin typeface="Calibri" pitchFamily="34" charset="0"/>
                <a:ea typeface="+mn-ea"/>
                <a:cs typeface="+mn-cs"/>
              </a:rPr>
              <a:t>cLeast</a:t>
            </a:r>
            <a:r>
              <a:rPr lang="en-US" sz="1200" kern="1200" dirty="0" smtClean="0">
                <a:solidFill>
                  <a:schemeClr val="tx1"/>
                </a:solidFill>
                <a:effectLst/>
                <a:latin typeface="Calibri" pitchFamily="34" charset="0"/>
                <a:ea typeface="+mn-ea"/>
                <a:cs typeface="+mn-cs"/>
              </a:rPr>
              <a:t> squares means within a row without a common superscript differ (</a:t>
            </a:r>
            <a:r>
              <a:rPr lang="en-US" sz="1200" i="1" kern="1200" dirty="0" smtClean="0">
                <a:solidFill>
                  <a:schemeClr val="tx1"/>
                </a:solidFill>
                <a:effectLst/>
                <a:latin typeface="Calibri" pitchFamily="34" charset="0"/>
                <a:ea typeface="+mn-ea"/>
                <a:cs typeface="+mn-cs"/>
              </a:rPr>
              <a:t>P </a:t>
            </a:r>
            <a:r>
              <a:rPr lang="en-US" sz="1200" kern="1200" dirty="0" smtClean="0">
                <a:solidFill>
                  <a:schemeClr val="tx1"/>
                </a:solidFill>
                <a:effectLst/>
                <a:latin typeface="Calibri" pitchFamily="34" charset="0"/>
                <a:ea typeface="+mn-ea"/>
                <a:cs typeface="+mn-cs"/>
              </a:rPr>
              <a:t>&lt; 0.05).</a:t>
            </a:r>
            <a:br>
              <a:rPr lang="en-US" sz="1200" kern="1200" dirty="0" smtClean="0">
                <a:solidFill>
                  <a:schemeClr val="tx1"/>
                </a:solidFill>
                <a:effectLst/>
                <a:latin typeface="Calibri" pitchFamily="34" charset="0"/>
                <a:ea typeface="+mn-ea"/>
                <a:cs typeface="+mn-cs"/>
              </a:rPr>
            </a:br>
            <a:r>
              <a:rPr lang="en-US" sz="1200" kern="1200" dirty="0" smtClean="0">
                <a:solidFill>
                  <a:schemeClr val="tx1"/>
                </a:solidFill>
                <a:effectLst/>
                <a:latin typeface="Calibri" pitchFamily="34" charset="0"/>
                <a:ea typeface="+mn-ea"/>
                <a:cs typeface="+mn-cs"/>
              </a:rPr>
              <a:t>1CON, control, supplement without feed additives; ACT, supplement with </a:t>
            </a:r>
            <a:r>
              <a:rPr lang="en-US" sz="1200" kern="1200" dirty="0" err="1" smtClean="0">
                <a:solidFill>
                  <a:schemeClr val="tx1"/>
                </a:solidFill>
                <a:effectLst/>
                <a:latin typeface="Calibri" pitchFamily="34" charset="0"/>
                <a:ea typeface="+mn-ea"/>
                <a:cs typeface="+mn-cs"/>
              </a:rPr>
              <a:t>Actigen</a:t>
            </a:r>
            <a:r>
              <a:rPr lang="en-US" sz="1200" kern="1200" dirty="0" smtClean="0">
                <a:solidFill>
                  <a:schemeClr val="tx1"/>
                </a:solidFill>
                <a:effectLst/>
                <a:latin typeface="Calibri" pitchFamily="34" charset="0"/>
                <a:ea typeface="+mn-ea"/>
                <a:cs typeface="+mn-cs"/>
              </a:rPr>
              <a:t> (Alltech, Nicholasville, KY) at 5 g·d1·calf1; CTC, supplement with chlortetracycline at 350 g·d1·calf1; RUM, supplement with </a:t>
            </a:r>
            <a:r>
              <a:rPr lang="en-US" sz="1200" kern="1200" dirty="0" err="1" smtClean="0">
                <a:solidFill>
                  <a:schemeClr val="tx1"/>
                </a:solidFill>
                <a:effectLst/>
                <a:latin typeface="Calibri" pitchFamily="34" charset="0"/>
                <a:ea typeface="+mn-ea"/>
                <a:cs typeface="+mn-cs"/>
              </a:rPr>
              <a:t>monensin</a:t>
            </a:r>
            <a:r>
              <a:rPr lang="en-US" sz="1200" kern="1200" dirty="0" smtClean="0">
                <a:solidFill>
                  <a:schemeClr val="tx1"/>
                </a:solidFill>
                <a:effectLst/>
                <a:latin typeface="Calibri" pitchFamily="34" charset="0"/>
                <a:ea typeface="+mn-ea"/>
                <a:cs typeface="+mn-cs"/>
              </a:rPr>
              <a:t> at 175 mg·d1·calf1. </a:t>
            </a:r>
            <a:endParaRPr lang="en-US" dirty="0" smtClean="0"/>
          </a:p>
          <a:p>
            <a:r>
              <a:rPr lang="en-US" sz="1200" kern="1200" dirty="0" smtClean="0">
                <a:solidFill>
                  <a:schemeClr val="tx1"/>
                </a:solidFill>
                <a:effectLst/>
                <a:latin typeface="Calibri" pitchFamily="34" charset="0"/>
                <a:ea typeface="+mn-ea"/>
                <a:cs typeface="+mn-cs"/>
              </a:rPr>
              <a:t>2 </a:t>
            </a:r>
            <a:r>
              <a:rPr lang="en-US" sz="1200" i="1" kern="1200" dirty="0" smtClean="0">
                <a:solidFill>
                  <a:schemeClr val="tx1"/>
                </a:solidFill>
                <a:effectLst/>
                <a:latin typeface="Calibri" pitchFamily="34" charset="0"/>
                <a:ea typeface="+mn-ea"/>
                <a:cs typeface="+mn-cs"/>
              </a:rPr>
              <a:t>n </a:t>
            </a:r>
            <a:r>
              <a:rPr lang="en-US" sz="1200" kern="1200" dirty="0" smtClean="0">
                <a:solidFill>
                  <a:schemeClr val="tx1"/>
                </a:solidFill>
                <a:effectLst/>
                <a:latin typeface="Calibri" pitchFamily="34" charset="0"/>
                <a:ea typeface="+mn-ea"/>
                <a:cs typeface="+mn-cs"/>
              </a:rPr>
              <a:t>= 32.</a:t>
            </a:r>
            <a:br>
              <a:rPr lang="en-US" sz="1200" kern="1200" dirty="0" smtClean="0">
                <a:solidFill>
                  <a:schemeClr val="tx1"/>
                </a:solidFill>
                <a:effectLst/>
                <a:latin typeface="Calibri" pitchFamily="34" charset="0"/>
                <a:ea typeface="+mn-ea"/>
                <a:cs typeface="+mn-cs"/>
              </a:rPr>
            </a:br>
            <a:r>
              <a:rPr lang="en-US" sz="1200" kern="1200" dirty="0" smtClean="0">
                <a:solidFill>
                  <a:schemeClr val="tx1"/>
                </a:solidFill>
                <a:effectLst/>
                <a:latin typeface="Calibri" pitchFamily="34" charset="0"/>
                <a:ea typeface="+mn-ea"/>
                <a:cs typeface="+mn-cs"/>
              </a:rPr>
              <a:t>3 Starting weight (d 0) was taken by averaging d 0 and 1 BW measurements. </a:t>
            </a:r>
            <a:endParaRPr lang="en-US" dirty="0" smtClean="0"/>
          </a:p>
          <a:p>
            <a:r>
              <a:rPr lang="en-US" sz="1200" kern="1200" dirty="0" smtClean="0">
                <a:solidFill>
                  <a:schemeClr val="tx1"/>
                </a:solidFill>
                <a:effectLst/>
                <a:latin typeface="Calibri" pitchFamily="34" charset="0"/>
                <a:ea typeface="+mn-ea"/>
                <a:cs typeface="+mn-cs"/>
              </a:rPr>
              <a:t>4Ending weight (d 52) was taken by averaging d 51 and 52 BW measurements. </a:t>
            </a:r>
            <a:endParaRPr lang="en-US" dirty="0" smtClean="0"/>
          </a:p>
          <a:p>
            <a:r>
              <a:rPr lang="en-US" sz="1200" kern="1200" dirty="0" smtClean="0">
                <a:solidFill>
                  <a:schemeClr val="tx1"/>
                </a:solidFill>
                <a:effectLst/>
                <a:latin typeface="Calibri" pitchFamily="34" charset="0"/>
                <a:ea typeface="+mn-ea"/>
                <a:cs typeface="+mn-cs"/>
              </a:rPr>
              <a:t>5Day 0 to d 7 </a:t>
            </a:r>
            <a:r>
              <a:rPr lang="en-US" sz="1200" kern="1200" dirty="0" err="1" smtClean="0">
                <a:solidFill>
                  <a:schemeClr val="tx1"/>
                </a:solidFill>
                <a:effectLst/>
                <a:latin typeface="Calibri" pitchFamily="34" charset="0"/>
                <a:ea typeface="+mn-ea"/>
                <a:cs typeface="+mn-cs"/>
              </a:rPr>
              <a:t>drylot</a:t>
            </a:r>
            <a:r>
              <a:rPr lang="en-US" sz="1200" kern="1200" dirty="0" smtClean="0">
                <a:solidFill>
                  <a:schemeClr val="tx1"/>
                </a:solidFill>
                <a:effectLst/>
                <a:latin typeface="Calibri" pitchFamily="34" charset="0"/>
                <a:ea typeface="+mn-ea"/>
                <a:cs typeface="+mn-cs"/>
              </a:rPr>
              <a:t> period.</a:t>
            </a:r>
            <a:br>
              <a:rPr lang="en-US" sz="1200" kern="1200" dirty="0" smtClean="0">
                <a:solidFill>
                  <a:schemeClr val="tx1"/>
                </a:solidFill>
                <a:effectLst/>
                <a:latin typeface="Calibri" pitchFamily="34" charset="0"/>
                <a:ea typeface="+mn-ea"/>
                <a:cs typeface="+mn-cs"/>
              </a:rPr>
            </a:br>
            <a:r>
              <a:rPr lang="en-US" sz="1200" kern="1200" dirty="0" smtClean="0">
                <a:solidFill>
                  <a:schemeClr val="tx1"/>
                </a:solidFill>
                <a:effectLst/>
                <a:latin typeface="Calibri" pitchFamily="34" charset="0"/>
                <a:ea typeface="+mn-ea"/>
                <a:cs typeface="+mn-cs"/>
              </a:rPr>
              <a:t>6Day 7 to d 52 pasture period.</a:t>
            </a:r>
            <a:br>
              <a:rPr lang="en-US" sz="1200" kern="1200" dirty="0" smtClean="0">
                <a:solidFill>
                  <a:schemeClr val="tx1"/>
                </a:solidFill>
                <a:effectLst/>
                <a:latin typeface="Calibri" pitchFamily="34" charset="0"/>
                <a:ea typeface="+mn-ea"/>
                <a:cs typeface="+mn-cs"/>
              </a:rPr>
            </a:br>
            <a:r>
              <a:rPr lang="en-US" sz="1200" kern="1200" dirty="0" smtClean="0">
                <a:solidFill>
                  <a:schemeClr val="tx1"/>
                </a:solidFill>
                <a:effectLst/>
                <a:latin typeface="Calibri" pitchFamily="34" charset="0"/>
                <a:ea typeface="+mn-ea"/>
                <a:cs typeface="+mn-cs"/>
              </a:rPr>
              <a:t>7Premium of $0.11/kg of calf BW included in profit</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(loss) calculation.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B172BE2-0C89-493A-931A-7E37061C1C1A}" type="slidenum">
              <a:rPr lang="en-US" smtClean="0"/>
              <a:pPr>
                <a:defRPr/>
              </a:pPr>
              <a:t>25</a:t>
            </a:fld>
            <a:endParaRPr lang="en-US" dirty="0"/>
          </a:p>
        </p:txBody>
      </p:sp>
    </p:spTree>
    <p:extLst>
      <p:ext uri="{BB962C8B-B14F-4D97-AF65-F5344CB8AC3E}">
        <p14:creationId xmlns:p14="http://schemas.microsoft.com/office/powerpoint/2010/main" val="1933033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 CON (control, supplement without feed additives) ACT (supplement with </a:t>
            </a:r>
            <a:r>
              <a:rPr lang="en-US" sz="1200" kern="1200" dirty="0" err="1" smtClean="0">
                <a:solidFill>
                  <a:schemeClr val="tx1"/>
                </a:solidFill>
                <a:effectLst/>
                <a:latin typeface="Calibri" pitchFamily="34" charset="0"/>
                <a:ea typeface="+mn-ea"/>
                <a:cs typeface="+mn-cs"/>
              </a:rPr>
              <a:t>Actigen</a:t>
            </a:r>
            <a:r>
              <a:rPr lang="en-US" sz="1200" kern="1200" dirty="0" smtClean="0">
                <a:solidFill>
                  <a:schemeClr val="tx1"/>
                </a:solidFill>
                <a:effectLst/>
                <a:latin typeface="Calibri" pitchFamily="34" charset="0"/>
                <a:ea typeface="+mn-ea"/>
                <a:cs typeface="+mn-cs"/>
              </a:rPr>
              <a:t> at 5 g•d</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•calf</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 CTC (supplement with chlortetracycline at 350 g•d</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•calf</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 RUM (supplement with </a:t>
            </a:r>
            <a:r>
              <a:rPr lang="en-US" sz="1200" kern="1200" dirty="0" err="1" smtClean="0">
                <a:solidFill>
                  <a:schemeClr val="tx1"/>
                </a:solidFill>
                <a:effectLst/>
                <a:latin typeface="Calibri" pitchFamily="34" charset="0"/>
                <a:ea typeface="+mn-ea"/>
                <a:cs typeface="+mn-cs"/>
              </a:rPr>
              <a:t>monensin</a:t>
            </a:r>
            <a:r>
              <a:rPr lang="en-US" sz="1200" kern="1200" dirty="0" smtClean="0">
                <a:solidFill>
                  <a:schemeClr val="tx1"/>
                </a:solidFill>
                <a:effectLst/>
                <a:latin typeface="Calibri" pitchFamily="34" charset="0"/>
                <a:ea typeface="+mn-ea"/>
                <a:cs typeface="+mn-cs"/>
              </a:rPr>
              <a:t> at 175 mg•d</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•calf</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a:t>
            </a:r>
          </a:p>
          <a:p>
            <a:r>
              <a:rPr lang="en-US" sz="1200" kern="1200" baseline="30000" dirty="0" smtClean="0">
                <a:solidFill>
                  <a:schemeClr val="tx1"/>
                </a:solidFill>
                <a:effectLst/>
                <a:latin typeface="Calibri" pitchFamily="34" charset="0"/>
                <a:ea typeface="+mn-ea"/>
                <a:cs typeface="+mn-cs"/>
              </a:rPr>
              <a:t>2</a:t>
            </a:r>
            <a:r>
              <a:rPr lang="en-US" sz="1200" kern="1200" dirty="0" smtClean="0">
                <a:solidFill>
                  <a:schemeClr val="tx1"/>
                </a:solidFill>
                <a:effectLst/>
                <a:latin typeface="Calibri" pitchFamily="34" charset="0"/>
                <a:ea typeface="+mn-ea"/>
                <a:cs typeface="+mn-cs"/>
              </a:rPr>
              <a:t> Standard error (n = 32).</a:t>
            </a:r>
          </a:p>
          <a:p>
            <a:r>
              <a:rPr lang="en-US" sz="1200" kern="1200" baseline="30000" dirty="0" smtClean="0">
                <a:solidFill>
                  <a:schemeClr val="tx1"/>
                </a:solidFill>
                <a:effectLst/>
                <a:latin typeface="Calibri" pitchFamily="34" charset="0"/>
                <a:ea typeface="+mn-ea"/>
                <a:cs typeface="+mn-cs"/>
              </a:rPr>
              <a:t>3</a:t>
            </a:r>
            <a:r>
              <a:rPr lang="en-US" sz="1200" kern="1200" dirty="0" smtClean="0">
                <a:solidFill>
                  <a:schemeClr val="tx1"/>
                </a:solidFill>
                <a:effectLst/>
                <a:latin typeface="Calibri" pitchFamily="34" charset="0"/>
                <a:ea typeface="+mn-ea"/>
                <a:cs typeface="+mn-cs"/>
              </a:rPr>
              <a:t> Starting weight (d 0) was taken by averaging d 0 and d 1 BW measurements.</a:t>
            </a:r>
          </a:p>
          <a:p>
            <a:r>
              <a:rPr lang="en-US" sz="1200" kern="1200" baseline="30000" dirty="0" smtClean="0">
                <a:solidFill>
                  <a:schemeClr val="tx1"/>
                </a:solidFill>
                <a:effectLst/>
                <a:latin typeface="Calibri" pitchFamily="34" charset="0"/>
                <a:ea typeface="+mn-ea"/>
                <a:cs typeface="+mn-cs"/>
              </a:rPr>
              <a:t>4</a:t>
            </a:r>
            <a:r>
              <a:rPr lang="en-US" sz="1200" kern="1200" dirty="0" smtClean="0">
                <a:solidFill>
                  <a:schemeClr val="tx1"/>
                </a:solidFill>
                <a:effectLst/>
                <a:latin typeface="Calibri" pitchFamily="34" charset="0"/>
                <a:ea typeface="+mn-ea"/>
                <a:cs typeface="+mn-cs"/>
              </a:rPr>
              <a:t> Ending weight (d 52) was taken by averaging d 51 and d 52 BW measurements.</a:t>
            </a:r>
          </a:p>
          <a:p>
            <a:r>
              <a:rPr lang="en-US" sz="1200" kern="1200" baseline="30000" dirty="0" smtClean="0">
                <a:solidFill>
                  <a:schemeClr val="tx1"/>
                </a:solidFill>
                <a:effectLst/>
                <a:latin typeface="Calibri" pitchFamily="34" charset="0"/>
                <a:ea typeface="+mn-ea"/>
                <a:cs typeface="+mn-cs"/>
              </a:rPr>
              <a:t>5</a:t>
            </a:r>
            <a:r>
              <a:rPr lang="en-US" sz="1200" kern="1200" dirty="0" smtClean="0">
                <a:solidFill>
                  <a:schemeClr val="tx1"/>
                </a:solidFill>
                <a:effectLst/>
                <a:latin typeface="Calibri" pitchFamily="34" charset="0"/>
                <a:ea typeface="+mn-ea"/>
                <a:cs typeface="+mn-cs"/>
              </a:rPr>
              <a:t> Day 0 to d 7 </a:t>
            </a:r>
            <a:r>
              <a:rPr lang="en-US" sz="1200" kern="1200" dirty="0" err="1" smtClean="0">
                <a:solidFill>
                  <a:schemeClr val="tx1"/>
                </a:solidFill>
                <a:effectLst/>
                <a:latin typeface="Calibri" pitchFamily="34" charset="0"/>
                <a:ea typeface="+mn-ea"/>
                <a:cs typeface="+mn-cs"/>
              </a:rPr>
              <a:t>drylot</a:t>
            </a:r>
            <a:r>
              <a:rPr lang="en-US" sz="1200" kern="1200" dirty="0" smtClean="0">
                <a:solidFill>
                  <a:schemeClr val="tx1"/>
                </a:solidFill>
                <a:effectLst/>
                <a:latin typeface="Calibri" pitchFamily="34" charset="0"/>
                <a:ea typeface="+mn-ea"/>
                <a:cs typeface="+mn-cs"/>
              </a:rPr>
              <a:t> period.</a:t>
            </a:r>
          </a:p>
          <a:p>
            <a:r>
              <a:rPr lang="en-US" sz="1200" kern="1200" baseline="30000" dirty="0" smtClean="0">
                <a:solidFill>
                  <a:schemeClr val="tx1"/>
                </a:solidFill>
                <a:effectLst/>
                <a:latin typeface="Calibri" pitchFamily="34" charset="0"/>
                <a:ea typeface="+mn-ea"/>
                <a:cs typeface="+mn-cs"/>
              </a:rPr>
              <a:t>6</a:t>
            </a:r>
            <a:r>
              <a:rPr lang="en-US" sz="1200" kern="1200" dirty="0" smtClean="0">
                <a:solidFill>
                  <a:schemeClr val="tx1"/>
                </a:solidFill>
                <a:effectLst/>
                <a:latin typeface="Calibri" pitchFamily="34" charset="0"/>
                <a:ea typeface="+mn-ea"/>
                <a:cs typeface="+mn-cs"/>
              </a:rPr>
              <a:t> Day 7 to d 52 pasture period.</a:t>
            </a:r>
          </a:p>
          <a:p>
            <a:r>
              <a:rPr lang="en-US" sz="1200" kern="1200" baseline="30000" dirty="0" smtClean="0">
                <a:solidFill>
                  <a:schemeClr val="tx1"/>
                </a:solidFill>
                <a:effectLst/>
                <a:latin typeface="Calibri" pitchFamily="34" charset="0"/>
                <a:ea typeface="+mn-ea"/>
                <a:cs typeface="+mn-cs"/>
              </a:rPr>
              <a:t>7 </a:t>
            </a:r>
            <a:r>
              <a:rPr lang="en-US" sz="1200" kern="1200" dirty="0" smtClean="0">
                <a:solidFill>
                  <a:schemeClr val="tx1"/>
                </a:solidFill>
                <a:effectLst/>
                <a:latin typeface="Calibri" pitchFamily="34" charset="0"/>
                <a:ea typeface="+mn-ea"/>
                <a:cs typeface="+mn-cs"/>
              </a:rPr>
              <a:t>Premium of $0.11/kg of calf BW included in profit (loss) calculation.</a:t>
            </a:r>
          </a:p>
          <a:p>
            <a:r>
              <a:rPr lang="en-US" sz="1200" kern="1200" baseline="30000" dirty="0" err="1" smtClean="0">
                <a:solidFill>
                  <a:schemeClr val="tx1"/>
                </a:solidFill>
                <a:effectLst/>
                <a:latin typeface="Calibri" pitchFamily="34" charset="0"/>
                <a:ea typeface="+mn-ea"/>
                <a:cs typeface="+mn-cs"/>
              </a:rPr>
              <a:t>ab</a:t>
            </a:r>
            <a:r>
              <a:rPr lang="en-US" sz="1200" kern="1200" dirty="0" smtClean="0">
                <a:solidFill>
                  <a:schemeClr val="tx1"/>
                </a:solidFill>
                <a:effectLst/>
                <a:latin typeface="Calibri" pitchFamily="34" charset="0"/>
                <a:ea typeface="+mn-ea"/>
                <a:cs typeface="+mn-cs"/>
              </a:rPr>
              <a:t> LS means within a row without a common superscript differ (</a:t>
            </a:r>
            <a:r>
              <a:rPr lang="en-US" sz="1200" i="1" kern="1200" dirty="0" smtClean="0">
                <a:solidFill>
                  <a:schemeClr val="tx1"/>
                </a:solidFill>
                <a:effectLst/>
                <a:latin typeface="Calibri" pitchFamily="34" charset="0"/>
                <a:ea typeface="+mn-ea"/>
                <a:cs typeface="+mn-cs"/>
              </a:rPr>
              <a:t>P</a:t>
            </a:r>
            <a:r>
              <a:rPr lang="en-US" sz="1200" kern="1200" dirty="0" smtClean="0">
                <a:solidFill>
                  <a:schemeClr val="tx1"/>
                </a:solidFill>
                <a:effectLst/>
                <a:latin typeface="Calibri" pitchFamily="34" charset="0"/>
                <a:ea typeface="+mn-ea"/>
                <a:cs typeface="+mn-cs"/>
              </a:rPr>
              <a:t> &lt; 0.05).</a:t>
            </a:r>
          </a:p>
          <a:p>
            <a:r>
              <a:rPr lang="en-US" sz="1200" kern="1200" dirty="0" smtClean="0">
                <a:solidFill>
                  <a:schemeClr val="tx1"/>
                </a:solidFill>
                <a:effectLst/>
                <a:latin typeface="Calibri" pitchFamily="34"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CB172BE2-0C89-493A-931A-7E37061C1C1A}" type="slidenum">
              <a:rPr lang="en-US" smtClean="0"/>
              <a:pPr>
                <a:defRPr/>
              </a:pPr>
              <a:t>26</a:t>
            </a:fld>
            <a:endParaRPr lang="en-US" dirty="0"/>
          </a:p>
        </p:txBody>
      </p:sp>
    </p:spTree>
    <p:extLst>
      <p:ext uri="{BB962C8B-B14F-4D97-AF65-F5344CB8AC3E}">
        <p14:creationId xmlns:p14="http://schemas.microsoft.com/office/powerpoint/2010/main" val="1662506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 CON (control, supplement without feed additives) ACT (supplement with </a:t>
            </a:r>
            <a:r>
              <a:rPr lang="en-US" sz="1200" kern="1200" dirty="0" err="1" smtClean="0">
                <a:solidFill>
                  <a:schemeClr val="tx1"/>
                </a:solidFill>
                <a:effectLst/>
                <a:latin typeface="Calibri" pitchFamily="34" charset="0"/>
                <a:ea typeface="+mn-ea"/>
                <a:cs typeface="+mn-cs"/>
              </a:rPr>
              <a:t>Actigen</a:t>
            </a:r>
            <a:r>
              <a:rPr lang="en-US" sz="1200" kern="1200" dirty="0" smtClean="0">
                <a:solidFill>
                  <a:schemeClr val="tx1"/>
                </a:solidFill>
                <a:effectLst/>
                <a:latin typeface="Calibri" pitchFamily="34" charset="0"/>
                <a:ea typeface="+mn-ea"/>
                <a:cs typeface="+mn-cs"/>
              </a:rPr>
              <a:t> at 5 g•d</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•calf</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 CTC (supplement with chlortetracycline at 350 g•d</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•calf</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 RUM (supplement with </a:t>
            </a:r>
            <a:r>
              <a:rPr lang="en-US" sz="1200" kern="1200" dirty="0" err="1" smtClean="0">
                <a:solidFill>
                  <a:schemeClr val="tx1"/>
                </a:solidFill>
                <a:effectLst/>
                <a:latin typeface="Calibri" pitchFamily="34" charset="0"/>
                <a:ea typeface="+mn-ea"/>
                <a:cs typeface="+mn-cs"/>
              </a:rPr>
              <a:t>monensin</a:t>
            </a:r>
            <a:r>
              <a:rPr lang="en-US" sz="1200" kern="1200" dirty="0" smtClean="0">
                <a:solidFill>
                  <a:schemeClr val="tx1"/>
                </a:solidFill>
                <a:effectLst/>
                <a:latin typeface="Calibri" pitchFamily="34" charset="0"/>
                <a:ea typeface="+mn-ea"/>
                <a:cs typeface="+mn-cs"/>
              </a:rPr>
              <a:t> at 175 mg•d</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•calf</a:t>
            </a:r>
            <a:r>
              <a:rPr lang="en-US" sz="1200" kern="1200" baseline="30000" dirty="0" smtClean="0">
                <a:solidFill>
                  <a:schemeClr val="tx1"/>
                </a:solidFill>
                <a:effectLst/>
                <a:latin typeface="Calibri" pitchFamily="34" charset="0"/>
                <a:ea typeface="+mn-ea"/>
                <a:cs typeface="+mn-cs"/>
              </a:rPr>
              <a:t>-1</a:t>
            </a:r>
            <a:r>
              <a:rPr lang="en-US" sz="1200" kern="1200" dirty="0" smtClean="0">
                <a:solidFill>
                  <a:schemeClr val="tx1"/>
                </a:solidFill>
                <a:effectLst/>
                <a:latin typeface="Calibri" pitchFamily="34" charset="0"/>
                <a:ea typeface="+mn-ea"/>
                <a:cs typeface="+mn-cs"/>
              </a:rPr>
              <a:t>).</a:t>
            </a:r>
          </a:p>
          <a:p>
            <a:r>
              <a:rPr lang="en-US" sz="1200" kern="1200" baseline="30000" dirty="0" smtClean="0">
                <a:solidFill>
                  <a:schemeClr val="tx1"/>
                </a:solidFill>
                <a:effectLst/>
                <a:latin typeface="Calibri" pitchFamily="34" charset="0"/>
                <a:ea typeface="+mn-ea"/>
                <a:cs typeface="+mn-cs"/>
              </a:rPr>
              <a:t>2</a:t>
            </a:r>
            <a:r>
              <a:rPr lang="en-US" sz="1200" kern="1200" dirty="0" smtClean="0">
                <a:solidFill>
                  <a:schemeClr val="tx1"/>
                </a:solidFill>
                <a:effectLst/>
                <a:latin typeface="Calibri" pitchFamily="34" charset="0"/>
                <a:ea typeface="+mn-ea"/>
                <a:cs typeface="+mn-cs"/>
              </a:rPr>
              <a:t> Standard error (n = 32).</a:t>
            </a:r>
          </a:p>
          <a:p>
            <a:r>
              <a:rPr lang="en-US" sz="1200" kern="1200" baseline="30000" dirty="0" smtClean="0">
                <a:solidFill>
                  <a:schemeClr val="tx1"/>
                </a:solidFill>
                <a:effectLst/>
                <a:latin typeface="Calibri" pitchFamily="34" charset="0"/>
                <a:ea typeface="+mn-ea"/>
                <a:cs typeface="+mn-cs"/>
              </a:rPr>
              <a:t>3</a:t>
            </a:r>
            <a:r>
              <a:rPr lang="en-US" sz="1200" kern="1200" dirty="0" smtClean="0">
                <a:solidFill>
                  <a:schemeClr val="tx1"/>
                </a:solidFill>
                <a:effectLst/>
                <a:latin typeface="Calibri" pitchFamily="34" charset="0"/>
                <a:ea typeface="+mn-ea"/>
                <a:cs typeface="+mn-cs"/>
              </a:rPr>
              <a:t> Starting weight (d 0) was taken by averaging d 0 and d 1 BW measurements.</a:t>
            </a:r>
          </a:p>
          <a:p>
            <a:r>
              <a:rPr lang="en-US" sz="1200" kern="1200" baseline="30000" dirty="0" smtClean="0">
                <a:solidFill>
                  <a:schemeClr val="tx1"/>
                </a:solidFill>
                <a:effectLst/>
                <a:latin typeface="Calibri" pitchFamily="34" charset="0"/>
                <a:ea typeface="+mn-ea"/>
                <a:cs typeface="+mn-cs"/>
              </a:rPr>
              <a:t>4</a:t>
            </a:r>
            <a:r>
              <a:rPr lang="en-US" sz="1200" kern="1200" dirty="0" smtClean="0">
                <a:solidFill>
                  <a:schemeClr val="tx1"/>
                </a:solidFill>
                <a:effectLst/>
                <a:latin typeface="Calibri" pitchFamily="34" charset="0"/>
                <a:ea typeface="+mn-ea"/>
                <a:cs typeface="+mn-cs"/>
              </a:rPr>
              <a:t> Ending weight (d 52) was taken by averaging d 51 and d 52 BW measurements.</a:t>
            </a:r>
          </a:p>
          <a:p>
            <a:r>
              <a:rPr lang="en-US" sz="1200" kern="1200" baseline="30000" dirty="0" smtClean="0">
                <a:solidFill>
                  <a:schemeClr val="tx1"/>
                </a:solidFill>
                <a:effectLst/>
                <a:latin typeface="Calibri" pitchFamily="34" charset="0"/>
                <a:ea typeface="+mn-ea"/>
                <a:cs typeface="+mn-cs"/>
              </a:rPr>
              <a:t>5</a:t>
            </a:r>
            <a:r>
              <a:rPr lang="en-US" sz="1200" kern="1200" dirty="0" smtClean="0">
                <a:solidFill>
                  <a:schemeClr val="tx1"/>
                </a:solidFill>
                <a:effectLst/>
                <a:latin typeface="Calibri" pitchFamily="34" charset="0"/>
                <a:ea typeface="+mn-ea"/>
                <a:cs typeface="+mn-cs"/>
              </a:rPr>
              <a:t> Day 0 to d 7 </a:t>
            </a:r>
            <a:r>
              <a:rPr lang="en-US" sz="1200" kern="1200" dirty="0" err="1" smtClean="0">
                <a:solidFill>
                  <a:schemeClr val="tx1"/>
                </a:solidFill>
                <a:effectLst/>
                <a:latin typeface="Calibri" pitchFamily="34" charset="0"/>
                <a:ea typeface="+mn-ea"/>
                <a:cs typeface="+mn-cs"/>
              </a:rPr>
              <a:t>drylot</a:t>
            </a:r>
            <a:r>
              <a:rPr lang="en-US" sz="1200" kern="1200" dirty="0" smtClean="0">
                <a:solidFill>
                  <a:schemeClr val="tx1"/>
                </a:solidFill>
                <a:effectLst/>
                <a:latin typeface="Calibri" pitchFamily="34" charset="0"/>
                <a:ea typeface="+mn-ea"/>
                <a:cs typeface="+mn-cs"/>
              </a:rPr>
              <a:t> period.</a:t>
            </a:r>
          </a:p>
          <a:p>
            <a:r>
              <a:rPr lang="en-US" sz="1200" kern="1200" baseline="30000" dirty="0" smtClean="0">
                <a:solidFill>
                  <a:schemeClr val="tx1"/>
                </a:solidFill>
                <a:effectLst/>
                <a:latin typeface="Calibri" pitchFamily="34" charset="0"/>
                <a:ea typeface="+mn-ea"/>
                <a:cs typeface="+mn-cs"/>
              </a:rPr>
              <a:t>6</a:t>
            </a:r>
            <a:r>
              <a:rPr lang="en-US" sz="1200" kern="1200" dirty="0" smtClean="0">
                <a:solidFill>
                  <a:schemeClr val="tx1"/>
                </a:solidFill>
                <a:effectLst/>
                <a:latin typeface="Calibri" pitchFamily="34" charset="0"/>
                <a:ea typeface="+mn-ea"/>
                <a:cs typeface="+mn-cs"/>
              </a:rPr>
              <a:t> Day 7 to d 52 pasture period.</a:t>
            </a:r>
          </a:p>
          <a:p>
            <a:r>
              <a:rPr lang="en-US" sz="1200" kern="1200" baseline="30000" dirty="0" smtClean="0">
                <a:solidFill>
                  <a:schemeClr val="tx1"/>
                </a:solidFill>
                <a:effectLst/>
                <a:latin typeface="Calibri" pitchFamily="34" charset="0"/>
                <a:ea typeface="+mn-ea"/>
                <a:cs typeface="+mn-cs"/>
              </a:rPr>
              <a:t>7 </a:t>
            </a:r>
            <a:r>
              <a:rPr lang="en-US" sz="1200" kern="1200" dirty="0" smtClean="0">
                <a:solidFill>
                  <a:schemeClr val="tx1"/>
                </a:solidFill>
                <a:effectLst/>
                <a:latin typeface="Calibri" pitchFamily="34" charset="0"/>
                <a:ea typeface="+mn-ea"/>
                <a:cs typeface="+mn-cs"/>
              </a:rPr>
              <a:t>Premium of $0.11/kg of calf BW included in profit (loss) calculation.</a:t>
            </a:r>
          </a:p>
          <a:p>
            <a:r>
              <a:rPr lang="en-US" sz="1200" kern="1200" baseline="30000" dirty="0" err="1" smtClean="0">
                <a:solidFill>
                  <a:schemeClr val="tx1"/>
                </a:solidFill>
                <a:effectLst/>
                <a:latin typeface="Calibri" pitchFamily="34" charset="0"/>
                <a:ea typeface="+mn-ea"/>
                <a:cs typeface="+mn-cs"/>
              </a:rPr>
              <a:t>ab</a:t>
            </a:r>
            <a:r>
              <a:rPr lang="en-US" sz="1200" kern="1200" dirty="0" smtClean="0">
                <a:solidFill>
                  <a:schemeClr val="tx1"/>
                </a:solidFill>
                <a:effectLst/>
                <a:latin typeface="Calibri" pitchFamily="34" charset="0"/>
                <a:ea typeface="+mn-ea"/>
                <a:cs typeface="+mn-cs"/>
              </a:rPr>
              <a:t> LS means within a row without a common superscript differ (</a:t>
            </a:r>
            <a:r>
              <a:rPr lang="en-US" sz="1200" i="1" kern="1200" dirty="0" smtClean="0">
                <a:solidFill>
                  <a:schemeClr val="tx1"/>
                </a:solidFill>
                <a:effectLst/>
                <a:latin typeface="Calibri" pitchFamily="34" charset="0"/>
                <a:ea typeface="+mn-ea"/>
                <a:cs typeface="+mn-cs"/>
              </a:rPr>
              <a:t>P</a:t>
            </a:r>
            <a:r>
              <a:rPr lang="en-US" sz="1200" kern="1200" dirty="0" smtClean="0">
                <a:solidFill>
                  <a:schemeClr val="tx1"/>
                </a:solidFill>
                <a:effectLst/>
                <a:latin typeface="Calibri" pitchFamily="34" charset="0"/>
                <a:ea typeface="+mn-ea"/>
                <a:cs typeface="+mn-cs"/>
              </a:rPr>
              <a:t> &lt; 0.05).</a:t>
            </a:r>
          </a:p>
          <a:p>
            <a:r>
              <a:rPr lang="en-US" sz="1200" kern="1200" dirty="0" smtClean="0">
                <a:solidFill>
                  <a:schemeClr val="tx1"/>
                </a:solidFill>
                <a:effectLst/>
                <a:latin typeface="Calibri" pitchFamily="34"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CB172BE2-0C89-493A-931A-7E37061C1C1A}" type="slidenum">
              <a:rPr lang="en-US" smtClean="0"/>
              <a:pPr>
                <a:defRPr/>
              </a:pPr>
              <a:t>27</a:t>
            </a:fld>
            <a:endParaRPr lang="en-US" dirty="0"/>
          </a:p>
        </p:txBody>
      </p:sp>
    </p:spTree>
    <p:extLst>
      <p:ext uri="{BB962C8B-B14F-4D97-AF65-F5344CB8AC3E}">
        <p14:creationId xmlns:p14="http://schemas.microsoft.com/office/powerpoint/2010/main" val="1662506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7588" y="720725"/>
            <a:ext cx="5280025" cy="36004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Figure 1. Haptoglobin concentration of calves during 14 d post-weaning, </a:t>
            </a:r>
            <a:r>
              <a:rPr lang="en-US" sz="1200" kern="1200" dirty="0" err="1" smtClean="0">
                <a:solidFill>
                  <a:schemeClr val="tx1"/>
                </a:solidFill>
                <a:effectLst/>
                <a:latin typeface="Calibri" pitchFamily="34" charset="0"/>
                <a:ea typeface="+mn-ea"/>
                <a:cs typeface="+mn-cs"/>
              </a:rPr>
              <a:t>yr</a:t>
            </a:r>
            <a:r>
              <a:rPr lang="en-US" sz="1200" kern="1200" dirty="0" smtClean="0">
                <a:solidFill>
                  <a:schemeClr val="tx1"/>
                </a:solidFill>
                <a:effectLst/>
                <a:latin typeface="Calibri" pitchFamily="34" charset="0"/>
                <a:ea typeface="+mn-ea"/>
                <a:cs typeface="+mn-cs"/>
              </a:rPr>
              <a:t> 1. Day effect (</a:t>
            </a:r>
            <a:r>
              <a:rPr lang="en-US" sz="1200" i="1" kern="1200" dirty="0" smtClean="0">
                <a:solidFill>
                  <a:schemeClr val="tx1"/>
                </a:solidFill>
                <a:effectLst/>
                <a:latin typeface="Calibri" pitchFamily="34" charset="0"/>
                <a:ea typeface="+mn-ea"/>
                <a:cs typeface="+mn-cs"/>
              </a:rPr>
              <a:t>P</a:t>
            </a:r>
            <a:r>
              <a:rPr lang="en-US" sz="1200" kern="1200" dirty="0" smtClean="0">
                <a:solidFill>
                  <a:schemeClr val="tx1"/>
                </a:solidFill>
                <a:effectLst/>
                <a:latin typeface="Calibri" pitchFamily="34" charset="0"/>
                <a:ea typeface="+mn-ea"/>
                <a:cs typeface="+mn-cs"/>
              </a:rPr>
              <a:t> &lt; 0.0001). Means at a particular point in time without a common superscript differ (</a:t>
            </a:r>
            <a:r>
              <a:rPr lang="en-US" sz="1200" i="1" kern="1200" dirty="0" smtClean="0">
                <a:solidFill>
                  <a:schemeClr val="tx1"/>
                </a:solidFill>
                <a:effectLst/>
                <a:latin typeface="Calibri" pitchFamily="34" charset="0"/>
                <a:ea typeface="+mn-ea"/>
                <a:cs typeface="+mn-cs"/>
              </a:rPr>
              <a:t>P</a:t>
            </a:r>
            <a:r>
              <a:rPr lang="en-US" sz="1200" kern="1200" dirty="0" smtClean="0">
                <a:solidFill>
                  <a:schemeClr val="tx1"/>
                </a:solidFill>
                <a:effectLst/>
                <a:latin typeface="Calibri" pitchFamily="34" charset="0"/>
                <a:ea typeface="+mn-ea"/>
                <a:cs typeface="+mn-cs"/>
              </a:rPr>
              <a:t> &lt; 0.05).</a:t>
            </a:r>
          </a:p>
          <a:p>
            <a:endParaRPr lang="en-US" dirty="0"/>
          </a:p>
        </p:txBody>
      </p:sp>
      <p:sp>
        <p:nvSpPr>
          <p:cNvPr id="4" name="Slide Number Placeholder 3"/>
          <p:cNvSpPr>
            <a:spLocks noGrp="1"/>
          </p:cNvSpPr>
          <p:nvPr>
            <p:ph type="sldNum" sz="quarter" idx="10"/>
          </p:nvPr>
        </p:nvSpPr>
        <p:spPr/>
        <p:txBody>
          <a:bodyPr/>
          <a:lstStyle/>
          <a:p>
            <a:pPr>
              <a:defRPr/>
            </a:pPr>
            <a:fld id="{CB172BE2-0C89-493A-931A-7E37061C1C1A}" type="slidenum">
              <a:rPr lang="en-US">
                <a:solidFill>
                  <a:srgbClr val="000000"/>
                </a:solidFill>
              </a:rPr>
              <a:pPr>
                <a:defRPr/>
              </a:pPr>
              <a:t>28</a:t>
            </a:fld>
            <a:endParaRPr lang="en-US" dirty="0">
              <a:solidFill>
                <a:srgbClr val="000000"/>
              </a:solidFill>
            </a:endParaRPr>
          </a:p>
        </p:txBody>
      </p:sp>
    </p:spTree>
    <p:extLst>
      <p:ext uri="{BB962C8B-B14F-4D97-AF65-F5344CB8AC3E}">
        <p14:creationId xmlns:p14="http://schemas.microsoft.com/office/powerpoint/2010/main" val="1287784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2598420" y="4038600"/>
            <a:ext cx="7124700" cy="1828800"/>
          </a:xfrm>
        </p:spPr>
        <p:txBody>
          <a:bodyPr anchor="b"/>
          <a:lstStyle>
            <a:lvl1pPr>
              <a:defRPr cap="all" baseline="0"/>
            </a:lvl1pPr>
          </a:lstStyle>
          <a:p>
            <a:r>
              <a:rPr lang="en-US" smtClean="0"/>
              <a:t>Click to edit Master title style</a:t>
            </a:r>
            <a:endParaRPr lang="en-US"/>
          </a:p>
        </p:txBody>
      </p:sp>
      <p:sp>
        <p:nvSpPr>
          <p:cNvPr id="10" name="Footer Placeholder 16"/>
          <p:cNvSpPr>
            <a:spLocks noGrp="1"/>
          </p:cNvSpPr>
          <p:nvPr>
            <p:ph type="ftr" sz="quarter" idx="11"/>
          </p:nvPr>
        </p:nvSpPr>
        <p:spPr>
          <a:xfrm>
            <a:off x="2294573" y="236618"/>
            <a:ext cx="6454140" cy="365125"/>
          </a:xfrm>
        </p:spPr>
        <p:txBody>
          <a:bodyPr/>
          <a:lstStyle>
            <a:lvl1pPr algn="r">
              <a:defRPr>
                <a:solidFill>
                  <a:schemeClr val="tx2"/>
                </a:solidFill>
              </a:defRPr>
            </a:lvl1pPr>
          </a:lstStyle>
          <a:p>
            <a:pPr>
              <a:defRPr/>
            </a:pPr>
            <a:endParaRPr lang="en-US" dirty="0"/>
          </a:p>
        </p:txBody>
      </p:sp>
      <p:sp>
        <p:nvSpPr>
          <p:cNvPr id="11" name="Slide Number Placeholder 28"/>
          <p:cNvSpPr>
            <a:spLocks noGrp="1"/>
          </p:cNvSpPr>
          <p:nvPr>
            <p:ph type="sldNum" sz="quarter" idx="12"/>
          </p:nvPr>
        </p:nvSpPr>
        <p:spPr>
          <a:xfrm>
            <a:off x="8801100" y="228600"/>
            <a:ext cx="922020" cy="381000"/>
          </a:xfrm>
          <a:prstGeom prst="rect">
            <a:avLst/>
          </a:prstGeom>
        </p:spPr>
        <p:txBody>
          <a:bodyPr/>
          <a:lstStyle>
            <a:lvl1pPr>
              <a:defRPr>
                <a:solidFill>
                  <a:schemeClr val="tx2"/>
                </a:solidFill>
              </a:defRPr>
            </a:lvl1pPr>
          </a:lstStyle>
          <a:p>
            <a:pPr>
              <a:defRPr/>
            </a:pPr>
            <a:fld id="{8D789385-A651-4AF7-A671-CDB60BAC2C4B}"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75533BF-8EAA-4F05-9B9D-CCB292A314B3}" type="datetimeFigureOut">
              <a:rPr lang="en-US"/>
              <a:pPr>
                <a:defRPr/>
              </a:pPr>
              <a:t>12/14/2015</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a:xfrm>
            <a:off x="0" y="1271677"/>
            <a:ext cx="586740" cy="244475"/>
          </a:xfrm>
          <a:prstGeom prst="rect">
            <a:avLst/>
          </a:prstGeom>
        </p:spPr>
        <p:txBody>
          <a:bodyPr/>
          <a:lstStyle>
            <a:lvl1pPr>
              <a:defRPr/>
            </a:lvl1pPr>
          </a:lstStyle>
          <a:p>
            <a:pPr>
              <a:defRPr/>
            </a:pPr>
            <a:fld id="{340AFFFC-D06A-4E59-9881-3E626541937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705648" y="0"/>
            <a:ext cx="352743"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p>
        </p:txBody>
      </p:sp>
      <p:sp>
        <p:nvSpPr>
          <p:cNvPr id="5" name="Rectangle 4"/>
          <p:cNvSpPr/>
          <p:nvPr/>
        </p:nvSpPr>
        <p:spPr>
          <a:xfrm>
            <a:off x="6756242" y="609600"/>
            <a:ext cx="25146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p>
        </p:txBody>
      </p:sp>
      <p:sp>
        <p:nvSpPr>
          <p:cNvPr id="6" name="Rectangle 5"/>
          <p:cNvSpPr/>
          <p:nvPr/>
        </p:nvSpPr>
        <p:spPr>
          <a:xfrm>
            <a:off x="6756242" y="4"/>
            <a:ext cx="25146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p>
        </p:txBody>
      </p:sp>
      <p:sp>
        <p:nvSpPr>
          <p:cNvPr id="2" name="Vertical Title 1"/>
          <p:cNvSpPr>
            <a:spLocks noGrp="1"/>
          </p:cNvSpPr>
          <p:nvPr>
            <p:ph type="title" orient="vert"/>
          </p:nvPr>
        </p:nvSpPr>
        <p:spPr>
          <a:xfrm>
            <a:off x="7208520" y="609680"/>
            <a:ext cx="226314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609600"/>
            <a:ext cx="611886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7208520" y="6248489"/>
            <a:ext cx="2430780" cy="365125"/>
          </a:xfrm>
        </p:spPr>
        <p:txBody>
          <a:bodyPr/>
          <a:lstStyle>
            <a:lvl1pPr>
              <a:defRPr/>
            </a:lvl1pPr>
          </a:lstStyle>
          <a:p>
            <a:pPr>
              <a:defRPr/>
            </a:pPr>
            <a:fld id="{E3DAD960-E880-406C-A7F2-764C71C4611C}" type="datetimeFigureOut">
              <a:rPr lang="en-US"/>
              <a:pPr>
                <a:defRPr/>
              </a:pPr>
              <a:t>12/14/2015</a:t>
            </a:fld>
            <a:endParaRPr lang="en-US" dirty="0"/>
          </a:p>
        </p:txBody>
      </p:sp>
      <p:sp>
        <p:nvSpPr>
          <p:cNvPr id="8" name="Footer Placeholder 4"/>
          <p:cNvSpPr>
            <a:spLocks noGrp="1"/>
          </p:cNvSpPr>
          <p:nvPr>
            <p:ph type="ftr" sz="quarter" idx="11"/>
          </p:nvPr>
        </p:nvSpPr>
        <p:spPr>
          <a:xfrm>
            <a:off x="502925" y="6248489"/>
            <a:ext cx="6131084" cy="365125"/>
          </a:xfrm>
        </p:spPr>
        <p:txBody>
          <a:bodyPr/>
          <a:lstStyle>
            <a:lvl1pPr>
              <a:defRPr/>
            </a:lvl1pPr>
          </a:lstStyle>
          <a:p>
            <a:pPr>
              <a:defRPr/>
            </a:pPr>
            <a:endParaRPr lang="en-US" dirty="0"/>
          </a:p>
        </p:txBody>
      </p:sp>
      <p:sp>
        <p:nvSpPr>
          <p:cNvPr id="9" name="Slide Number Placeholder 5"/>
          <p:cNvSpPr>
            <a:spLocks noGrp="1"/>
          </p:cNvSpPr>
          <p:nvPr>
            <p:ph type="sldNum" sz="quarter" idx="12"/>
          </p:nvPr>
        </p:nvSpPr>
        <p:spPr>
          <a:xfrm rot="5400000">
            <a:off x="6615275" y="132318"/>
            <a:ext cx="533400" cy="268923"/>
          </a:xfrm>
          <a:prstGeom prst="rect">
            <a:avLst/>
          </a:prstGeom>
        </p:spPr>
        <p:txBody>
          <a:bodyPr/>
          <a:lstStyle>
            <a:lvl1pPr>
              <a:defRPr/>
            </a:lvl1pPr>
          </a:lstStyle>
          <a:p>
            <a:pPr>
              <a:defRPr/>
            </a:pPr>
            <a:fld id="{5D31355C-A753-475D-A8DC-27EC27EA773A}"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440"/>
            <a:ext cx="85496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3886200"/>
            <a:ext cx="704088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7208520" y="6356365"/>
            <a:ext cx="2346960" cy="365125"/>
          </a:xfrm>
          <a:prstGeom prst="rect">
            <a:avLst/>
          </a:prstGeom>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8761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2598420" y="4038600"/>
            <a:ext cx="7124700" cy="1828800"/>
          </a:xfrm>
        </p:spPr>
        <p:txBody>
          <a:bodyPr anchor="b"/>
          <a:lstStyle>
            <a:lvl1pPr>
              <a:defRPr cap="all" baseline="0"/>
            </a:lvl1pPr>
          </a:lstStyle>
          <a:p>
            <a:r>
              <a:rPr lang="en-US" smtClean="0"/>
              <a:t>Click to edit Master title style</a:t>
            </a:r>
            <a:endParaRPr lang="en-US"/>
          </a:p>
        </p:txBody>
      </p:sp>
      <p:sp>
        <p:nvSpPr>
          <p:cNvPr id="10" name="Footer Placeholder 16"/>
          <p:cNvSpPr>
            <a:spLocks noGrp="1"/>
          </p:cNvSpPr>
          <p:nvPr>
            <p:ph type="ftr" sz="quarter" idx="11"/>
          </p:nvPr>
        </p:nvSpPr>
        <p:spPr>
          <a:xfrm>
            <a:off x="2294573" y="236650"/>
            <a:ext cx="6454140" cy="365125"/>
          </a:xfrm>
        </p:spPr>
        <p:txBody>
          <a:bodyPr/>
          <a:lstStyle>
            <a:lvl1pPr algn="r">
              <a:defRPr>
                <a:solidFill>
                  <a:schemeClr val="tx2"/>
                </a:solidFill>
              </a:defRPr>
            </a:lvl1pPr>
          </a:lstStyle>
          <a:p>
            <a:pPr>
              <a:defRPr/>
            </a:pPr>
            <a:endParaRPr lang="en-US" dirty="0">
              <a:solidFill>
                <a:srgbClr val="EAEBDE"/>
              </a:solidFill>
              <a:latin typeface="Arial"/>
            </a:endParaRPr>
          </a:p>
        </p:txBody>
      </p:sp>
      <p:sp>
        <p:nvSpPr>
          <p:cNvPr id="11" name="Slide Number Placeholder 28"/>
          <p:cNvSpPr>
            <a:spLocks noGrp="1"/>
          </p:cNvSpPr>
          <p:nvPr>
            <p:ph type="sldNum" sz="quarter" idx="12"/>
          </p:nvPr>
        </p:nvSpPr>
        <p:spPr>
          <a:xfrm>
            <a:off x="8801100" y="228600"/>
            <a:ext cx="922020" cy="381000"/>
          </a:xfrm>
          <a:prstGeom prst="rect">
            <a:avLst/>
          </a:prstGeom>
        </p:spPr>
        <p:txBody>
          <a:bodyPr/>
          <a:lstStyle>
            <a:lvl1pPr>
              <a:defRPr>
                <a:solidFill>
                  <a:schemeClr val="tx2"/>
                </a:solidFill>
              </a:defRPr>
            </a:lvl1pPr>
          </a:lstStyle>
          <a:p>
            <a:pPr>
              <a:defRPr/>
            </a:pPr>
            <a:fld id="{8D789385-A651-4AF7-A671-CDB60BAC2C4B}" type="slidenum">
              <a:rPr lang="en-US">
                <a:solidFill>
                  <a:srgbClr val="EAEBDE"/>
                </a:solidFill>
              </a:rPr>
              <a:pPr>
                <a:defRPr/>
              </a:pPr>
              <a:t>‹#›</a:t>
            </a:fld>
            <a:endParaRPr lang="en-US" dirty="0">
              <a:solidFill>
                <a:srgbClr val="EAEBD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3913" y="228600"/>
            <a:ext cx="8968740" cy="990600"/>
          </a:xfrm>
        </p:spPr>
        <p:txBody>
          <a:bodyPr/>
          <a:lstStyle>
            <a:lvl1pPr>
              <a:defRPr sz="3600" b="1">
                <a:solidFill>
                  <a:schemeClr val="bg1">
                    <a:lumMod val="95000"/>
                    <a:lumOff val="5000"/>
                  </a:schemeClr>
                </a:solidFill>
              </a:defRPr>
            </a:lvl1pPr>
          </a:lstStyle>
          <a:p>
            <a:r>
              <a:rPr lang="en-US" dirty="0" smtClean="0"/>
              <a:t>Click to edit Master title style</a:t>
            </a:r>
            <a:endParaRPr lang="en-US" dirty="0"/>
          </a:p>
        </p:txBody>
      </p:sp>
      <p:sp>
        <p:nvSpPr>
          <p:cNvPr id="8" name="Content Placeholder 7"/>
          <p:cNvSpPr>
            <a:spLocks noGrp="1"/>
          </p:cNvSpPr>
          <p:nvPr>
            <p:ph sz="quarter" idx="1"/>
          </p:nvPr>
        </p:nvSpPr>
        <p:spPr>
          <a:xfrm>
            <a:off x="673913" y="1600200"/>
            <a:ext cx="8968740" cy="4495800"/>
          </a:xfrm>
        </p:spPr>
        <p:txBody>
          <a:bodyPr/>
          <a:lstStyle>
            <a:lvl1pPr marL="342900" indent="-342900">
              <a:spcBef>
                <a:spcPts val="900"/>
              </a:spcBef>
              <a:spcAft>
                <a:spcPts val="900"/>
              </a:spcAft>
              <a:buClr>
                <a:srgbClr val="FF6600"/>
              </a:buClr>
              <a:buFont typeface="Wingdings" pitchFamily="2" charset="2"/>
              <a:buChar char="q"/>
              <a:defRPr b="1">
                <a:solidFill>
                  <a:srgbClr val="0000FF"/>
                </a:solidFill>
                <a:latin typeface="+mn-lt"/>
              </a:defRPr>
            </a:lvl1pPr>
            <a:lvl2pPr marL="685800" indent="-342900">
              <a:spcBef>
                <a:spcPts val="900"/>
              </a:spcBef>
              <a:spcAft>
                <a:spcPts val="900"/>
              </a:spcAft>
              <a:buClr>
                <a:srgbClr val="FF6600"/>
              </a:buClr>
              <a:buFont typeface="Wingdings 2" pitchFamily="18" charset="2"/>
              <a:buChar char=""/>
              <a:defRPr b="1">
                <a:solidFill>
                  <a:srgbClr val="0000FF"/>
                </a:solidFill>
                <a:latin typeface="+mn-lt"/>
              </a:defRPr>
            </a:lvl2pPr>
            <a:lvl3pPr marL="1028700" indent="-393700">
              <a:spcBef>
                <a:spcPts val="900"/>
              </a:spcBef>
              <a:spcAft>
                <a:spcPts val="900"/>
              </a:spcAft>
              <a:buClr>
                <a:srgbClr val="FF6600"/>
              </a:buClr>
              <a:buSzPct val="100000"/>
              <a:buFont typeface="Wingdings" charset="2"/>
              <a:buChar char="§"/>
              <a:defRPr b="1">
                <a:solidFill>
                  <a:srgbClr val="0000FF"/>
                </a:solidFill>
                <a:latin typeface="+mn-lt"/>
              </a:defRPr>
            </a:lvl3pPr>
            <a:lvl4pPr marL="1257300" indent="-279400">
              <a:spcBef>
                <a:spcPts val="900"/>
              </a:spcBef>
              <a:spcAft>
                <a:spcPts val="900"/>
              </a:spcAft>
              <a:buClr>
                <a:srgbClr val="FF6600"/>
              </a:buClr>
              <a:buSzPct val="100000"/>
              <a:buFont typeface="Wingdings" charset="2"/>
              <a:buChar char="§"/>
              <a:defRPr b="1">
                <a:solidFill>
                  <a:srgbClr val="0000FF"/>
                </a:solidFill>
                <a:latin typeface="+mn-lt"/>
              </a:defRPr>
            </a:lvl4pPr>
            <a:lvl5pPr marL="1600200" indent="-342900">
              <a:spcBef>
                <a:spcPts val="900"/>
              </a:spcBef>
              <a:spcAft>
                <a:spcPts val="900"/>
              </a:spcAft>
              <a:defRPr b="1">
                <a:solidFill>
                  <a:srgbClr val="0000FF"/>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fld id="{91DC87D4-EB5A-4E3F-9A51-A4F00B3E6A47}" type="datetimeFigureOut">
              <a:rPr lang="en-US">
                <a:solidFill>
                  <a:srgbClr val="EAEBDE"/>
                </a:solidFill>
                <a:latin typeface="Arial"/>
              </a:rPr>
              <a:pPr>
                <a:defRPr/>
              </a:pPr>
              <a:t>12/14/2015</a:t>
            </a:fld>
            <a:endParaRPr lang="en-US" dirty="0">
              <a:solidFill>
                <a:srgbClr val="EAEBDE"/>
              </a:solidFill>
              <a:latin typeface="Arial"/>
            </a:endParaRPr>
          </a:p>
        </p:txBody>
      </p:sp>
      <p:sp>
        <p:nvSpPr>
          <p:cNvPr id="5" name="Footer Placeholder 2"/>
          <p:cNvSpPr>
            <a:spLocks noGrp="1"/>
          </p:cNvSpPr>
          <p:nvPr>
            <p:ph type="ftr" sz="quarter" idx="11"/>
          </p:nvPr>
        </p:nvSpPr>
        <p:spPr/>
        <p:txBody>
          <a:bodyPr/>
          <a:lstStyle>
            <a:lvl1pPr>
              <a:defRPr/>
            </a:lvl1pPr>
          </a:lstStyle>
          <a:p>
            <a:pPr>
              <a:defRPr/>
            </a:pPr>
            <a:endParaRPr lang="en-US" dirty="0">
              <a:solidFill>
                <a:srgbClr val="EAEBDE"/>
              </a:solidFill>
              <a:latin typeface="Arial"/>
            </a:endParaRPr>
          </a:p>
        </p:txBody>
      </p:sp>
      <p:sp>
        <p:nvSpPr>
          <p:cNvPr id="6" name="PubHalfFrame"/>
          <p:cNvSpPr>
            <a:spLocks noEditPoints="1" noChangeArrowheads="1"/>
          </p:cNvSpPr>
          <p:nvPr userDrawn="1"/>
        </p:nvSpPr>
        <p:spPr bwMode="auto">
          <a:xfrm>
            <a:off x="0" y="0"/>
            <a:ext cx="1064525" cy="1119116"/>
          </a:xfrm>
          <a:custGeom>
            <a:avLst/>
            <a:gdLst>
              <a:gd name="G0" fmla="+- 0 0 0"/>
              <a:gd name="G1" fmla="+- 7200 0 0"/>
              <a:gd name="G2" fmla="+- 21600 0 7200"/>
              <a:gd name="G3" fmla="*/ 7200 1 2"/>
              <a:gd name="G4" fmla="+- 21600 0 G3"/>
              <a:gd name="G5" fmla="+- 7200 0 0"/>
              <a:gd name="G6" fmla="+- 21600 0 7200"/>
              <a:gd name="G7" fmla="*/ 7200 1 2"/>
              <a:gd name="G8" fmla="+- 21600 0 G7"/>
              <a:gd name="T0" fmla="*/ 10800 w 21600"/>
              <a:gd name="T1" fmla="*/ 0 h 21600"/>
              <a:gd name="T2" fmla="*/ 0 w 21600"/>
              <a:gd name="T3" fmla="*/ 10800 h 21600"/>
              <a:gd name="T4" fmla="*/ 3600 w 21600"/>
              <a:gd name="T5" fmla="*/ 18000 h 21600"/>
              <a:gd name="T6" fmla="*/ 18000 w 21600"/>
              <a:gd name="T7" fmla="*/ 3600 h 21600"/>
              <a:gd name="T8" fmla="*/ 17694720 60000 65536"/>
              <a:gd name="T9" fmla="*/ 11796480 60000 65536"/>
              <a:gd name="T10" fmla="*/ 5898240 60000 65536"/>
              <a:gd name="T11" fmla="*/ 0 60000 65536"/>
              <a:gd name="T12" fmla="*/ 0 w 21600"/>
              <a:gd name="T13" fmla="*/ 0 h 21600"/>
              <a:gd name="T14" fmla="*/ G2 w 21600"/>
              <a:gd name="T15" fmla="*/ G5 h 21600"/>
            </a:gdLst>
            <a:ahLst/>
            <a:cxnLst>
              <a:cxn ang="T8">
                <a:pos x="T0" y="T1"/>
              </a:cxn>
              <a:cxn ang="T9">
                <a:pos x="T2" y="T3"/>
              </a:cxn>
              <a:cxn ang="T10">
                <a:pos x="T4" y="T5"/>
              </a:cxn>
              <a:cxn ang="T11">
                <a:pos x="T6" y="T7"/>
              </a:cxn>
            </a:cxnLst>
            <a:rect l="T12" t="T13" r="T14" b="T15"/>
            <a:pathLst>
              <a:path w="21600" h="21600">
                <a:moveTo>
                  <a:pt x="0" y="0"/>
                </a:moveTo>
                <a:lnTo>
                  <a:pt x="0" y="21600"/>
                </a:lnTo>
                <a:lnTo>
                  <a:pt x="7200" y="14400"/>
                </a:lnTo>
                <a:lnTo>
                  <a:pt x="7200" y="7200"/>
                </a:lnTo>
                <a:lnTo>
                  <a:pt x="14400" y="7200"/>
                </a:lnTo>
                <a:lnTo>
                  <a:pt x="21600" y="0"/>
                </a:lnTo>
                <a:close/>
              </a:path>
            </a:pathLst>
          </a:custGeom>
          <a:solidFill>
            <a:srgbClr val="0000FF"/>
          </a:solidFill>
          <a:ln w="38100">
            <a:solidFill>
              <a:schemeClr val="tx1"/>
            </a:solidFill>
            <a:miter lim="800000"/>
            <a:headEnd/>
            <a:tailEnd/>
          </a:ln>
          <a:effectLst>
            <a:outerShdw dist="107763" dir="2700000" algn="ctr" rotWithShape="0">
              <a:srgbClr val="808080"/>
            </a:outerShdw>
          </a:effectLst>
        </p:spPr>
        <p:txBody>
          <a:bodyPr/>
          <a:lstStyle/>
          <a:p>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1524004"/>
            <a:ext cx="100584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latin typeface="Arial"/>
            </a:endParaRPr>
          </a:p>
        </p:txBody>
      </p:sp>
      <p:sp>
        <p:nvSpPr>
          <p:cNvPr id="5" name="Rectangle 4"/>
          <p:cNvSpPr/>
          <p:nvPr/>
        </p:nvSpPr>
        <p:spPr>
          <a:xfrm>
            <a:off x="0" y="1600200"/>
            <a:ext cx="142494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latin typeface="Arial"/>
            </a:endParaRPr>
          </a:p>
        </p:txBody>
      </p:sp>
      <p:sp>
        <p:nvSpPr>
          <p:cNvPr id="6" name="Rectangle 5"/>
          <p:cNvSpPr/>
          <p:nvPr/>
        </p:nvSpPr>
        <p:spPr>
          <a:xfrm>
            <a:off x="1508760" y="1600200"/>
            <a:ext cx="854964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latin typeface="Arial"/>
            </a:endParaRPr>
          </a:p>
        </p:txBody>
      </p:sp>
      <p:sp>
        <p:nvSpPr>
          <p:cNvPr id="3" name="Text Placeholder 2"/>
          <p:cNvSpPr>
            <a:spLocks noGrp="1"/>
          </p:cNvSpPr>
          <p:nvPr>
            <p:ph type="body" idx="1"/>
          </p:nvPr>
        </p:nvSpPr>
        <p:spPr>
          <a:xfrm>
            <a:off x="1508765" y="2743209"/>
            <a:ext cx="783542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508760" y="1600200"/>
            <a:ext cx="8382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B133C87C-8BF1-4BFB-B938-59B2AAA9F59D}" type="datetimeFigureOut">
              <a:rPr lang="en-US">
                <a:solidFill>
                  <a:srgbClr val="EAEBDE"/>
                </a:solidFill>
                <a:latin typeface="Arial"/>
              </a:rPr>
              <a:pPr>
                <a:defRPr/>
              </a:pPr>
              <a:t>12/14/2015</a:t>
            </a:fld>
            <a:endParaRPr lang="en-US" dirty="0">
              <a:solidFill>
                <a:srgbClr val="EAEBDE"/>
              </a:solidFill>
              <a:latin typeface="Arial"/>
            </a:endParaRPr>
          </a:p>
        </p:txBody>
      </p:sp>
      <p:sp>
        <p:nvSpPr>
          <p:cNvPr id="8" name="Slide Number Placeholder 12"/>
          <p:cNvSpPr>
            <a:spLocks noGrp="1"/>
          </p:cNvSpPr>
          <p:nvPr>
            <p:ph type="sldNum" sz="quarter" idx="11"/>
          </p:nvPr>
        </p:nvSpPr>
        <p:spPr>
          <a:xfrm>
            <a:off x="0" y="1752714"/>
            <a:ext cx="1424940" cy="701675"/>
          </a:xfrm>
          <a:prstGeom prst="rect">
            <a:avLst/>
          </a:prstGeom>
        </p:spPr>
        <p:txBody>
          <a:bodyPr>
            <a:noAutofit/>
          </a:bodyPr>
          <a:lstStyle>
            <a:lvl1pPr>
              <a:defRPr sz="2400">
                <a:solidFill>
                  <a:srgbClr val="FFFFFF"/>
                </a:solidFill>
              </a:defRPr>
            </a:lvl1pPr>
          </a:lstStyle>
          <a:p>
            <a:pPr>
              <a:defRPr/>
            </a:pPr>
            <a:fld id="{A3E5C5E0-B4A9-41C4-BCF0-40ED18CA1E23}" type="slidenum">
              <a:rPr lang="en-US"/>
              <a:pPr>
                <a:defRPr/>
              </a:pPr>
              <a:t>‹#›</a:t>
            </a:fld>
            <a:endParaRPr lang="en-US" dirty="0"/>
          </a:p>
        </p:txBody>
      </p:sp>
      <p:sp>
        <p:nvSpPr>
          <p:cNvPr id="9" name="Footer Placeholder 13"/>
          <p:cNvSpPr>
            <a:spLocks noGrp="1"/>
          </p:cNvSpPr>
          <p:nvPr>
            <p:ph type="ftr" sz="quarter" idx="12"/>
          </p:nvPr>
        </p:nvSpPr>
        <p:spPr/>
        <p:txBody>
          <a:bodyPr/>
          <a:lstStyle>
            <a:lvl1pPr>
              <a:defRPr/>
            </a:lvl1pPr>
          </a:lstStyle>
          <a:p>
            <a:pPr>
              <a:defRPr/>
            </a:pPr>
            <a:endParaRPr lang="en-US" dirty="0">
              <a:solidFill>
                <a:srgbClr val="EAEBDE"/>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70560" y="1589567"/>
            <a:ext cx="42748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5329391" y="1589567"/>
            <a:ext cx="42748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47552AE5-BD55-4F16-8935-2C83394A3EC0}" type="datetimeFigureOut">
              <a:rPr lang="en-US">
                <a:solidFill>
                  <a:srgbClr val="EAEBDE"/>
                </a:solidFill>
                <a:latin typeface="Arial"/>
              </a:rPr>
              <a:pPr>
                <a:defRPr/>
              </a:pPr>
              <a:t>12/14/2015</a:t>
            </a:fld>
            <a:endParaRPr lang="en-US" dirty="0">
              <a:solidFill>
                <a:srgbClr val="EAEBDE"/>
              </a:solidFill>
              <a:latin typeface="Arial"/>
            </a:endParaRPr>
          </a:p>
        </p:txBody>
      </p:sp>
      <p:sp>
        <p:nvSpPr>
          <p:cNvPr id="6" name="Slide Number Placeholder 9"/>
          <p:cNvSpPr>
            <a:spLocks noGrp="1"/>
          </p:cNvSpPr>
          <p:nvPr>
            <p:ph type="sldNum" sz="quarter" idx="11"/>
          </p:nvPr>
        </p:nvSpPr>
        <p:spPr>
          <a:xfrm>
            <a:off x="0" y="1271709"/>
            <a:ext cx="586740" cy="244475"/>
          </a:xfrm>
          <a:prstGeom prst="rect">
            <a:avLst/>
          </a:prstGeom>
        </p:spPr>
        <p:txBody>
          <a:bodyPr rtlCol="0"/>
          <a:lstStyle>
            <a:lvl1pPr>
              <a:defRPr/>
            </a:lvl1pPr>
          </a:lstStyle>
          <a:p>
            <a:pPr>
              <a:defRPr/>
            </a:pPr>
            <a:fld id="{DC3CACEA-FF11-4C94-93FD-B4AF1A65D267}" type="slidenum">
              <a:rPr lang="en-US">
                <a:solidFill>
                  <a:prstClr val="white"/>
                </a:solidFill>
              </a:rPr>
              <a:pPr>
                <a:defRPr/>
              </a:pPr>
              <a:t>‹#›</a:t>
            </a:fld>
            <a:endParaRPr lang="en-US" dirty="0">
              <a:solidFill>
                <a:prstClr val="white"/>
              </a:solidFill>
            </a:endParaRPr>
          </a:p>
        </p:txBody>
      </p:sp>
      <p:sp>
        <p:nvSpPr>
          <p:cNvPr id="7" name="Footer Placeholder 11"/>
          <p:cNvSpPr>
            <a:spLocks noGrp="1"/>
          </p:cNvSpPr>
          <p:nvPr>
            <p:ph type="ftr" sz="quarter" idx="12"/>
          </p:nvPr>
        </p:nvSpPr>
        <p:spPr/>
        <p:txBody>
          <a:bodyPr rtlCol="0"/>
          <a:lstStyle>
            <a:lvl1pPr>
              <a:defRPr/>
            </a:lvl1pPr>
          </a:lstStyle>
          <a:p>
            <a:pPr>
              <a:defRPr/>
            </a:pPr>
            <a:endParaRPr lang="en-US" dirty="0">
              <a:solidFill>
                <a:srgbClr val="EAEBDE"/>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6740" y="273050"/>
            <a:ext cx="896874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70560" y="2438400"/>
            <a:ext cx="427482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5280660" y="2438400"/>
            <a:ext cx="427482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70560" y="1752600"/>
            <a:ext cx="427482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5280660" y="1752600"/>
            <a:ext cx="427482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2B4BE263-EDF0-439E-9FDA-B31430AD72CF}" type="datetimeFigureOut">
              <a:rPr lang="en-US">
                <a:solidFill>
                  <a:srgbClr val="EAEBDE"/>
                </a:solidFill>
                <a:latin typeface="Arial"/>
              </a:rPr>
              <a:pPr>
                <a:defRPr/>
              </a:pPr>
              <a:t>12/14/2015</a:t>
            </a:fld>
            <a:endParaRPr lang="en-US" dirty="0">
              <a:solidFill>
                <a:srgbClr val="EAEBDE"/>
              </a:solidFill>
              <a:latin typeface="Arial"/>
            </a:endParaRPr>
          </a:p>
        </p:txBody>
      </p:sp>
      <p:sp>
        <p:nvSpPr>
          <p:cNvPr id="8" name="Slide Number Placeholder 11"/>
          <p:cNvSpPr>
            <a:spLocks noGrp="1"/>
          </p:cNvSpPr>
          <p:nvPr>
            <p:ph type="sldNum" sz="quarter" idx="11"/>
          </p:nvPr>
        </p:nvSpPr>
        <p:spPr>
          <a:xfrm>
            <a:off x="0" y="1271709"/>
            <a:ext cx="586740" cy="244475"/>
          </a:xfrm>
          <a:prstGeom prst="rect">
            <a:avLst/>
          </a:prstGeom>
        </p:spPr>
        <p:txBody>
          <a:bodyPr rtlCol="0"/>
          <a:lstStyle>
            <a:lvl1pPr>
              <a:defRPr/>
            </a:lvl1pPr>
          </a:lstStyle>
          <a:p>
            <a:pPr>
              <a:defRPr/>
            </a:pPr>
            <a:fld id="{65CE92AB-50D0-42C0-8677-ED8A5AAFB691}" type="slidenum">
              <a:rPr lang="en-US">
                <a:solidFill>
                  <a:prstClr val="white"/>
                </a:solidFill>
              </a:rPr>
              <a:pPr>
                <a:defRPr/>
              </a:pPr>
              <a:t>‹#›</a:t>
            </a:fld>
            <a:endParaRPr lang="en-US" dirty="0">
              <a:solidFill>
                <a:prstClr val="white"/>
              </a:solidFill>
            </a:endParaRPr>
          </a:p>
        </p:txBody>
      </p:sp>
      <p:sp>
        <p:nvSpPr>
          <p:cNvPr id="9" name="Footer Placeholder 13"/>
          <p:cNvSpPr>
            <a:spLocks noGrp="1"/>
          </p:cNvSpPr>
          <p:nvPr>
            <p:ph type="ftr" sz="quarter" idx="12"/>
          </p:nvPr>
        </p:nvSpPr>
        <p:spPr/>
        <p:txBody>
          <a:bodyPr rtlCol="0"/>
          <a:lstStyle>
            <a:lvl1pPr>
              <a:defRPr/>
            </a:lvl1pPr>
          </a:lstStyle>
          <a:p>
            <a:pPr>
              <a:defRPr/>
            </a:pPr>
            <a:endParaRPr lang="en-US" dirty="0">
              <a:solidFill>
                <a:srgbClr val="EAEBDE"/>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834F3CE-3332-4A6A-8B0A-B3E45A398476}" type="datetimeFigureOut">
              <a:rPr lang="en-US">
                <a:solidFill>
                  <a:srgbClr val="EAEBDE"/>
                </a:solidFill>
                <a:latin typeface="Arial"/>
              </a:rPr>
              <a:pPr>
                <a:defRPr/>
              </a:pPr>
              <a:t>12/14/2015</a:t>
            </a:fld>
            <a:endParaRPr lang="en-US" dirty="0">
              <a:solidFill>
                <a:srgbClr val="EAEBDE"/>
              </a:solidFill>
              <a:latin typeface="Arial"/>
            </a:endParaRPr>
          </a:p>
        </p:txBody>
      </p:sp>
      <p:sp>
        <p:nvSpPr>
          <p:cNvPr id="4" name="Footer Placeholder 2"/>
          <p:cNvSpPr>
            <a:spLocks noGrp="1"/>
          </p:cNvSpPr>
          <p:nvPr>
            <p:ph type="ftr" sz="quarter" idx="11"/>
          </p:nvPr>
        </p:nvSpPr>
        <p:spPr/>
        <p:txBody>
          <a:bodyPr/>
          <a:lstStyle>
            <a:lvl1pPr>
              <a:defRPr/>
            </a:lvl1pPr>
          </a:lstStyle>
          <a:p>
            <a:pPr>
              <a:defRPr/>
            </a:pPr>
            <a:endParaRPr lang="en-US" dirty="0">
              <a:solidFill>
                <a:srgbClr val="EAEBDE"/>
              </a:solidFill>
              <a:latin typeface="Arial"/>
            </a:endParaRPr>
          </a:p>
        </p:txBody>
      </p:sp>
      <p:sp>
        <p:nvSpPr>
          <p:cNvPr id="5" name="Slide Number Placeholder 22"/>
          <p:cNvSpPr>
            <a:spLocks noGrp="1"/>
          </p:cNvSpPr>
          <p:nvPr>
            <p:ph type="sldNum" sz="quarter" idx="12"/>
          </p:nvPr>
        </p:nvSpPr>
        <p:spPr>
          <a:xfrm>
            <a:off x="0" y="1271709"/>
            <a:ext cx="586740" cy="244475"/>
          </a:xfrm>
          <a:prstGeom prst="rect">
            <a:avLst/>
          </a:prstGeom>
        </p:spPr>
        <p:txBody>
          <a:bodyPr/>
          <a:lstStyle>
            <a:lvl1pPr>
              <a:defRPr/>
            </a:lvl1pPr>
          </a:lstStyle>
          <a:p>
            <a:pPr>
              <a:defRPr/>
            </a:pPr>
            <a:fld id="{6F3C6AC2-061D-49A3-9726-8DB2CF8E8CF4}" type="slidenum">
              <a:rPr lang="en-US">
                <a:solidFill>
                  <a:prstClr val="white"/>
                </a:solidFill>
              </a:rPr>
              <a:pPr>
                <a:defRPr/>
              </a:pPr>
              <a:t>‹#›</a:t>
            </a:fld>
            <a:endParaRPr lang="en-US" dirty="0">
              <a:solidFill>
                <a:prstClr val="white"/>
              </a:solidFill>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7FCB96B-8DB5-4C4B-AC27-0C71F24B58DD}" type="datetimeFigureOut">
              <a:rPr lang="en-US">
                <a:solidFill>
                  <a:srgbClr val="EAEBDE"/>
                </a:solidFill>
                <a:latin typeface="Arial"/>
              </a:rPr>
              <a:pPr>
                <a:defRPr/>
              </a:pPr>
              <a:t>12/14/2015</a:t>
            </a:fld>
            <a:endParaRPr lang="en-US" dirty="0">
              <a:solidFill>
                <a:srgbClr val="EAEBDE"/>
              </a:solidFill>
              <a:latin typeface="Arial"/>
            </a:endParaRPr>
          </a:p>
        </p:txBody>
      </p:sp>
      <p:sp>
        <p:nvSpPr>
          <p:cNvPr id="3" name="Footer Placeholder 2"/>
          <p:cNvSpPr>
            <a:spLocks noGrp="1"/>
          </p:cNvSpPr>
          <p:nvPr>
            <p:ph type="ftr" sz="quarter" idx="11"/>
          </p:nvPr>
        </p:nvSpPr>
        <p:spPr/>
        <p:txBody>
          <a:bodyPr/>
          <a:lstStyle>
            <a:lvl1pPr>
              <a:defRPr/>
            </a:lvl1pPr>
          </a:lstStyle>
          <a:p>
            <a:pPr>
              <a:defRPr/>
            </a:pPr>
            <a:endParaRPr lang="en-US" dirty="0">
              <a:solidFill>
                <a:srgbClr val="EAEBDE"/>
              </a:solidFill>
              <a:latin typeface="Arial"/>
            </a:endParaRPr>
          </a:p>
        </p:txBody>
      </p:sp>
      <p:sp>
        <p:nvSpPr>
          <p:cNvPr id="4" name="Slide Number Placeholder 3"/>
          <p:cNvSpPr>
            <a:spLocks noGrp="1"/>
          </p:cNvSpPr>
          <p:nvPr>
            <p:ph type="sldNum" sz="quarter" idx="12"/>
          </p:nvPr>
        </p:nvSpPr>
        <p:spPr>
          <a:xfrm>
            <a:off x="0" y="6248400"/>
            <a:ext cx="586740" cy="381000"/>
          </a:xfrm>
          <a:prstGeom prst="rect">
            <a:avLst/>
          </a:prstGeom>
        </p:spPr>
        <p:txBody>
          <a:bodyPr/>
          <a:lstStyle>
            <a:lvl1pPr>
              <a:defRPr>
                <a:solidFill>
                  <a:schemeClr val="tx2"/>
                </a:solidFill>
              </a:defRPr>
            </a:lvl1pPr>
          </a:lstStyle>
          <a:p>
            <a:pPr>
              <a:defRPr/>
            </a:pPr>
            <a:fld id="{7EC2417A-6680-4A3B-B980-23D02703D379}" type="slidenum">
              <a:rPr lang="en-US">
                <a:solidFill>
                  <a:srgbClr val="EAEBDE"/>
                </a:solidFill>
              </a:rPr>
              <a:pPr>
                <a:defRPr/>
              </a:pPr>
              <a:t>‹#›</a:t>
            </a:fld>
            <a:endParaRPr lang="en-US" dirty="0">
              <a:solidFill>
                <a:srgbClr val="EAEBDE"/>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3913" y="228600"/>
            <a:ext cx="8968740" cy="990600"/>
          </a:xfrm>
        </p:spPr>
        <p:txBody>
          <a:bodyPr/>
          <a:lstStyle>
            <a:lvl1pPr>
              <a:defRPr sz="3600" b="1">
                <a:solidFill>
                  <a:schemeClr val="bg1">
                    <a:lumMod val="95000"/>
                    <a:lumOff val="5000"/>
                  </a:schemeClr>
                </a:solidFill>
              </a:defRPr>
            </a:lvl1pPr>
          </a:lstStyle>
          <a:p>
            <a:r>
              <a:rPr lang="en-US" dirty="0" smtClean="0"/>
              <a:t>Click to edit Master title style</a:t>
            </a:r>
            <a:endParaRPr lang="en-US" dirty="0"/>
          </a:p>
        </p:txBody>
      </p:sp>
      <p:sp>
        <p:nvSpPr>
          <p:cNvPr id="8" name="Content Placeholder 7"/>
          <p:cNvSpPr>
            <a:spLocks noGrp="1"/>
          </p:cNvSpPr>
          <p:nvPr>
            <p:ph sz="quarter" idx="1"/>
          </p:nvPr>
        </p:nvSpPr>
        <p:spPr>
          <a:xfrm>
            <a:off x="673913" y="1600200"/>
            <a:ext cx="8968740" cy="4495800"/>
          </a:xfrm>
        </p:spPr>
        <p:txBody>
          <a:bodyPr/>
          <a:lstStyle>
            <a:lvl1pPr marL="342900" indent="-342900">
              <a:spcBef>
                <a:spcPts val="900"/>
              </a:spcBef>
              <a:spcAft>
                <a:spcPts val="900"/>
              </a:spcAft>
              <a:buClr>
                <a:srgbClr val="FF6600"/>
              </a:buClr>
              <a:buFont typeface="Wingdings" pitchFamily="2" charset="2"/>
              <a:buChar char="q"/>
              <a:defRPr b="1">
                <a:solidFill>
                  <a:srgbClr val="0000FF"/>
                </a:solidFill>
                <a:latin typeface="+mn-lt"/>
              </a:defRPr>
            </a:lvl1pPr>
            <a:lvl2pPr marL="685800" indent="-342900">
              <a:spcBef>
                <a:spcPts val="900"/>
              </a:spcBef>
              <a:spcAft>
                <a:spcPts val="900"/>
              </a:spcAft>
              <a:buClr>
                <a:srgbClr val="FF6600"/>
              </a:buClr>
              <a:buFont typeface="Wingdings 2" pitchFamily="18" charset="2"/>
              <a:buChar char=""/>
              <a:defRPr b="1">
                <a:solidFill>
                  <a:srgbClr val="0000FF"/>
                </a:solidFill>
                <a:latin typeface="+mn-lt"/>
              </a:defRPr>
            </a:lvl2pPr>
            <a:lvl3pPr marL="1028700" indent="-393700">
              <a:spcBef>
                <a:spcPts val="900"/>
              </a:spcBef>
              <a:spcAft>
                <a:spcPts val="900"/>
              </a:spcAft>
              <a:buClr>
                <a:srgbClr val="FF6600"/>
              </a:buClr>
              <a:buSzPct val="100000"/>
              <a:buFont typeface="Wingdings" charset="2"/>
              <a:buChar char="§"/>
              <a:defRPr b="1">
                <a:solidFill>
                  <a:srgbClr val="0000FF"/>
                </a:solidFill>
                <a:latin typeface="+mn-lt"/>
              </a:defRPr>
            </a:lvl3pPr>
            <a:lvl4pPr marL="1257300" indent="-279400">
              <a:spcBef>
                <a:spcPts val="900"/>
              </a:spcBef>
              <a:spcAft>
                <a:spcPts val="900"/>
              </a:spcAft>
              <a:buClr>
                <a:srgbClr val="FF6600"/>
              </a:buClr>
              <a:buSzPct val="100000"/>
              <a:buFont typeface="Wingdings" charset="2"/>
              <a:buChar char="§"/>
              <a:defRPr b="1">
                <a:solidFill>
                  <a:srgbClr val="0000FF"/>
                </a:solidFill>
                <a:latin typeface="+mn-lt"/>
              </a:defRPr>
            </a:lvl4pPr>
            <a:lvl5pPr marL="1600200" indent="-342900">
              <a:spcBef>
                <a:spcPts val="900"/>
              </a:spcBef>
              <a:spcAft>
                <a:spcPts val="900"/>
              </a:spcAft>
              <a:defRPr b="1">
                <a:solidFill>
                  <a:srgbClr val="0000FF"/>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fld id="{91DC87D4-EB5A-4E3F-9A51-A4F00B3E6A47}" type="datetimeFigureOut">
              <a:rPr lang="en-US"/>
              <a:pPr>
                <a:defRPr/>
              </a:pPr>
              <a:t>12/14/2015</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PubHalfFrame"/>
          <p:cNvSpPr>
            <a:spLocks noEditPoints="1" noChangeArrowheads="1"/>
          </p:cNvSpPr>
          <p:nvPr userDrawn="1"/>
        </p:nvSpPr>
        <p:spPr bwMode="auto">
          <a:xfrm>
            <a:off x="0" y="0"/>
            <a:ext cx="1064525" cy="1119116"/>
          </a:xfrm>
          <a:custGeom>
            <a:avLst/>
            <a:gdLst>
              <a:gd name="G0" fmla="+- 0 0 0"/>
              <a:gd name="G1" fmla="+- 7200 0 0"/>
              <a:gd name="G2" fmla="+- 21600 0 7200"/>
              <a:gd name="G3" fmla="*/ 7200 1 2"/>
              <a:gd name="G4" fmla="+- 21600 0 G3"/>
              <a:gd name="G5" fmla="+- 7200 0 0"/>
              <a:gd name="G6" fmla="+- 21600 0 7200"/>
              <a:gd name="G7" fmla="*/ 7200 1 2"/>
              <a:gd name="G8" fmla="+- 21600 0 G7"/>
              <a:gd name="T0" fmla="*/ 10800 w 21600"/>
              <a:gd name="T1" fmla="*/ 0 h 21600"/>
              <a:gd name="T2" fmla="*/ 0 w 21600"/>
              <a:gd name="T3" fmla="*/ 10800 h 21600"/>
              <a:gd name="T4" fmla="*/ 3600 w 21600"/>
              <a:gd name="T5" fmla="*/ 18000 h 21600"/>
              <a:gd name="T6" fmla="*/ 18000 w 21600"/>
              <a:gd name="T7" fmla="*/ 3600 h 21600"/>
              <a:gd name="T8" fmla="*/ 17694720 60000 65536"/>
              <a:gd name="T9" fmla="*/ 11796480 60000 65536"/>
              <a:gd name="T10" fmla="*/ 5898240 60000 65536"/>
              <a:gd name="T11" fmla="*/ 0 60000 65536"/>
              <a:gd name="T12" fmla="*/ 0 w 21600"/>
              <a:gd name="T13" fmla="*/ 0 h 21600"/>
              <a:gd name="T14" fmla="*/ G2 w 21600"/>
              <a:gd name="T15" fmla="*/ G5 h 21600"/>
            </a:gdLst>
            <a:ahLst/>
            <a:cxnLst>
              <a:cxn ang="T8">
                <a:pos x="T0" y="T1"/>
              </a:cxn>
              <a:cxn ang="T9">
                <a:pos x="T2" y="T3"/>
              </a:cxn>
              <a:cxn ang="T10">
                <a:pos x="T4" y="T5"/>
              </a:cxn>
              <a:cxn ang="T11">
                <a:pos x="T6" y="T7"/>
              </a:cxn>
            </a:cxnLst>
            <a:rect l="T12" t="T13" r="T14" b="T15"/>
            <a:pathLst>
              <a:path w="21600" h="21600">
                <a:moveTo>
                  <a:pt x="0" y="0"/>
                </a:moveTo>
                <a:lnTo>
                  <a:pt x="0" y="21600"/>
                </a:lnTo>
                <a:lnTo>
                  <a:pt x="7200" y="14400"/>
                </a:lnTo>
                <a:lnTo>
                  <a:pt x="7200" y="7200"/>
                </a:lnTo>
                <a:lnTo>
                  <a:pt x="14400" y="7200"/>
                </a:lnTo>
                <a:lnTo>
                  <a:pt x="21600" y="0"/>
                </a:lnTo>
                <a:close/>
              </a:path>
            </a:pathLst>
          </a:custGeom>
          <a:solidFill>
            <a:srgbClr val="0000FF"/>
          </a:solidFill>
          <a:ln w="38100">
            <a:solidFill>
              <a:schemeClr val="tx1"/>
            </a:solidFill>
            <a:miter lim="800000"/>
            <a:headEnd/>
            <a:tailEnd/>
          </a:ln>
          <a:effectLst>
            <a:outerShdw dist="107763" dir="2700000" algn="ctr" rotWithShape="0">
              <a:srgbClr val="808080"/>
            </a:outerShdw>
          </a:effectLst>
        </p:spPr>
        <p:txBody>
          <a:bodyPr/>
          <a:lstStyle/>
          <a:p>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0560" y="273050"/>
            <a:ext cx="888492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70560" y="1752600"/>
            <a:ext cx="176022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598420" y="1752600"/>
            <a:ext cx="704088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4BACA2D9-5B7A-4077-A10F-445520CD4029}" type="datetimeFigureOut">
              <a:rPr lang="en-US">
                <a:solidFill>
                  <a:srgbClr val="EAEBDE"/>
                </a:solidFill>
                <a:latin typeface="Arial"/>
              </a:rPr>
              <a:pPr>
                <a:defRPr/>
              </a:pPr>
              <a:t>12/14/2015</a:t>
            </a:fld>
            <a:endParaRPr lang="en-US" dirty="0">
              <a:solidFill>
                <a:srgbClr val="EAEBDE"/>
              </a:solidFill>
              <a:latin typeface="Arial"/>
            </a:endParaRPr>
          </a:p>
        </p:txBody>
      </p:sp>
      <p:sp>
        <p:nvSpPr>
          <p:cNvPr id="6" name="Footer Placeholder 2"/>
          <p:cNvSpPr>
            <a:spLocks noGrp="1"/>
          </p:cNvSpPr>
          <p:nvPr>
            <p:ph type="ftr" sz="quarter" idx="11"/>
          </p:nvPr>
        </p:nvSpPr>
        <p:spPr/>
        <p:txBody>
          <a:bodyPr/>
          <a:lstStyle>
            <a:lvl1pPr>
              <a:defRPr/>
            </a:lvl1pPr>
          </a:lstStyle>
          <a:p>
            <a:pPr>
              <a:defRPr/>
            </a:pPr>
            <a:endParaRPr lang="en-US" dirty="0">
              <a:solidFill>
                <a:srgbClr val="EAEBDE"/>
              </a:solidFill>
              <a:latin typeface="Arial"/>
            </a:endParaRPr>
          </a:p>
        </p:txBody>
      </p:sp>
      <p:sp>
        <p:nvSpPr>
          <p:cNvPr id="7" name="Slide Number Placeholder 22"/>
          <p:cNvSpPr>
            <a:spLocks noGrp="1"/>
          </p:cNvSpPr>
          <p:nvPr>
            <p:ph type="sldNum" sz="quarter" idx="12"/>
          </p:nvPr>
        </p:nvSpPr>
        <p:spPr>
          <a:xfrm>
            <a:off x="0" y="1271709"/>
            <a:ext cx="586740" cy="244475"/>
          </a:xfrm>
          <a:prstGeom prst="rect">
            <a:avLst/>
          </a:prstGeom>
        </p:spPr>
        <p:txBody>
          <a:bodyPr/>
          <a:lstStyle>
            <a:lvl1pPr>
              <a:defRPr/>
            </a:lvl1pPr>
          </a:lstStyle>
          <a:p>
            <a:pPr>
              <a:defRPr/>
            </a:pPr>
            <a:fld id="{587B0720-128B-4E90-988C-E801FE36D0B5}" type="slidenum">
              <a:rPr lang="en-US">
                <a:solidFill>
                  <a:prstClr val="white"/>
                </a:solidFill>
              </a:rPr>
              <a:pPr>
                <a:defRPr/>
              </a:pPr>
              <a:t>‹#›</a:t>
            </a:fld>
            <a:endParaRPr lang="en-US" dirty="0">
              <a:solidFill>
                <a:prstClr val="white"/>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bwMode="white">
          <a:xfrm>
            <a:off x="-10478" y="4572117"/>
            <a:ext cx="100584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latin typeface="Arial"/>
            </a:endParaRPr>
          </a:p>
        </p:txBody>
      </p:sp>
      <p:sp>
        <p:nvSpPr>
          <p:cNvPr id="6" name="Rectangle 5"/>
          <p:cNvSpPr/>
          <p:nvPr/>
        </p:nvSpPr>
        <p:spPr>
          <a:xfrm>
            <a:off x="-10459" y="4664075"/>
            <a:ext cx="1610043"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latin typeface="Arial"/>
            </a:endParaRPr>
          </a:p>
        </p:txBody>
      </p:sp>
      <p:sp>
        <p:nvSpPr>
          <p:cNvPr id="7" name="Rectangle 6"/>
          <p:cNvSpPr/>
          <p:nvPr/>
        </p:nvSpPr>
        <p:spPr>
          <a:xfrm>
            <a:off x="1699102" y="4654554"/>
            <a:ext cx="8359298"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latin typeface="Arial"/>
            </a:endParaRPr>
          </a:p>
        </p:txBody>
      </p:sp>
      <p:sp>
        <p:nvSpPr>
          <p:cNvPr id="8" name="Rectangle 7"/>
          <p:cNvSpPr/>
          <p:nvPr/>
        </p:nvSpPr>
        <p:spPr bwMode="white">
          <a:xfrm>
            <a:off x="1592585" y="13"/>
            <a:ext cx="110014"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latin typeface="Arial"/>
            </a:endParaRPr>
          </a:p>
        </p:txBody>
      </p:sp>
      <p:sp>
        <p:nvSpPr>
          <p:cNvPr id="4" name="Text Placeholder 3"/>
          <p:cNvSpPr>
            <a:spLocks noGrp="1"/>
          </p:cNvSpPr>
          <p:nvPr>
            <p:ph type="body" sz="half" idx="2"/>
          </p:nvPr>
        </p:nvSpPr>
        <p:spPr>
          <a:xfrm>
            <a:off x="1760220" y="5486400"/>
            <a:ext cx="804672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760220" y="4648200"/>
            <a:ext cx="804672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16634" y="0"/>
            <a:ext cx="8341766" cy="4568952"/>
          </a:xfrm>
          <a:solidFill>
            <a:schemeClr val="accent1">
              <a:tint val="40000"/>
            </a:schemeClr>
          </a:solidFill>
          <a:ln>
            <a:noFill/>
          </a:ln>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11"/>
          <p:cNvSpPr>
            <a:spLocks noGrp="1"/>
          </p:cNvSpPr>
          <p:nvPr>
            <p:ph type="dt" sz="half" idx="10"/>
          </p:nvPr>
        </p:nvSpPr>
        <p:spPr>
          <a:xfrm>
            <a:off x="6873240" y="6248521"/>
            <a:ext cx="2933700" cy="365125"/>
          </a:xfrm>
        </p:spPr>
        <p:txBody>
          <a:bodyPr rtlCol="0"/>
          <a:lstStyle>
            <a:lvl1pPr>
              <a:defRPr/>
            </a:lvl1pPr>
          </a:lstStyle>
          <a:p>
            <a:pPr>
              <a:defRPr/>
            </a:pPr>
            <a:fld id="{18E93394-4BEB-471F-8087-6E628768F4E0}" type="datetimeFigureOut">
              <a:rPr lang="en-US">
                <a:solidFill>
                  <a:srgbClr val="EAEBDE"/>
                </a:solidFill>
                <a:latin typeface="Arial"/>
              </a:rPr>
              <a:pPr>
                <a:defRPr/>
              </a:pPr>
              <a:t>12/14/2015</a:t>
            </a:fld>
            <a:endParaRPr lang="en-US" dirty="0">
              <a:solidFill>
                <a:srgbClr val="EAEBDE"/>
              </a:solidFill>
              <a:latin typeface="Arial"/>
            </a:endParaRPr>
          </a:p>
        </p:txBody>
      </p:sp>
      <p:sp>
        <p:nvSpPr>
          <p:cNvPr id="10" name="Slide Number Placeholder 12"/>
          <p:cNvSpPr>
            <a:spLocks noGrp="1"/>
          </p:cNvSpPr>
          <p:nvPr>
            <p:ph type="sldNum" sz="quarter" idx="11"/>
          </p:nvPr>
        </p:nvSpPr>
        <p:spPr>
          <a:xfrm>
            <a:off x="0" y="4667371"/>
            <a:ext cx="1592580" cy="663575"/>
          </a:xfrm>
          <a:prstGeom prst="rect">
            <a:avLst/>
          </a:prstGeom>
        </p:spPr>
        <p:txBody>
          <a:bodyPr rtlCol="0"/>
          <a:lstStyle>
            <a:lvl1pPr>
              <a:defRPr sz="2800"/>
            </a:lvl1pPr>
          </a:lstStyle>
          <a:p>
            <a:pPr>
              <a:defRPr/>
            </a:pPr>
            <a:fld id="{1D4914BA-041A-4A1F-88EA-BA5DCB74332F}" type="slidenum">
              <a:rPr lang="en-US">
                <a:solidFill>
                  <a:prstClr val="white"/>
                </a:solidFill>
              </a:rPr>
              <a:pPr>
                <a:defRPr/>
              </a:pPr>
              <a:t>‹#›</a:t>
            </a:fld>
            <a:endParaRPr lang="en-US" dirty="0">
              <a:solidFill>
                <a:prstClr val="white"/>
              </a:solidFill>
            </a:endParaRPr>
          </a:p>
        </p:txBody>
      </p:sp>
      <p:sp>
        <p:nvSpPr>
          <p:cNvPr id="11" name="Footer Placeholder 13"/>
          <p:cNvSpPr>
            <a:spLocks noGrp="1"/>
          </p:cNvSpPr>
          <p:nvPr>
            <p:ph type="ftr" sz="quarter" idx="12"/>
          </p:nvPr>
        </p:nvSpPr>
        <p:spPr>
          <a:xfrm>
            <a:off x="1760220" y="6248521"/>
            <a:ext cx="5029200" cy="365125"/>
          </a:xfrm>
        </p:spPr>
        <p:txBody>
          <a:bodyPr rtlCol="0"/>
          <a:lstStyle>
            <a:lvl1pPr>
              <a:defRPr/>
            </a:lvl1pPr>
          </a:lstStyle>
          <a:p>
            <a:pPr>
              <a:defRPr/>
            </a:pPr>
            <a:endParaRPr lang="en-US" dirty="0">
              <a:solidFill>
                <a:srgbClr val="EAEBDE"/>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75533BF-8EAA-4F05-9B9D-CCB292A314B3}" type="datetimeFigureOut">
              <a:rPr lang="en-US">
                <a:solidFill>
                  <a:srgbClr val="EAEBDE"/>
                </a:solidFill>
                <a:latin typeface="Arial"/>
              </a:rPr>
              <a:pPr>
                <a:defRPr/>
              </a:pPr>
              <a:t>12/14/2015</a:t>
            </a:fld>
            <a:endParaRPr lang="en-US" dirty="0">
              <a:solidFill>
                <a:srgbClr val="EAEBDE"/>
              </a:solidFill>
              <a:latin typeface="Arial"/>
            </a:endParaRPr>
          </a:p>
        </p:txBody>
      </p:sp>
      <p:sp>
        <p:nvSpPr>
          <p:cNvPr id="5" name="Footer Placeholder 2"/>
          <p:cNvSpPr>
            <a:spLocks noGrp="1"/>
          </p:cNvSpPr>
          <p:nvPr>
            <p:ph type="ftr" sz="quarter" idx="11"/>
          </p:nvPr>
        </p:nvSpPr>
        <p:spPr/>
        <p:txBody>
          <a:bodyPr/>
          <a:lstStyle>
            <a:lvl1pPr>
              <a:defRPr/>
            </a:lvl1pPr>
          </a:lstStyle>
          <a:p>
            <a:pPr>
              <a:defRPr/>
            </a:pPr>
            <a:endParaRPr lang="en-US" dirty="0">
              <a:solidFill>
                <a:srgbClr val="EAEBDE"/>
              </a:solidFill>
              <a:latin typeface="Arial"/>
            </a:endParaRPr>
          </a:p>
        </p:txBody>
      </p:sp>
      <p:sp>
        <p:nvSpPr>
          <p:cNvPr id="6" name="Slide Number Placeholder 22"/>
          <p:cNvSpPr>
            <a:spLocks noGrp="1"/>
          </p:cNvSpPr>
          <p:nvPr>
            <p:ph type="sldNum" sz="quarter" idx="12"/>
          </p:nvPr>
        </p:nvSpPr>
        <p:spPr>
          <a:xfrm>
            <a:off x="0" y="1271709"/>
            <a:ext cx="586740" cy="244475"/>
          </a:xfrm>
          <a:prstGeom prst="rect">
            <a:avLst/>
          </a:prstGeom>
        </p:spPr>
        <p:txBody>
          <a:bodyPr/>
          <a:lstStyle>
            <a:lvl1pPr>
              <a:defRPr/>
            </a:lvl1pPr>
          </a:lstStyle>
          <a:p>
            <a:pPr>
              <a:defRPr/>
            </a:pPr>
            <a:fld id="{340AFFFC-D06A-4E59-9881-3E6265419377}" type="slidenum">
              <a:rPr lang="en-US">
                <a:solidFill>
                  <a:prstClr val="white"/>
                </a:solidFill>
              </a:rPr>
              <a:pPr>
                <a:defRPr/>
              </a:pPr>
              <a:t>‹#›</a:t>
            </a:fld>
            <a:endParaRPr lang="en-US" dirty="0">
              <a:solidFill>
                <a:prstClr val="white"/>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705665" y="0"/>
            <a:ext cx="352743"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latin typeface="Arial"/>
            </a:endParaRPr>
          </a:p>
        </p:txBody>
      </p:sp>
      <p:sp>
        <p:nvSpPr>
          <p:cNvPr id="5" name="Rectangle 4"/>
          <p:cNvSpPr/>
          <p:nvPr/>
        </p:nvSpPr>
        <p:spPr>
          <a:xfrm>
            <a:off x="6756242" y="609600"/>
            <a:ext cx="25146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latin typeface="Arial"/>
            </a:endParaRPr>
          </a:p>
        </p:txBody>
      </p:sp>
      <p:sp>
        <p:nvSpPr>
          <p:cNvPr id="6" name="Rectangle 5"/>
          <p:cNvSpPr/>
          <p:nvPr/>
        </p:nvSpPr>
        <p:spPr>
          <a:xfrm>
            <a:off x="6756242" y="4"/>
            <a:ext cx="25146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0" dirty="0">
              <a:solidFill>
                <a:prstClr val="white"/>
              </a:solidFill>
              <a:latin typeface="Arial"/>
            </a:endParaRPr>
          </a:p>
        </p:txBody>
      </p:sp>
      <p:sp>
        <p:nvSpPr>
          <p:cNvPr id="2" name="Vertical Title 1"/>
          <p:cNvSpPr>
            <a:spLocks noGrp="1"/>
          </p:cNvSpPr>
          <p:nvPr>
            <p:ph type="title" orient="vert"/>
          </p:nvPr>
        </p:nvSpPr>
        <p:spPr>
          <a:xfrm>
            <a:off x="7208520" y="609712"/>
            <a:ext cx="226314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609600"/>
            <a:ext cx="611886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7208520" y="6248521"/>
            <a:ext cx="2430780" cy="365125"/>
          </a:xfrm>
        </p:spPr>
        <p:txBody>
          <a:bodyPr/>
          <a:lstStyle>
            <a:lvl1pPr>
              <a:defRPr/>
            </a:lvl1pPr>
          </a:lstStyle>
          <a:p>
            <a:pPr>
              <a:defRPr/>
            </a:pPr>
            <a:fld id="{E3DAD960-E880-406C-A7F2-764C71C4611C}" type="datetimeFigureOut">
              <a:rPr lang="en-US">
                <a:solidFill>
                  <a:srgbClr val="EAEBDE"/>
                </a:solidFill>
                <a:latin typeface="Arial"/>
              </a:rPr>
              <a:pPr>
                <a:defRPr/>
              </a:pPr>
              <a:t>12/14/2015</a:t>
            </a:fld>
            <a:endParaRPr lang="en-US" dirty="0">
              <a:solidFill>
                <a:srgbClr val="EAEBDE"/>
              </a:solidFill>
              <a:latin typeface="Arial"/>
            </a:endParaRPr>
          </a:p>
        </p:txBody>
      </p:sp>
      <p:sp>
        <p:nvSpPr>
          <p:cNvPr id="8" name="Footer Placeholder 4"/>
          <p:cNvSpPr>
            <a:spLocks noGrp="1"/>
          </p:cNvSpPr>
          <p:nvPr>
            <p:ph type="ftr" sz="quarter" idx="11"/>
          </p:nvPr>
        </p:nvSpPr>
        <p:spPr>
          <a:xfrm>
            <a:off x="502925" y="6248521"/>
            <a:ext cx="6131084" cy="365125"/>
          </a:xfrm>
        </p:spPr>
        <p:txBody>
          <a:bodyPr/>
          <a:lstStyle>
            <a:lvl1pPr>
              <a:defRPr/>
            </a:lvl1pPr>
          </a:lstStyle>
          <a:p>
            <a:pPr>
              <a:defRPr/>
            </a:pPr>
            <a:endParaRPr lang="en-US" dirty="0">
              <a:solidFill>
                <a:srgbClr val="EAEBDE"/>
              </a:solidFill>
              <a:latin typeface="Arial"/>
            </a:endParaRPr>
          </a:p>
        </p:txBody>
      </p:sp>
      <p:sp>
        <p:nvSpPr>
          <p:cNvPr id="9" name="Slide Number Placeholder 5"/>
          <p:cNvSpPr>
            <a:spLocks noGrp="1"/>
          </p:cNvSpPr>
          <p:nvPr>
            <p:ph type="sldNum" sz="quarter" idx="12"/>
          </p:nvPr>
        </p:nvSpPr>
        <p:spPr>
          <a:xfrm rot="5400000">
            <a:off x="6615275" y="132350"/>
            <a:ext cx="533400" cy="268923"/>
          </a:xfrm>
          <a:prstGeom prst="rect">
            <a:avLst/>
          </a:prstGeom>
        </p:spPr>
        <p:txBody>
          <a:bodyPr/>
          <a:lstStyle>
            <a:lvl1pPr>
              <a:defRPr/>
            </a:lvl1pPr>
          </a:lstStyle>
          <a:p>
            <a:pPr>
              <a:defRPr/>
            </a:pPr>
            <a:fld id="{5D31355C-A753-475D-A8DC-27EC27EA773A}" type="slidenum">
              <a:rPr lang="en-US">
                <a:solidFill>
                  <a:prstClr val="white"/>
                </a:solidFill>
              </a:rPr>
              <a:pPr>
                <a:defRPr/>
              </a:pPr>
              <a:t>‹#›</a:t>
            </a:fld>
            <a:endParaRPr lang="en-US" dirty="0">
              <a:solidFill>
                <a:prstClr val="white"/>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440"/>
            <a:ext cx="85496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3886200"/>
            <a:ext cx="704088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7208520" y="6356365"/>
            <a:ext cx="2346960" cy="365125"/>
          </a:xfrm>
          <a:prstGeom prst="rect">
            <a:avLst/>
          </a:prstGeom>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9905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1005840" y="685800"/>
            <a:ext cx="8493760" cy="1143000"/>
          </a:xfrm>
        </p:spPr>
        <p:txBody>
          <a:bodyPr anchor="b"/>
          <a:lstStyle>
            <a:lvl1pPr>
              <a:defRPr/>
            </a:lvl1pPr>
          </a:lstStyle>
          <a:p>
            <a:r>
              <a:rPr lang="en-US"/>
              <a:t>Click to edit Master title style</a:t>
            </a:r>
          </a:p>
        </p:txBody>
      </p:sp>
      <p:sp>
        <p:nvSpPr>
          <p:cNvPr id="17411" name="Rectangle 3"/>
          <p:cNvSpPr>
            <a:spLocks noGrp="1" noChangeArrowheads="1"/>
          </p:cNvSpPr>
          <p:nvPr>
            <p:ph type="subTitle" idx="1"/>
          </p:nvPr>
        </p:nvSpPr>
        <p:spPr>
          <a:xfrm>
            <a:off x="2346960" y="3886200"/>
            <a:ext cx="7040880" cy="1771650"/>
          </a:xfrm>
        </p:spPr>
        <p:txBody>
          <a:bodyPr/>
          <a:lstStyle>
            <a:lvl1pPr marL="0" indent="0">
              <a:buFont typeface="Wingdings" pitchFamily="2" charset="2"/>
              <a:buNone/>
              <a:defRPr>
                <a:latin typeface="Arial Black" pitchFamily="34" charset="0"/>
              </a:defRPr>
            </a:lvl1pPr>
          </a:lstStyle>
          <a:p>
            <a:r>
              <a:rPr lang="en-US"/>
              <a:t>Click to edit Master subtitle style</a:t>
            </a:r>
          </a:p>
        </p:txBody>
      </p:sp>
      <p:sp>
        <p:nvSpPr>
          <p:cNvPr id="17412" name="Rectangle 4"/>
          <p:cNvSpPr>
            <a:spLocks noGrp="1" noChangeArrowheads="1"/>
          </p:cNvSpPr>
          <p:nvPr>
            <p:ph type="dt" sz="half" idx="2"/>
          </p:nvPr>
        </p:nvSpPr>
        <p:spPr>
          <a:xfrm>
            <a:off x="782320" y="6229350"/>
            <a:ext cx="2123440" cy="514350"/>
          </a:xfrm>
        </p:spPr>
        <p:txBody>
          <a:bodyPr/>
          <a:lstStyle>
            <a:lvl1pPr>
              <a:defRPr>
                <a:solidFill>
                  <a:srgbClr val="5E574E"/>
                </a:solidFill>
              </a:defRPr>
            </a:lvl1pPr>
          </a:lstStyle>
          <a:p>
            <a:endParaRPr lang="en-US"/>
          </a:p>
        </p:txBody>
      </p:sp>
      <p:sp>
        <p:nvSpPr>
          <p:cNvPr id="17413" name="Rectangle 5"/>
          <p:cNvSpPr>
            <a:spLocks noGrp="1" noChangeArrowheads="1"/>
          </p:cNvSpPr>
          <p:nvPr>
            <p:ph type="ftr" sz="quarter" idx="3"/>
          </p:nvPr>
        </p:nvSpPr>
        <p:spPr>
          <a:xfrm>
            <a:off x="3464560" y="6229350"/>
            <a:ext cx="3129280" cy="514350"/>
          </a:xfrm>
        </p:spPr>
        <p:txBody>
          <a:bodyPr/>
          <a:lstStyle>
            <a:lvl1pPr>
              <a:defRPr>
                <a:solidFill>
                  <a:srgbClr val="5E574E"/>
                </a:solidFill>
              </a:defRPr>
            </a:lvl1pPr>
          </a:lstStyle>
          <a:p>
            <a:endParaRPr lang="en-US"/>
          </a:p>
        </p:txBody>
      </p:sp>
      <p:sp>
        <p:nvSpPr>
          <p:cNvPr id="17414" name="Rectangle 6"/>
          <p:cNvSpPr>
            <a:spLocks noGrp="1" noChangeArrowheads="1"/>
          </p:cNvSpPr>
          <p:nvPr>
            <p:ph type="sldNum" sz="quarter" idx="4"/>
          </p:nvPr>
        </p:nvSpPr>
        <p:spPr>
          <a:xfrm>
            <a:off x="7264400" y="6229350"/>
            <a:ext cx="2011680" cy="514350"/>
          </a:xfrm>
        </p:spPr>
        <p:txBody>
          <a:bodyPr/>
          <a:lstStyle>
            <a:lvl1pPr>
              <a:defRPr>
                <a:solidFill>
                  <a:srgbClr val="5E574E"/>
                </a:solidFill>
              </a:defRPr>
            </a:lvl1pPr>
          </a:lstStyle>
          <a:p>
            <a:fld id="{74D87D01-CD4C-454C-BE80-D9B8AAB107B8}" type="slidenum">
              <a:rPr lang="en-US"/>
              <a:pPr/>
              <a:t>‹#›</a:t>
            </a:fld>
            <a:endParaRPr lang="en-US"/>
          </a:p>
        </p:txBody>
      </p:sp>
      <p:pic>
        <p:nvPicPr>
          <p:cNvPr id="17415"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05840" y="1828804"/>
            <a:ext cx="9052560" cy="384175"/>
          </a:xfrm>
          <a:prstGeom prst="rect">
            <a:avLst/>
          </a:prstGeom>
          <a:noFill/>
          <a:ln w="9525">
            <a:noFill/>
            <a:miter lim="800000"/>
            <a:headEnd/>
            <a:tailEnd/>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spcBef>
                <a:spcPts val="900"/>
              </a:spcBef>
              <a:spcAft>
                <a:spcPts val="900"/>
              </a:spcAft>
              <a:defRPr sz="2200"/>
            </a:lvl1pPr>
            <a:lvl2pPr marL="749300" indent="-292100">
              <a:spcBef>
                <a:spcPts val="900"/>
              </a:spcBef>
              <a:spcAft>
                <a:spcPts val="900"/>
              </a:spcAft>
              <a:buFont typeface="Wingdings" pitchFamily="2" charset="2"/>
              <a:buChar char=""/>
              <a:defRPr sz="2200"/>
            </a:lvl2pPr>
            <a:lvl3pPr marL="1092200" indent="-342900">
              <a:spcBef>
                <a:spcPts val="900"/>
              </a:spcBef>
              <a:spcAft>
                <a:spcPts val="900"/>
              </a:spcAft>
              <a:buFont typeface="Wingdings" pitchFamily="2" charset="2"/>
              <a:buChar char=""/>
              <a:defRPr sz="2200"/>
            </a:lvl3pPr>
            <a:lvl4pPr marL="1371600" indent="-342900">
              <a:spcBef>
                <a:spcPts val="900"/>
              </a:spcBef>
              <a:spcAft>
                <a:spcPts val="900"/>
              </a:spcAft>
              <a:defRPr sz="2200"/>
            </a:lvl4pPr>
            <a:lvl5pPr marL="1663700" indent="-292100">
              <a:spcBef>
                <a:spcPts val="900"/>
              </a:spcBef>
              <a:spcAft>
                <a:spcPts val="900"/>
              </a:spcAft>
              <a:defRPr sz="2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7347D3E6-1CE8-4E41-A7F6-5893DB957B89}" type="slidenum">
              <a:rPr lang="en-US">
                <a:solidFill>
                  <a:srgbClr val="5E574E"/>
                </a:solidFill>
              </a:rPr>
              <a:pPr/>
              <a:t>‹#›</a:t>
            </a:fld>
            <a:endParaRPr lang="en-US">
              <a:solidFill>
                <a:srgbClr val="5E574E"/>
              </a:solidFill>
            </a:endParaRP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406943"/>
            <a:ext cx="854964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2906713"/>
            <a:ext cx="854964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8F71FA01-6BC2-422B-98BC-AA6E56A7A8E6}"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6244" y="1885950"/>
            <a:ext cx="4671219"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5094" y="1885950"/>
            <a:ext cx="467296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8ECC74D9-E466-462D-A67F-B7D6C75E6A7B}"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274638"/>
            <a:ext cx="905256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535113"/>
            <a:ext cx="444420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21" y="2174875"/>
            <a:ext cx="444420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51" y="1535113"/>
            <a:ext cx="444595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51" y="2174875"/>
            <a:ext cx="44459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59C1B474-795B-4310-A390-FE2BBB7D1A2E}"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white">
          <a:xfrm>
            <a:off x="0" y="1524004"/>
            <a:ext cx="100584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dirty="0"/>
          </a:p>
        </p:txBody>
      </p:sp>
      <p:sp>
        <p:nvSpPr>
          <p:cNvPr id="5" name="Rectangle 4"/>
          <p:cNvSpPr/>
          <p:nvPr/>
        </p:nvSpPr>
        <p:spPr>
          <a:xfrm>
            <a:off x="0" y="1600200"/>
            <a:ext cx="142494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dirty="0"/>
          </a:p>
        </p:txBody>
      </p:sp>
      <p:sp>
        <p:nvSpPr>
          <p:cNvPr id="6" name="Rectangle 5"/>
          <p:cNvSpPr/>
          <p:nvPr/>
        </p:nvSpPr>
        <p:spPr>
          <a:xfrm>
            <a:off x="1508760" y="1600200"/>
            <a:ext cx="854964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dirty="0"/>
          </a:p>
        </p:txBody>
      </p:sp>
      <p:sp>
        <p:nvSpPr>
          <p:cNvPr id="3" name="Text Placeholder 2"/>
          <p:cNvSpPr>
            <a:spLocks noGrp="1"/>
          </p:cNvSpPr>
          <p:nvPr>
            <p:ph type="body" idx="1"/>
          </p:nvPr>
        </p:nvSpPr>
        <p:spPr>
          <a:xfrm>
            <a:off x="1508765" y="2743209"/>
            <a:ext cx="783542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508760" y="1600200"/>
            <a:ext cx="8382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B133C87C-8BF1-4BFB-B938-59B2AAA9F59D}" type="datetimeFigureOut">
              <a:rPr lang="en-US"/>
              <a:pPr>
                <a:defRPr/>
              </a:pPr>
              <a:t>12/14/2015</a:t>
            </a:fld>
            <a:endParaRPr lang="en-US" dirty="0"/>
          </a:p>
        </p:txBody>
      </p:sp>
      <p:sp>
        <p:nvSpPr>
          <p:cNvPr id="8" name="Slide Number Placeholder 12"/>
          <p:cNvSpPr>
            <a:spLocks noGrp="1"/>
          </p:cNvSpPr>
          <p:nvPr>
            <p:ph type="sldNum" sz="quarter" idx="11"/>
          </p:nvPr>
        </p:nvSpPr>
        <p:spPr>
          <a:xfrm>
            <a:off x="0" y="1752682"/>
            <a:ext cx="1424940" cy="701675"/>
          </a:xfrm>
          <a:prstGeom prst="rect">
            <a:avLst/>
          </a:prstGeom>
        </p:spPr>
        <p:txBody>
          <a:bodyPr>
            <a:noAutofit/>
          </a:bodyPr>
          <a:lstStyle>
            <a:lvl1pPr>
              <a:defRPr sz="2400">
                <a:solidFill>
                  <a:srgbClr val="FFFFFF"/>
                </a:solidFill>
              </a:defRPr>
            </a:lvl1pPr>
          </a:lstStyle>
          <a:p>
            <a:pPr>
              <a:defRPr/>
            </a:pPr>
            <a:fld id="{A3E5C5E0-B4A9-41C4-BCF0-40ED18CA1E23}" type="slidenum">
              <a:rPr lang="en-US"/>
              <a:pPr>
                <a:defRPr/>
              </a:pPr>
              <a:t>‹#›</a:t>
            </a:fld>
            <a:endParaRPr lang="en-US" dirty="0"/>
          </a:p>
        </p:txBody>
      </p:sp>
      <p:sp>
        <p:nvSpPr>
          <p:cNvPr id="9" name="Footer Placeholder 13"/>
          <p:cNvSpPr>
            <a:spLocks noGrp="1"/>
          </p:cNvSpPr>
          <p:nvPr>
            <p:ph type="ftr" sz="quarter" idx="12"/>
          </p:nvPr>
        </p:nvSpPr>
        <p:spPr/>
        <p:txBody>
          <a:bodyPr/>
          <a:lstStyle>
            <a:lvl1pPr>
              <a:defRPr/>
            </a:lvl1pPr>
          </a:lstStyle>
          <a:p>
            <a:pPr>
              <a:defRPr/>
            </a:pP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64CD0BAF-68E0-4F7D-AC8A-BBA7147EAB18}"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5E574E"/>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5E574E"/>
              </a:solidFill>
            </a:endParaRPr>
          </a:p>
        </p:txBody>
      </p:sp>
      <p:sp>
        <p:nvSpPr>
          <p:cNvPr id="4" name="Slide Number Placeholder 3"/>
          <p:cNvSpPr>
            <a:spLocks noGrp="1"/>
          </p:cNvSpPr>
          <p:nvPr>
            <p:ph type="sldNum" sz="quarter" idx="12"/>
          </p:nvPr>
        </p:nvSpPr>
        <p:spPr/>
        <p:txBody>
          <a:bodyPr/>
          <a:lstStyle>
            <a:lvl1pPr>
              <a:defRPr/>
            </a:lvl1pPr>
          </a:lstStyle>
          <a:p>
            <a:fld id="{3F9F9D45-AFD6-4C31-8AD1-9864D8168A04}"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273050"/>
            <a:ext cx="330914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55" y="273093"/>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435103"/>
            <a:ext cx="330914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A6E4137F-7AB0-4FD0-A453-EFBFEDC9F8E6}"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800600"/>
            <a:ext cx="603504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12775"/>
            <a:ext cx="603504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1517" y="5367338"/>
            <a:ext cx="603504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89DA1204-E6F8-44E3-94C3-F353AF7EC9AB}"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F749E085-2D4F-4DE3-8948-23CA5DA1BBC9}"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63472" y="228600"/>
            <a:ext cx="2404587"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7973" y="228600"/>
            <a:ext cx="704786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63AFE569-5AB1-4E20-BC6F-A01A96318C8A}"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47991" y="228600"/>
            <a:ext cx="9532779"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56240" y="1885950"/>
            <a:ext cx="9511824" cy="4171950"/>
          </a:xfrm>
        </p:spPr>
        <p:txBody>
          <a:bodyPr/>
          <a:lstStyle/>
          <a:p>
            <a:endParaRPr lang="en-US"/>
          </a:p>
        </p:txBody>
      </p:sp>
      <p:sp>
        <p:nvSpPr>
          <p:cNvPr id="4" name="Date Placeholder 3"/>
          <p:cNvSpPr>
            <a:spLocks noGrp="1"/>
          </p:cNvSpPr>
          <p:nvPr>
            <p:ph type="dt" sz="half" idx="10"/>
          </p:nvPr>
        </p:nvSpPr>
        <p:spPr>
          <a:xfrm>
            <a:off x="474980" y="6229350"/>
            <a:ext cx="2095500" cy="457200"/>
          </a:xfrm>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a:xfrm>
            <a:off x="3436620" y="6229350"/>
            <a:ext cx="3185160" cy="457200"/>
          </a:xfrm>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a:xfrm>
            <a:off x="7404100" y="6229350"/>
            <a:ext cx="2095500" cy="457200"/>
          </a:xfrm>
        </p:spPr>
        <p:txBody>
          <a:bodyPr/>
          <a:lstStyle>
            <a:lvl1pPr>
              <a:defRPr/>
            </a:lvl1pPr>
          </a:lstStyle>
          <a:p>
            <a:fld id="{91A6C586-B92F-4532-9A36-19A08313E923}"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440"/>
            <a:ext cx="85496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3886200"/>
            <a:ext cx="704088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7629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PubHalfFrame"/>
          <p:cNvSpPr>
            <a:spLocks noEditPoints="1" noChangeArrowheads="1"/>
          </p:cNvSpPr>
          <p:nvPr userDrawn="1"/>
        </p:nvSpPr>
        <p:spPr bwMode="auto">
          <a:xfrm>
            <a:off x="8" y="0"/>
            <a:ext cx="1005839" cy="990600"/>
          </a:xfrm>
          <a:custGeom>
            <a:avLst/>
            <a:gdLst>
              <a:gd name="G0" fmla="+- 0 0 0"/>
              <a:gd name="G1" fmla="+- 7200 0 0"/>
              <a:gd name="G2" fmla="+- 21600 0 7200"/>
              <a:gd name="G3" fmla="*/ 7200 1 2"/>
              <a:gd name="G4" fmla="+- 21600 0 G3"/>
              <a:gd name="G5" fmla="+- 7200 0 0"/>
              <a:gd name="G6" fmla="+- 21600 0 7200"/>
              <a:gd name="G7" fmla="*/ 7200 1 2"/>
              <a:gd name="G8" fmla="+- 21600 0 G7"/>
              <a:gd name="T0" fmla="*/ 10800 w 21600"/>
              <a:gd name="T1" fmla="*/ 0 h 21600"/>
              <a:gd name="T2" fmla="*/ 0 w 21600"/>
              <a:gd name="T3" fmla="*/ 10800 h 21600"/>
              <a:gd name="T4" fmla="*/ 3600 w 21600"/>
              <a:gd name="T5" fmla="*/ 18000 h 21600"/>
              <a:gd name="T6" fmla="*/ 18000 w 21600"/>
              <a:gd name="T7" fmla="*/ 3600 h 21600"/>
              <a:gd name="T8" fmla="*/ 17694720 60000 65536"/>
              <a:gd name="T9" fmla="*/ 11796480 60000 65536"/>
              <a:gd name="T10" fmla="*/ 5898240 60000 65536"/>
              <a:gd name="T11" fmla="*/ 0 60000 65536"/>
              <a:gd name="T12" fmla="*/ 0 w 21600"/>
              <a:gd name="T13" fmla="*/ 0 h 21600"/>
              <a:gd name="T14" fmla="*/ G2 w 21600"/>
              <a:gd name="T15" fmla="*/ G5 h 21600"/>
            </a:gdLst>
            <a:ahLst/>
            <a:cxnLst>
              <a:cxn ang="T8">
                <a:pos x="T0" y="T1"/>
              </a:cxn>
              <a:cxn ang="T9">
                <a:pos x="T2" y="T3"/>
              </a:cxn>
              <a:cxn ang="T10">
                <a:pos x="T4" y="T5"/>
              </a:cxn>
              <a:cxn ang="T11">
                <a:pos x="T6" y="T7"/>
              </a:cxn>
            </a:cxnLst>
            <a:rect l="T12" t="T13" r="T14" b="T15"/>
            <a:pathLst>
              <a:path w="21600" h="21600">
                <a:moveTo>
                  <a:pt x="0" y="0"/>
                </a:moveTo>
                <a:lnTo>
                  <a:pt x="0" y="21600"/>
                </a:lnTo>
                <a:lnTo>
                  <a:pt x="7200" y="14400"/>
                </a:lnTo>
                <a:lnTo>
                  <a:pt x="7200" y="7200"/>
                </a:lnTo>
                <a:lnTo>
                  <a:pt x="14400" y="7200"/>
                </a:lnTo>
                <a:lnTo>
                  <a:pt x="21600" y="0"/>
                </a:lnTo>
                <a:close/>
              </a:path>
            </a:pathLst>
          </a:custGeom>
          <a:solidFill>
            <a:srgbClr val="0000FF"/>
          </a:solidFill>
          <a:ln w="38100">
            <a:solidFill>
              <a:schemeClr val="tx1"/>
            </a:solidFill>
            <a:miter lim="800000"/>
            <a:headEnd/>
            <a:tailEnd/>
          </a:ln>
          <a:effectLst>
            <a:outerShdw dist="107763" dir="2700000" algn="ctr" rotWithShape="0">
              <a:srgbClr val="808080"/>
            </a:outerShdw>
          </a:effectLst>
        </p:spPr>
        <p:txBody>
          <a:bodyPr/>
          <a:lstStyle/>
          <a:p>
            <a:pPr fontAlgn="auto">
              <a:spcBef>
                <a:spcPts val="0"/>
              </a:spcBef>
              <a:spcAft>
                <a:spcPts val="0"/>
              </a:spcAft>
            </a:pPr>
            <a:endParaRPr lang="en-US" b="0" dirty="0">
              <a:solidFill>
                <a:prstClr val="black"/>
              </a:solidFill>
              <a:latin typeface="Calibri"/>
              <a:cs typeface="+mn-cs"/>
            </a:endParaRPr>
          </a:p>
        </p:txBody>
      </p:sp>
    </p:spTree>
    <p:extLst>
      <p:ext uri="{BB962C8B-B14F-4D97-AF65-F5344CB8AC3E}">
        <p14:creationId xmlns:p14="http://schemas.microsoft.com/office/powerpoint/2010/main" val="2811773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406915"/>
            <a:ext cx="854964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2906713"/>
            <a:ext cx="854964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8798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70560" y="1589567"/>
            <a:ext cx="42748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5329391" y="1589567"/>
            <a:ext cx="42748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47552AE5-BD55-4F16-8935-2C83394A3EC0}" type="datetimeFigureOut">
              <a:rPr lang="en-US"/>
              <a:pPr>
                <a:defRPr/>
              </a:pPr>
              <a:t>12/14/2015</a:t>
            </a:fld>
            <a:endParaRPr lang="en-US" dirty="0"/>
          </a:p>
        </p:txBody>
      </p:sp>
      <p:sp>
        <p:nvSpPr>
          <p:cNvPr id="6" name="Slide Number Placeholder 9"/>
          <p:cNvSpPr>
            <a:spLocks noGrp="1"/>
          </p:cNvSpPr>
          <p:nvPr>
            <p:ph type="sldNum" sz="quarter" idx="11"/>
          </p:nvPr>
        </p:nvSpPr>
        <p:spPr>
          <a:xfrm>
            <a:off x="0" y="1271677"/>
            <a:ext cx="586740" cy="244475"/>
          </a:xfrm>
          <a:prstGeom prst="rect">
            <a:avLst/>
          </a:prstGeom>
        </p:spPr>
        <p:txBody>
          <a:bodyPr rtlCol="0"/>
          <a:lstStyle>
            <a:lvl1pPr>
              <a:defRPr/>
            </a:lvl1pPr>
          </a:lstStyle>
          <a:p>
            <a:pPr>
              <a:defRPr/>
            </a:pPr>
            <a:fld id="{DC3CACEA-FF11-4C94-93FD-B4AF1A65D267}" type="slidenum">
              <a:rPr lang="en-US"/>
              <a:pPr>
                <a:defRPr/>
              </a:pPr>
              <a:t>‹#›</a:t>
            </a:fld>
            <a:endParaRPr lang="en-US" dirty="0"/>
          </a:p>
        </p:txBody>
      </p:sp>
      <p:sp>
        <p:nvSpPr>
          <p:cNvPr id="7" name="Footer Placeholder 11"/>
          <p:cNvSpPr>
            <a:spLocks noGrp="1"/>
          </p:cNvSpPr>
          <p:nvPr>
            <p:ph type="ftr" sz="quarter" idx="12"/>
          </p:nvPr>
        </p:nvSpPr>
        <p:spPr/>
        <p:txBody>
          <a:bodyPr rtlCol="0"/>
          <a:lstStyle>
            <a:lvl1pPr>
              <a:defRPr/>
            </a:lvl1pPr>
          </a:lstStyle>
          <a:p>
            <a:pPr>
              <a:defRPr/>
            </a:pP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81834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535113"/>
            <a:ext cx="444420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21" y="2174875"/>
            <a:ext cx="444420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6" y="1535113"/>
            <a:ext cx="444595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36" y="2174875"/>
            <a:ext cx="44459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5540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2924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61470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273050"/>
            <a:ext cx="330914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55" y="273065"/>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435103"/>
            <a:ext cx="330914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3620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800600"/>
            <a:ext cx="603504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12775"/>
            <a:ext cx="603504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1517" y="5367338"/>
            <a:ext cx="603504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92810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24367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274653"/>
            <a:ext cx="226314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274653"/>
            <a:ext cx="662178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3894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430"/>
            <a:ext cx="85496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3886200"/>
            <a:ext cx="704088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7629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1773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86740" y="273050"/>
            <a:ext cx="896874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70560" y="2438400"/>
            <a:ext cx="427482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5280660" y="2438400"/>
            <a:ext cx="427482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70560" y="1752600"/>
            <a:ext cx="427482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5280660" y="1752600"/>
            <a:ext cx="427482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2B4BE263-EDF0-439E-9FDA-B31430AD72CF}" type="datetimeFigureOut">
              <a:rPr lang="en-US"/>
              <a:pPr>
                <a:defRPr/>
              </a:pPr>
              <a:t>12/14/2015</a:t>
            </a:fld>
            <a:endParaRPr lang="en-US" dirty="0"/>
          </a:p>
        </p:txBody>
      </p:sp>
      <p:sp>
        <p:nvSpPr>
          <p:cNvPr id="8" name="Slide Number Placeholder 11"/>
          <p:cNvSpPr>
            <a:spLocks noGrp="1"/>
          </p:cNvSpPr>
          <p:nvPr>
            <p:ph type="sldNum" sz="quarter" idx="11"/>
          </p:nvPr>
        </p:nvSpPr>
        <p:spPr>
          <a:xfrm>
            <a:off x="0" y="1271677"/>
            <a:ext cx="586740" cy="244475"/>
          </a:xfrm>
          <a:prstGeom prst="rect">
            <a:avLst/>
          </a:prstGeom>
        </p:spPr>
        <p:txBody>
          <a:bodyPr rtlCol="0"/>
          <a:lstStyle>
            <a:lvl1pPr>
              <a:defRPr/>
            </a:lvl1pPr>
          </a:lstStyle>
          <a:p>
            <a:pPr>
              <a:defRPr/>
            </a:pPr>
            <a:fld id="{65CE92AB-50D0-42C0-8677-ED8A5AAFB691}" type="slidenum">
              <a:rPr lang="en-US"/>
              <a:pPr>
                <a:defRPr/>
              </a:pPr>
              <a:t>‹#›</a:t>
            </a:fld>
            <a:endParaRPr lang="en-US" dirty="0"/>
          </a:p>
        </p:txBody>
      </p:sp>
      <p:sp>
        <p:nvSpPr>
          <p:cNvPr id="9" name="Footer Placeholder 13"/>
          <p:cNvSpPr>
            <a:spLocks noGrp="1"/>
          </p:cNvSpPr>
          <p:nvPr>
            <p:ph type="ftr" sz="quarter" idx="12"/>
          </p:nvPr>
        </p:nvSpPr>
        <p:spPr/>
        <p:txBody>
          <a:bodyPr rtlCol="0"/>
          <a:lstStyle>
            <a:lvl1pPr>
              <a:defRPr/>
            </a:lvl1pPr>
          </a:lstStyle>
          <a:p>
            <a:pPr>
              <a:defRPr/>
            </a:pP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406905"/>
            <a:ext cx="854964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2906713"/>
            <a:ext cx="854964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87982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600205"/>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600205"/>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81834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535113"/>
            <a:ext cx="444420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21" y="2174875"/>
            <a:ext cx="444420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0" y="1535113"/>
            <a:ext cx="444595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30" y="2174875"/>
            <a:ext cx="44459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55402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29241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61470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3" y="273050"/>
            <a:ext cx="330914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55" y="273055"/>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3" y="1435103"/>
            <a:ext cx="330914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3620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800600"/>
            <a:ext cx="603504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12775"/>
            <a:ext cx="603504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1517" y="5367338"/>
            <a:ext cx="603504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92810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24367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274643"/>
            <a:ext cx="226314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274643"/>
            <a:ext cx="662178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3894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1005840" y="685800"/>
            <a:ext cx="8493760" cy="1143000"/>
          </a:xfrm>
        </p:spPr>
        <p:txBody>
          <a:bodyPr anchor="b"/>
          <a:lstStyle>
            <a:lvl1pPr>
              <a:defRPr/>
            </a:lvl1pPr>
          </a:lstStyle>
          <a:p>
            <a:r>
              <a:rPr lang="en-US"/>
              <a:t>Click to edit Master title style</a:t>
            </a:r>
          </a:p>
        </p:txBody>
      </p:sp>
      <p:sp>
        <p:nvSpPr>
          <p:cNvPr id="17411" name="Rectangle 3"/>
          <p:cNvSpPr>
            <a:spLocks noGrp="1" noChangeArrowheads="1"/>
          </p:cNvSpPr>
          <p:nvPr>
            <p:ph type="subTitle" idx="1"/>
          </p:nvPr>
        </p:nvSpPr>
        <p:spPr>
          <a:xfrm>
            <a:off x="2346960" y="3886200"/>
            <a:ext cx="7040880" cy="1771650"/>
          </a:xfrm>
        </p:spPr>
        <p:txBody>
          <a:bodyPr/>
          <a:lstStyle>
            <a:lvl1pPr marL="0" indent="0">
              <a:buFont typeface="Wingdings" pitchFamily="2" charset="2"/>
              <a:buNone/>
              <a:defRPr>
                <a:latin typeface="Arial Black" pitchFamily="34" charset="0"/>
              </a:defRPr>
            </a:lvl1pPr>
          </a:lstStyle>
          <a:p>
            <a:r>
              <a:rPr lang="en-US"/>
              <a:t>Click to edit Master subtitle style</a:t>
            </a:r>
          </a:p>
        </p:txBody>
      </p:sp>
      <p:sp>
        <p:nvSpPr>
          <p:cNvPr id="17412" name="Rectangle 4"/>
          <p:cNvSpPr>
            <a:spLocks noGrp="1" noChangeArrowheads="1"/>
          </p:cNvSpPr>
          <p:nvPr>
            <p:ph type="dt" sz="half" idx="2"/>
          </p:nvPr>
        </p:nvSpPr>
        <p:spPr>
          <a:xfrm>
            <a:off x="782320" y="6229350"/>
            <a:ext cx="2123440" cy="514350"/>
          </a:xfrm>
        </p:spPr>
        <p:txBody>
          <a:bodyPr/>
          <a:lstStyle>
            <a:lvl1pPr>
              <a:defRPr>
                <a:solidFill>
                  <a:srgbClr val="5E574E"/>
                </a:solidFill>
              </a:defRPr>
            </a:lvl1pPr>
          </a:lstStyle>
          <a:p>
            <a:endParaRPr lang="en-US"/>
          </a:p>
        </p:txBody>
      </p:sp>
      <p:sp>
        <p:nvSpPr>
          <p:cNvPr id="17413" name="Rectangle 5"/>
          <p:cNvSpPr>
            <a:spLocks noGrp="1" noChangeArrowheads="1"/>
          </p:cNvSpPr>
          <p:nvPr>
            <p:ph type="ftr" sz="quarter" idx="3"/>
          </p:nvPr>
        </p:nvSpPr>
        <p:spPr>
          <a:xfrm>
            <a:off x="3464560" y="6229350"/>
            <a:ext cx="3129280" cy="514350"/>
          </a:xfrm>
        </p:spPr>
        <p:txBody>
          <a:bodyPr/>
          <a:lstStyle>
            <a:lvl1pPr>
              <a:defRPr>
                <a:solidFill>
                  <a:srgbClr val="5E574E"/>
                </a:solidFill>
              </a:defRPr>
            </a:lvl1pPr>
          </a:lstStyle>
          <a:p>
            <a:endParaRPr lang="en-US"/>
          </a:p>
        </p:txBody>
      </p:sp>
      <p:sp>
        <p:nvSpPr>
          <p:cNvPr id="17414" name="Rectangle 6"/>
          <p:cNvSpPr>
            <a:spLocks noGrp="1" noChangeArrowheads="1"/>
          </p:cNvSpPr>
          <p:nvPr>
            <p:ph type="sldNum" sz="quarter" idx="4"/>
          </p:nvPr>
        </p:nvSpPr>
        <p:spPr>
          <a:xfrm>
            <a:off x="7264400" y="6229350"/>
            <a:ext cx="2011680" cy="514350"/>
          </a:xfrm>
        </p:spPr>
        <p:txBody>
          <a:bodyPr/>
          <a:lstStyle>
            <a:lvl1pPr>
              <a:defRPr>
                <a:solidFill>
                  <a:srgbClr val="5E574E"/>
                </a:solidFill>
              </a:defRPr>
            </a:lvl1pPr>
          </a:lstStyle>
          <a:p>
            <a:fld id="{1626B2AB-F7AB-4EF3-9C06-7430BF0D020F}" type="slidenum">
              <a:rPr lang="en-US"/>
              <a:pPr/>
              <a:t>‹#›</a:t>
            </a:fld>
            <a:endParaRPr lang="en-US"/>
          </a:p>
        </p:txBody>
      </p:sp>
      <p:pic>
        <p:nvPicPr>
          <p:cNvPr id="17415"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05840" y="1828803"/>
            <a:ext cx="9052560" cy="384175"/>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834F3CE-3332-4A6A-8B0A-B3E45A398476}" type="datetimeFigureOut">
              <a:rPr lang="en-US"/>
              <a:pPr>
                <a:defRPr/>
              </a:pPr>
              <a:t>12/14/2015</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22"/>
          <p:cNvSpPr>
            <a:spLocks noGrp="1"/>
          </p:cNvSpPr>
          <p:nvPr>
            <p:ph type="sldNum" sz="quarter" idx="12"/>
          </p:nvPr>
        </p:nvSpPr>
        <p:spPr>
          <a:xfrm>
            <a:off x="0" y="1271677"/>
            <a:ext cx="586740" cy="244475"/>
          </a:xfrm>
          <a:prstGeom prst="rect">
            <a:avLst/>
          </a:prstGeom>
        </p:spPr>
        <p:txBody>
          <a:bodyPr/>
          <a:lstStyle>
            <a:lvl1pPr>
              <a:defRPr/>
            </a:lvl1pPr>
          </a:lstStyle>
          <a:p>
            <a:pPr>
              <a:defRPr/>
            </a:pPr>
            <a:fld id="{6F3C6AC2-061D-49A3-9726-8DB2CF8E8CF4}"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457200" indent="-457200">
              <a:spcBef>
                <a:spcPts val="900"/>
              </a:spcBef>
              <a:spcAft>
                <a:spcPts val="900"/>
              </a:spcAft>
              <a:buFont typeface="+mj-lt"/>
              <a:buAutoNum type="arabicParenR"/>
              <a:defRPr/>
            </a:lvl1pPr>
            <a:lvl2pPr marL="747713" indent="-290513">
              <a:spcBef>
                <a:spcPts val="900"/>
              </a:spcBef>
              <a:spcAft>
                <a:spcPts val="900"/>
              </a:spcAft>
              <a:buFont typeface="Wingdings" pitchFamily="2" charset="2"/>
              <a:buChar char="w"/>
              <a:defRPr/>
            </a:lvl2pPr>
            <a:lvl3pPr marL="1081088" indent="-333375">
              <a:spcBef>
                <a:spcPts val="900"/>
              </a:spcBef>
              <a:spcAft>
                <a:spcPts val="900"/>
              </a:spcAft>
              <a:buFont typeface="Arial" pitchFamily="34" charset="0"/>
              <a:buChar char="•"/>
              <a:defRPr/>
            </a:lvl3pPr>
            <a:lvl4pPr marL="1377950" indent="-296863">
              <a:spcBef>
                <a:spcPts val="900"/>
              </a:spcBef>
              <a:spcAft>
                <a:spcPts val="900"/>
              </a:spcAft>
              <a:buFont typeface="Wingdings" pitchFamily="2" charset="2"/>
              <a:buChar char="w"/>
              <a:tabLst/>
              <a:defRPr/>
            </a:lvl4pPr>
            <a:lvl5pPr marL="1662113" indent="-284163">
              <a:spcBef>
                <a:spcPts val="900"/>
              </a:spcBef>
              <a:spcAft>
                <a:spcPts val="900"/>
              </a:spcAft>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7750CB9-E00F-4FDA-B1D4-72483AB6C9F4}"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406903"/>
            <a:ext cx="854964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2906713"/>
            <a:ext cx="854964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9AF390AD-33AA-4921-9170-A3C181AA5517}"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6237" y="1885950"/>
            <a:ext cx="4671219"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5094" y="1885950"/>
            <a:ext cx="467296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4D9D4E1C-6D0C-4AA7-A562-3B577E391A05}"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274638"/>
            <a:ext cx="905256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535113"/>
            <a:ext cx="444420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21" y="2174875"/>
            <a:ext cx="444420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9" y="1535113"/>
            <a:ext cx="444595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29" y="2174875"/>
            <a:ext cx="44459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5E574E"/>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5E574E"/>
              </a:solidFill>
            </a:endParaRPr>
          </a:p>
        </p:txBody>
      </p:sp>
      <p:sp>
        <p:nvSpPr>
          <p:cNvPr id="9" name="Slide Number Placeholder 8"/>
          <p:cNvSpPr>
            <a:spLocks noGrp="1"/>
          </p:cNvSpPr>
          <p:nvPr>
            <p:ph type="sldNum" sz="quarter" idx="12"/>
          </p:nvPr>
        </p:nvSpPr>
        <p:spPr/>
        <p:txBody>
          <a:bodyPr/>
          <a:lstStyle>
            <a:lvl1pPr>
              <a:defRPr/>
            </a:lvl1pPr>
          </a:lstStyle>
          <a:p>
            <a:fld id="{0B90E4CE-65DF-46F7-84F9-1613FAF2DA77}"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5E574E"/>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5E574E"/>
              </a:solidFill>
            </a:endParaRPr>
          </a:p>
        </p:txBody>
      </p:sp>
      <p:sp>
        <p:nvSpPr>
          <p:cNvPr id="5" name="Slide Number Placeholder 4"/>
          <p:cNvSpPr>
            <a:spLocks noGrp="1"/>
          </p:cNvSpPr>
          <p:nvPr>
            <p:ph type="sldNum" sz="quarter" idx="12"/>
          </p:nvPr>
        </p:nvSpPr>
        <p:spPr/>
        <p:txBody>
          <a:bodyPr/>
          <a:lstStyle>
            <a:lvl1pPr>
              <a:defRPr/>
            </a:lvl1pPr>
          </a:lstStyle>
          <a:p>
            <a:fld id="{B5295158-4436-4D50-8C1C-E1E11742A5FE}"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5E574E"/>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5E574E"/>
              </a:solidFill>
            </a:endParaRPr>
          </a:p>
        </p:txBody>
      </p:sp>
      <p:sp>
        <p:nvSpPr>
          <p:cNvPr id="4" name="Slide Number Placeholder 3"/>
          <p:cNvSpPr>
            <a:spLocks noGrp="1"/>
          </p:cNvSpPr>
          <p:nvPr>
            <p:ph type="sldNum" sz="quarter" idx="12"/>
          </p:nvPr>
        </p:nvSpPr>
        <p:spPr/>
        <p:txBody>
          <a:bodyPr/>
          <a:lstStyle>
            <a:lvl1pPr>
              <a:defRPr/>
            </a:lvl1pPr>
          </a:lstStyle>
          <a:p>
            <a:fld id="{EDFF6BE6-2BE1-461B-9FD7-CA4A5DADB806}"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2" y="273050"/>
            <a:ext cx="330914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55" y="273053"/>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2" y="1435103"/>
            <a:ext cx="330914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0C553A56-E6D6-43BA-88D6-C878CC39C7DD}"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800600"/>
            <a:ext cx="603504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12775"/>
            <a:ext cx="603504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1517" y="5367338"/>
            <a:ext cx="603504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5E574E"/>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5E574E"/>
              </a:solidFill>
            </a:endParaRPr>
          </a:p>
        </p:txBody>
      </p:sp>
      <p:sp>
        <p:nvSpPr>
          <p:cNvPr id="7" name="Slide Number Placeholder 6"/>
          <p:cNvSpPr>
            <a:spLocks noGrp="1"/>
          </p:cNvSpPr>
          <p:nvPr>
            <p:ph type="sldNum" sz="quarter" idx="12"/>
          </p:nvPr>
        </p:nvSpPr>
        <p:spPr/>
        <p:txBody>
          <a:bodyPr/>
          <a:lstStyle>
            <a:lvl1pPr>
              <a:defRPr/>
            </a:lvl1pPr>
          </a:lstStyle>
          <a:p>
            <a:fld id="{F3F629BF-D53B-4EB7-94E6-47B2B63D8D72}"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3BA3CA5-E2FF-40CF-8830-786DB9C88500}"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63472" y="228600"/>
            <a:ext cx="2404587"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7969" y="228600"/>
            <a:ext cx="704786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p:txBody>
          <a:bodyPr/>
          <a:lstStyle>
            <a:lvl1pPr>
              <a:defRPr/>
            </a:lvl1pPr>
          </a:lstStyle>
          <a:p>
            <a:fld id="{2C8C0F63-0063-42C8-840E-38809F6A48A0}"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7FCB96B-8DB5-4C4B-AC27-0C71F24B58DD}" type="datetimeFigureOut">
              <a:rPr lang="en-US"/>
              <a:pPr>
                <a:defRPr/>
              </a:pPr>
              <a:t>12/14/2015</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a:xfrm>
            <a:off x="0" y="6248400"/>
            <a:ext cx="586740" cy="381000"/>
          </a:xfrm>
          <a:prstGeom prst="rect">
            <a:avLst/>
          </a:prstGeom>
        </p:spPr>
        <p:txBody>
          <a:bodyPr/>
          <a:lstStyle>
            <a:lvl1pPr>
              <a:defRPr>
                <a:solidFill>
                  <a:schemeClr val="tx2"/>
                </a:solidFill>
              </a:defRPr>
            </a:lvl1pPr>
          </a:lstStyle>
          <a:p>
            <a:pPr>
              <a:defRPr/>
            </a:pPr>
            <a:fld id="{7EC2417A-6680-4A3B-B980-23D02703D379}" type="slidenum">
              <a:rPr lang="en-US"/>
              <a:pPr>
                <a:defRPr/>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47969" y="228600"/>
            <a:ext cx="9532779"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356237" y="1885950"/>
            <a:ext cx="9511824" cy="4171950"/>
          </a:xfrm>
        </p:spPr>
        <p:txBody>
          <a:bodyPr/>
          <a:lstStyle/>
          <a:p>
            <a:endParaRPr lang="en-US"/>
          </a:p>
        </p:txBody>
      </p:sp>
      <p:sp>
        <p:nvSpPr>
          <p:cNvPr id="4" name="Date Placeholder 3"/>
          <p:cNvSpPr>
            <a:spLocks noGrp="1"/>
          </p:cNvSpPr>
          <p:nvPr>
            <p:ph type="dt" sz="half" idx="10"/>
          </p:nvPr>
        </p:nvSpPr>
        <p:spPr>
          <a:xfrm>
            <a:off x="474980" y="6229350"/>
            <a:ext cx="2095500" cy="457200"/>
          </a:xfrm>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a:xfrm>
            <a:off x="3436620" y="6229350"/>
            <a:ext cx="3185160" cy="457200"/>
          </a:xfrm>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a:xfrm>
            <a:off x="7404100" y="6229350"/>
            <a:ext cx="2095500" cy="457200"/>
          </a:xfrm>
        </p:spPr>
        <p:txBody>
          <a:bodyPr/>
          <a:lstStyle>
            <a:lvl1pPr>
              <a:defRPr/>
            </a:lvl1pPr>
          </a:lstStyle>
          <a:p>
            <a:fld id="{CD7278B3-DE76-4E8C-AEC6-7099E68BC6C4}"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47969" y="228600"/>
            <a:ext cx="9532779"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56237" y="1885950"/>
            <a:ext cx="9511824" cy="4171950"/>
          </a:xfrm>
        </p:spPr>
        <p:txBody>
          <a:bodyPr/>
          <a:lstStyle/>
          <a:p>
            <a:endParaRPr lang="en-US"/>
          </a:p>
        </p:txBody>
      </p:sp>
      <p:sp>
        <p:nvSpPr>
          <p:cNvPr id="4" name="Date Placeholder 3"/>
          <p:cNvSpPr>
            <a:spLocks noGrp="1"/>
          </p:cNvSpPr>
          <p:nvPr>
            <p:ph type="dt" sz="half" idx="10"/>
          </p:nvPr>
        </p:nvSpPr>
        <p:spPr>
          <a:xfrm>
            <a:off x="474980" y="6229350"/>
            <a:ext cx="2095500" cy="457200"/>
          </a:xfrm>
        </p:spPr>
        <p:txBody>
          <a:bodyPr/>
          <a:lstStyle>
            <a:lvl1pPr>
              <a:defRPr/>
            </a:lvl1pPr>
          </a:lstStyle>
          <a:p>
            <a:endParaRPr lang="en-US">
              <a:solidFill>
                <a:srgbClr val="5E574E"/>
              </a:solidFill>
            </a:endParaRPr>
          </a:p>
        </p:txBody>
      </p:sp>
      <p:sp>
        <p:nvSpPr>
          <p:cNvPr id="5" name="Footer Placeholder 4"/>
          <p:cNvSpPr>
            <a:spLocks noGrp="1"/>
          </p:cNvSpPr>
          <p:nvPr>
            <p:ph type="ftr" sz="quarter" idx="11"/>
          </p:nvPr>
        </p:nvSpPr>
        <p:spPr>
          <a:xfrm>
            <a:off x="3436620" y="6229350"/>
            <a:ext cx="3185160" cy="457200"/>
          </a:xfrm>
        </p:spPr>
        <p:txBody>
          <a:bodyPr/>
          <a:lstStyle>
            <a:lvl1pPr>
              <a:defRPr/>
            </a:lvl1pPr>
          </a:lstStyle>
          <a:p>
            <a:endParaRPr lang="en-US">
              <a:solidFill>
                <a:srgbClr val="5E574E"/>
              </a:solidFill>
            </a:endParaRPr>
          </a:p>
        </p:txBody>
      </p:sp>
      <p:sp>
        <p:nvSpPr>
          <p:cNvPr id="6" name="Slide Number Placeholder 5"/>
          <p:cNvSpPr>
            <a:spLocks noGrp="1"/>
          </p:cNvSpPr>
          <p:nvPr>
            <p:ph type="sldNum" sz="quarter" idx="12"/>
          </p:nvPr>
        </p:nvSpPr>
        <p:spPr>
          <a:xfrm>
            <a:off x="7404100" y="6229350"/>
            <a:ext cx="2095500" cy="457200"/>
          </a:xfrm>
        </p:spPr>
        <p:txBody>
          <a:bodyPr/>
          <a:lstStyle>
            <a:lvl1pPr>
              <a:defRPr/>
            </a:lvl1pPr>
          </a:lstStyle>
          <a:p>
            <a:fld id="{0BE4271C-7926-4CB4-BD06-3937A4D46D7F}" type="slidenum">
              <a:rPr lang="en-US">
                <a:solidFill>
                  <a:srgbClr val="5E574E"/>
                </a:solidFill>
              </a:rPr>
              <a:pPr/>
              <a:t>‹#›</a:t>
            </a:fld>
            <a:endParaRPr lang="en-US">
              <a:solidFill>
                <a:srgbClr val="5E574E"/>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2598420" y="4038600"/>
            <a:ext cx="7124700" cy="1828800"/>
          </a:xfrm>
        </p:spPr>
        <p:txBody>
          <a:bodyPr anchor="b"/>
          <a:lstStyle>
            <a:lvl1pPr>
              <a:defRPr cap="all" baseline="0"/>
            </a:lvl1pPr>
          </a:lstStyle>
          <a:p>
            <a:r>
              <a:rPr lang="en-US" smtClean="0"/>
              <a:t>Click to edit Master title style</a:t>
            </a:r>
            <a:endParaRPr lang="en-US"/>
          </a:p>
        </p:txBody>
      </p:sp>
      <p:sp>
        <p:nvSpPr>
          <p:cNvPr id="10" name="Footer Placeholder 16"/>
          <p:cNvSpPr>
            <a:spLocks noGrp="1"/>
          </p:cNvSpPr>
          <p:nvPr>
            <p:ph type="ftr" sz="quarter" idx="11"/>
          </p:nvPr>
        </p:nvSpPr>
        <p:spPr>
          <a:xfrm>
            <a:off x="2294573" y="236616"/>
            <a:ext cx="6454140" cy="365125"/>
          </a:xfrm>
        </p:spPr>
        <p:txBody>
          <a:bodyPr/>
          <a:lstStyle>
            <a:lvl1pPr algn="r">
              <a:defRPr>
                <a:solidFill>
                  <a:schemeClr val="tx2"/>
                </a:solidFill>
              </a:defRPr>
            </a:lvl1pPr>
          </a:lstStyle>
          <a:p>
            <a:pPr>
              <a:defRPr/>
            </a:pPr>
            <a:endParaRPr lang="en-US" dirty="0">
              <a:solidFill>
                <a:srgbClr val="676A55"/>
              </a:solidFill>
            </a:endParaRPr>
          </a:p>
        </p:txBody>
      </p:sp>
      <p:sp>
        <p:nvSpPr>
          <p:cNvPr id="11" name="Slide Number Placeholder 28"/>
          <p:cNvSpPr>
            <a:spLocks noGrp="1"/>
          </p:cNvSpPr>
          <p:nvPr>
            <p:ph type="sldNum" sz="quarter" idx="12"/>
          </p:nvPr>
        </p:nvSpPr>
        <p:spPr>
          <a:xfrm>
            <a:off x="8801100" y="228600"/>
            <a:ext cx="922020" cy="381000"/>
          </a:xfrm>
          <a:prstGeom prst="rect">
            <a:avLst/>
          </a:prstGeom>
        </p:spPr>
        <p:txBody>
          <a:bodyPr/>
          <a:lstStyle>
            <a:lvl1pPr>
              <a:defRPr>
                <a:solidFill>
                  <a:schemeClr val="tx2"/>
                </a:solidFill>
              </a:defRPr>
            </a:lvl1pPr>
          </a:lstStyle>
          <a:p>
            <a:pPr>
              <a:defRPr/>
            </a:pPr>
            <a:fld id="{8D789385-A651-4AF7-A671-CDB60BAC2C4B}" type="slidenum">
              <a:rPr lang="en-US">
                <a:solidFill>
                  <a:srgbClr val="676A55"/>
                </a:solidFill>
              </a:rPr>
              <a:pPr>
                <a:defRPr/>
              </a:pPr>
              <a:t>‹#›</a:t>
            </a:fld>
            <a:endParaRPr lang="en-US" dirty="0">
              <a:solidFill>
                <a:srgbClr val="676A55"/>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130442"/>
            <a:ext cx="854964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3886200"/>
            <a:ext cx="704088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76296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PubHalfFrame"/>
          <p:cNvSpPr>
            <a:spLocks noEditPoints="1" noChangeArrowheads="1"/>
          </p:cNvSpPr>
          <p:nvPr userDrawn="1"/>
        </p:nvSpPr>
        <p:spPr bwMode="auto">
          <a:xfrm>
            <a:off x="9" y="0"/>
            <a:ext cx="1005839" cy="990600"/>
          </a:xfrm>
          <a:custGeom>
            <a:avLst/>
            <a:gdLst>
              <a:gd name="G0" fmla="+- 0 0 0"/>
              <a:gd name="G1" fmla="+- 7200 0 0"/>
              <a:gd name="G2" fmla="+- 21600 0 7200"/>
              <a:gd name="G3" fmla="*/ 7200 1 2"/>
              <a:gd name="G4" fmla="+- 21600 0 G3"/>
              <a:gd name="G5" fmla="+- 7200 0 0"/>
              <a:gd name="G6" fmla="+- 21600 0 7200"/>
              <a:gd name="G7" fmla="*/ 7200 1 2"/>
              <a:gd name="G8" fmla="+- 21600 0 G7"/>
              <a:gd name="T0" fmla="*/ 10800 w 21600"/>
              <a:gd name="T1" fmla="*/ 0 h 21600"/>
              <a:gd name="T2" fmla="*/ 0 w 21600"/>
              <a:gd name="T3" fmla="*/ 10800 h 21600"/>
              <a:gd name="T4" fmla="*/ 3600 w 21600"/>
              <a:gd name="T5" fmla="*/ 18000 h 21600"/>
              <a:gd name="T6" fmla="*/ 18000 w 21600"/>
              <a:gd name="T7" fmla="*/ 3600 h 21600"/>
              <a:gd name="T8" fmla="*/ 17694720 60000 65536"/>
              <a:gd name="T9" fmla="*/ 11796480 60000 65536"/>
              <a:gd name="T10" fmla="*/ 5898240 60000 65536"/>
              <a:gd name="T11" fmla="*/ 0 60000 65536"/>
              <a:gd name="T12" fmla="*/ 0 w 21600"/>
              <a:gd name="T13" fmla="*/ 0 h 21600"/>
              <a:gd name="T14" fmla="*/ G2 w 21600"/>
              <a:gd name="T15" fmla="*/ G5 h 21600"/>
            </a:gdLst>
            <a:ahLst/>
            <a:cxnLst>
              <a:cxn ang="T8">
                <a:pos x="T0" y="T1"/>
              </a:cxn>
              <a:cxn ang="T9">
                <a:pos x="T2" y="T3"/>
              </a:cxn>
              <a:cxn ang="T10">
                <a:pos x="T4" y="T5"/>
              </a:cxn>
              <a:cxn ang="T11">
                <a:pos x="T6" y="T7"/>
              </a:cxn>
            </a:cxnLst>
            <a:rect l="T12" t="T13" r="T14" b="T15"/>
            <a:pathLst>
              <a:path w="21600" h="21600">
                <a:moveTo>
                  <a:pt x="0" y="0"/>
                </a:moveTo>
                <a:lnTo>
                  <a:pt x="0" y="21600"/>
                </a:lnTo>
                <a:lnTo>
                  <a:pt x="7200" y="14400"/>
                </a:lnTo>
                <a:lnTo>
                  <a:pt x="7200" y="7200"/>
                </a:lnTo>
                <a:lnTo>
                  <a:pt x="14400" y="7200"/>
                </a:lnTo>
                <a:lnTo>
                  <a:pt x="21600" y="0"/>
                </a:lnTo>
                <a:close/>
              </a:path>
            </a:pathLst>
          </a:custGeom>
          <a:solidFill>
            <a:srgbClr val="0000FF"/>
          </a:solidFill>
          <a:ln w="38100">
            <a:solidFill>
              <a:schemeClr val="tx1"/>
            </a:solidFill>
            <a:miter lim="800000"/>
            <a:headEnd/>
            <a:tailEnd/>
          </a:ln>
          <a:effectLst>
            <a:outerShdw dist="107763" dir="2700000" algn="ctr" rotWithShape="0">
              <a:srgbClr val="808080"/>
            </a:outerShdw>
          </a:effectLst>
        </p:spPr>
        <p:txBody>
          <a:bodyPr/>
          <a:lstStyle/>
          <a:p>
            <a:pPr fontAlgn="auto">
              <a:spcBef>
                <a:spcPts val="0"/>
              </a:spcBef>
              <a:spcAft>
                <a:spcPts val="0"/>
              </a:spcAft>
            </a:pPr>
            <a:endParaRPr lang="en-US" b="0" dirty="0">
              <a:solidFill>
                <a:prstClr val="black"/>
              </a:solidFill>
              <a:latin typeface="Calibri"/>
            </a:endParaRPr>
          </a:p>
        </p:txBody>
      </p:sp>
    </p:spTree>
    <p:extLst>
      <p:ext uri="{BB962C8B-B14F-4D97-AF65-F5344CB8AC3E}">
        <p14:creationId xmlns:p14="http://schemas.microsoft.com/office/powerpoint/2010/main" val="28117732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406917"/>
            <a:ext cx="854964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2906713"/>
            <a:ext cx="854964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87982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600206"/>
            <a:ext cx="444246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81834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535113"/>
            <a:ext cx="444420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21" y="2174875"/>
            <a:ext cx="444420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7" y="1535113"/>
            <a:ext cx="444595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09537" y="2174875"/>
            <a:ext cx="444595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055402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29241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6147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0560" y="273050"/>
            <a:ext cx="888492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70560" y="1752600"/>
            <a:ext cx="176022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598420" y="1752600"/>
            <a:ext cx="704088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4BACA2D9-5B7A-4077-A10F-445520CD4029}" type="datetimeFigureOut">
              <a:rPr lang="en-US"/>
              <a:pPr>
                <a:defRPr/>
              </a:pPr>
              <a:t>12/14/2015</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a:xfrm>
            <a:off x="0" y="1271677"/>
            <a:ext cx="586740" cy="244475"/>
          </a:xfrm>
          <a:prstGeom prst="rect">
            <a:avLst/>
          </a:prstGeom>
        </p:spPr>
        <p:txBody>
          <a:bodyPr/>
          <a:lstStyle>
            <a:lvl1pPr>
              <a:defRPr/>
            </a:lvl1pPr>
          </a:lstStyle>
          <a:p>
            <a:pPr>
              <a:defRPr/>
            </a:pPr>
            <a:fld id="{587B0720-128B-4E90-988C-E801FE36D0B5}" type="slidenum">
              <a:rPr lang="en-US"/>
              <a:pPr>
                <a:defRPr/>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273050"/>
            <a:ext cx="330914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555" y="273067"/>
            <a:ext cx="5622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435103"/>
            <a:ext cx="330914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36206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800600"/>
            <a:ext cx="603504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517" y="612775"/>
            <a:ext cx="603504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1517" y="5367338"/>
            <a:ext cx="603504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92810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24367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274655"/>
            <a:ext cx="226314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274655"/>
            <a:ext cx="662178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7FC41B-15BB-4430-BD68-5A9610D94590}" type="datetimeFigureOut">
              <a:rPr lang="en-US" smtClean="0">
                <a:solidFill>
                  <a:prstClr val="black">
                    <a:tint val="75000"/>
                  </a:prstClr>
                </a:solidFill>
                <a:latin typeface="Calibri"/>
              </a:rPr>
              <a:pPr/>
              <a:t>12/14/2015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7158B6C-A00E-4151-80AE-905270A6D52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389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bwMode="white">
          <a:xfrm>
            <a:off x="-10478" y="4572085"/>
            <a:ext cx="100584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dirty="0"/>
          </a:p>
        </p:txBody>
      </p:sp>
      <p:sp>
        <p:nvSpPr>
          <p:cNvPr id="6" name="Rectangle 5"/>
          <p:cNvSpPr/>
          <p:nvPr/>
        </p:nvSpPr>
        <p:spPr>
          <a:xfrm>
            <a:off x="-10459" y="4664075"/>
            <a:ext cx="1610043"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dirty="0"/>
          </a:p>
        </p:txBody>
      </p:sp>
      <p:sp>
        <p:nvSpPr>
          <p:cNvPr id="7" name="Rectangle 6"/>
          <p:cNvSpPr/>
          <p:nvPr/>
        </p:nvSpPr>
        <p:spPr>
          <a:xfrm>
            <a:off x="1699102" y="4654554"/>
            <a:ext cx="8359298"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dirty="0"/>
          </a:p>
        </p:txBody>
      </p:sp>
      <p:sp>
        <p:nvSpPr>
          <p:cNvPr id="8" name="Rectangle 7"/>
          <p:cNvSpPr/>
          <p:nvPr/>
        </p:nvSpPr>
        <p:spPr bwMode="white">
          <a:xfrm>
            <a:off x="1592585" y="13"/>
            <a:ext cx="110014"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b="0" dirty="0"/>
          </a:p>
        </p:txBody>
      </p:sp>
      <p:sp>
        <p:nvSpPr>
          <p:cNvPr id="4" name="Text Placeholder 3"/>
          <p:cNvSpPr>
            <a:spLocks noGrp="1"/>
          </p:cNvSpPr>
          <p:nvPr>
            <p:ph type="body" sz="half" idx="2"/>
          </p:nvPr>
        </p:nvSpPr>
        <p:spPr>
          <a:xfrm>
            <a:off x="1760220" y="5486400"/>
            <a:ext cx="804672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760220" y="4648200"/>
            <a:ext cx="804672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16634" y="0"/>
            <a:ext cx="8341766" cy="4568952"/>
          </a:xfrm>
          <a:solidFill>
            <a:schemeClr val="accent1">
              <a:tint val="40000"/>
            </a:schemeClr>
          </a:solidFill>
          <a:ln>
            <a:noFill/>
          </a:ln>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11"/>
          <p:cNvSpPr>
            <a:spLocks noGrp="1"/>
          </p:cNvSpPr>
          <p:nvPr>
            <p:ph type="dt" sz="half" idx="10"/>
          </p:nvPr>
        </p:nvSpPr>
        <p:spPr>
          <a:xfrm>
            <a:off x="6873240" y="6248489"/>
            <a:ext cx="2933700" cy="365125"/>
          </a:xfrm>
        </p:spPr>
        <p:txBody>
          <a:bodyPr rtlCol="0"/>
          <a:lstStyle>
            <a:lvl1pPr>
              <a:defRPr/>
            </a:lvl1pPr>
          </a:lstStyle>
          <a:p>
            <a:pPr>
              <a:defRPr/>
            </a:pPr>
            <a:fld id="{18E93394-4BEB-471F-8087-6E628768F4E0}" type="datetimeFigureOut">
              <a:rPr lang="en-US"/>
              <a:pPr>
                <a:defRPr/>
              </a:pPr>
              <a:t>12/14/2015</a:t>
            </a:fld>
            <a:endParaRPr lang="en-US" dirty="0"/>
          </a:p>
        </p:txBody>
      </p:sp>
      <p:sp>
        <p:nvSpPr>
          <p:cNvPr id="10" name="Slide Number Placeholder 12"/>
          <p:cNvSpPr>
            <a:spLocks noGrp="1"/>
          </p:cNvSpPr>
          <p:nvPr>
            <p:ph type="sldNum" sz="quarter" idx="11"/>
          </p:nvPr>
        </p:nvSpPr>
        <p:spPr>
          <a:xfrm>
            <a:off x="0" y="4667339"/>
            <a:ext cx="1592580" cy="663575"/>
          </a:xfrm>
          <a:prstGeom prst="rect">
            <a:avLst/>
          </a:prstGeom>
        </p:spPr>
        <p:txBody>
          <a:bodyPr rtlCol="0"/>
          <a:lstStyle>
            <a:lvl1pPr>
              <a:defRPr sz="2800"/>
            </a:lvl1pPr>
          </a:lstStyle>
          <a:p>
            <a:pPr>
              <a:defRPr/>
            </a:pPr>
            <a:fld id="{1D4914BA-041A-4A1F-88EA-BA5DCB74332F}" type="slidenum">
              <a:rPr lang="en-US"/>
              <a:pPr>
                <a:defRPr/>
              </a:pPr>
              <a:t>‹#›</a:t>
            </a:fld>
            <a:endParaRPr lang="en-US" dirty="0"/>
          </a:p>
        </p:txBody>
      </p:sp>
      <p:sp>
        <p:nvSpPr>
          <p:cNvPr id="11" name="Footer Placeholder 13"/>
          <p:cNvSpPr>
            <a:spLocks noGrp="1"/>
          </p:cNvSpPr>
          <p:nvPr>
            <p:ph type="ftr" sz="quarter" idx="12"/>
          </p:nvPr>
        </p:nvSpPr>
        <p:spPr>
          <a:xfrm>
            <a:off x="1760220" y="6248489"/>
            <a:ext cx="5029200" cy="365125"/>
          </a:xfrm>
        </p:spPr>
        <p:txBody>
          <a:bodyPr rtlCol="0"/>
          <a:lstStyle>
            <a:lvl1pPr>
              <a:defRPr/>
            </a:lvl1pPr>
          </a:lstStyle>
          <a:p>
            <a:pPr>
              <a:defRPr/>
            </a:pP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Title Placeholder 21"/>
          <p:cNvSpPr>
            <a:spLocks noGrp="1"/>
          </p:cNvSpPr>
          <p:nvPr>
            <p:ph type="title"/>
          </p:nvPr>
        </p:nvSpPr>
        <p:spPr bwMode="auto">
          <a:xfrm>
            <a:off x="670560" y="228600"/>
            <a:ext cx="896874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12"/>
          <p:cNvSpPr>
            <a:spLocks noGrp="1"/>
          </p:cNvSpPr>
          <p:nvPr>
            <p:ph type="body" idx="1"/>
          </p:nvPr>
        </p:nvSpPr>
        <p:spPr bwMode="auto">
          <a:xfrm>
            <a:off x="674053" y="1600216"/>
            <a:ext cx="896874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705600" y="6248489"/>
            <a:ext cx="2933700" cy="365125"/>
          </a:xfrm>
          <a:prstGeom prst="rect">
            <a:avLst/>
          </a:prstGeom>
        </p:spPr>
        <p:txBody>
          <a:bodyPr vert="horz" anchor="ctr" anchorCtr="0"/>
          <a:lstStyle>
            <a:lvl1pPr algn="l" eaLnBrk="1" fontAlgn="auto" latinLnBrk="0" hangingPunct="1">
              <a:spcBef>
                <a:spcPts val="0"/>
              </a:spcBef>
              <a:spcAft>
                <a:spcPts val="0"/>
              </a:spcAft>
              <a:defRPr kumimoji="0" sz="1400" b="0">
                <a:solidFill>
                  <a:schemeClr val="tx2"/>
                </a:solidFill>
                <a:latin typeface="+mn-lt"/>
                <a:cs typeface="+mn-cs"/>
              </a:defRPr>
            </a:lvl1pPr>
          </a:lstStyle>
          <a:p>
            <a:pPr>
              <a:defRPr/>
            </a:pPr>
            <a:fld id="{FC6527F6-E5FB-4EE0-90FE-A1CBC5EF011A}" type="datetimeFigureOut">
              <a:rPr lang="en-US"/>
              <a:pPr>
                <a:defRPr/>
              </a:pPr>
              <a:t>12/14/2015</a:t>
            </a:fld>
            <a:endParaRPr lang="en-US" dirty="0"/>
          </a:p>
        </p:txBody>
      </p:sp>
      <p:sp>
        <p:nvSpPr>
          <p:cNvPr id="3" name="Footer Placeholder 2"/>
          <p:cNvSpPr>
            <a:spLocks noGrp="1"/>
          </p:cNvSpPr>
          <p:nvPr>
            <p:ph type="ftr" sz="quarter" idx="3"/>
          </p:nvPr>
        </p:nvSpPr>
        <p:spPr>
          <a:xfrm>
            <a:off x="670565" y="6248489"/>
            <a:ext cx="5963444" cy="365125"/>
          </a:xfrm>
          <a:prstGeom prst="rect">
            <a:avLst/>
          </a:prstGeom>
        </p:spPr>
        <p:txBody>
          <a:bodyPr vert="horz" anchor="ctr"/>
          <a:lstStyle>
            <a:lvl1pPr algn="r" eaLnBrk="1" fontAlgn="auto" latinLnBrk="0" hangingPunct="1">
              <a:spcBef>
                <a:spcPts val="0"/>
              </a:spcBef>
              <a:spcAft>
                <a:spcPts val="0"/>
              </a:spcAft>
              <a:defRPr kumimoji="0" sz="1400" b="0">
                <a:solidFill>
                  <a:schemeClr val="tx2"/>
                </a:solidFill>
                <a:latin typeface="+mn-lt"/>
                <a:cs typeface="+mn-cs"/>
              </a:defRPr>
            </a:lvl1pPr>
          </a:lstStyle>
          <a:p>
            <a:pPr>
              <a:defRPr/>
            </a:pPr>
            <a:endParaRPr lang="en-US" dirty="0"/>
          </a:p>
        </p:txBody>
      </p:sp>
    </p:spTree>
  </p:cSld>
  <p:clrMap bg1="dk1" tx1="lt1" bg2="dk2" tx2="lt2" accent1="accent1" accent2="accent2" accent3="accent3" accent4="accent4" accent5="accent5" accent6="accent6" hlink="hlink" folHlink="folHlink"/>
  <p:sldLayoutIdLst>
    <p:sldLayoutId id="2147483911" r:id="rId1"/>
    <p:sldLayoutId id="2147483910" r:id="rId2"/>
    <p:sldLayoutId id="2147483912" r:id="rId3"/>
    <p:sldLayoutId id="2147483913" r:id="rId4"/>
    <p:sldLayoutId id="2147483914" r:id="rId5"/>
    <p:sldLayoutId id="2147483909" r:id="rId6"/>
    <p:sldLayoutId id="2147483915" r:id="rId7"/>
    <p:sldLayoutId id="2147483908" r:id="rId8"/>
    <p:sldLayoutId id="2147483916" r:id="rId9"/>
    <p:sldLayoutId id="2147483907" r:id="rId10"/>
    <p:sldLayoutId id="2147483917" r:id="rId11"/>
    <p:sldLayoutId id="2147484174" r:id="rId12"/>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b="1" kern="1200">
          <a:solidFill>
            <a:schemeClr val="tx1"/>
          </a:solidFill>
          <a:latin typeface="Calibri" pitchFamily="34" charset="0"/>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b="1" kern="1200">
          <a:solidFill>
            <a:schemeClr val="tx1"/>
          </a:solidFill>
          <a:latin typeface="Calibri" pitchFamily="34" charset="0"/>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b="1" kern="1200">
          <a:solidFill>
            <a:schemeClr val="tx1"/>
          </a:solidFill>
          <a:latin typeface="Calibri" pitchFamily="34" charset="0"/>
          <a:ea typeface="+mn-ea"/>
          <a:cs typeface="+mn-cs"/>
        </a:defRPr>
      </a:lvl3pPr>
      <a:lvl4pPr marL="1371600" indent="-228600" algn="l" rtl="0" eaLnBrk="0" fontAlgn="base" hangingPunct="0">
        <a:spcBef>
          <a:spcPts val="400"/>
        </a:spcBef>
        <a:spcAft>
          <a:spcPct val="0"/>
        </a:spcAft>
        <a:buClr>
          <a:srgbClr val="A8CDD7"/>
        </a:buClr>
        <a:buSzPct val="75000"/>
        <a:buFont typeface="Wingdings" pitchFamily="2" charset="2"/>
        <a:buChar char=""/>
        <a:defRPr sz="2000" b="1" kern="1200">
          <a:solidFill>
            <a:schemeClr val="tx1"/>
          </a:solidFill>
          <a:latin typeface="Calibri" pitchFamily="34" charset="0"/>
          <a:ea typeface="+mn-ea"/>
          <a:cs typeface="+mn-cs"/>
        </a:defRPr>
      </a:lvl4pPr>
      <a:lvl5pPr marL="1828800" indent="-228600" algn="l" rtl="0" eaLnBrk="0" fontAlgn="base" hangingPunct="0">
        <a:spcBef>
          <a:spcPts val="400"/>
        </a:spcBef>
        <a:spcAft>
          <a:spcPct val="0"/>
        </a:spcAft>
        <a:buClr>
          <a:srgbClr val="C0BEAF"/>
        </a:buClr>
        <a:buSzPct val="65000"/>
        <a:buFont typeface="Wingdings" pitchFamily="2" charset="2"/>
        <a:buChar char=""/>
        <a:defRPr sz="2000" b="1" kern="1200">
          <a:solidFill>
            <a:schemeClr val="tx1"/>
          </a:solidFill>
          <a:latin typeface="Calibri"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Title Placeholder 21"/>
          <p:cNvSpPr>
            <a:spLocks noGrp="1"/>
          </p:cNvSpPr>
          <p:nvPr>
            <p:ph type="title"/>
          </p:nvPr>
        </p:nvSpPr>
        <p:spPr bwMode="auto">
          <a:xfrm>
            <a:off x="670560" y="228600"/>
            <a:ext cx="896874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12"/>
          <p:cNvSpPr>
            <a:spLocks noGrp="1"/>
          </p:cNvSpPr>
          <p:nvPr>
            <p:ph type="body" idx="1"/>
          </p:nvPr>
        </p:nvSpPr>
        <p:spPr bwMode="auto">
          <a:xfrm>
            <a:off x="674053" y="1600216"/>
            <a:ext cx="896874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4" name="Date Placeholder 13"/>
          <p:cNvSpPr>
            <a:spLocks noGrp="1"/>
          </p:cNvSpPr>
          <p:nvPr>
            <p:ph type="dt" sz="half" idx="2"/>
          </p:nvPr>
        </p:nvSpPr>
        <p:spPr>
          <a:xfrm>
            <a:off x="6705600" y="6248521"/>
            <a:ext cx="2933700" cy="365125"/>
          </a:xfrm>
          <a:prstGeom prst="rect">
            <a:avLst/>
          </a:prstGeom>
        </p:spPr>
        <p:txBody>
          <a:bodyPr vert="horz" anchor="ctr" anchorCtr="0"/>
          <a:lstStyle>
            <a:lvl1pPr algn="l" eaLnBrk="1" fontAlgn="auto" latinLnBrk="0" hangingPunct="1">
              <a:spcBef>
                <a:spcPts val="0"/>
              </a:spcBef>
              <a:spcAft>
                <a:spcPts val="0"/>
              </a:spcAft>
              <a:defRPr kumimoji="0" sz="1400" b="0">
                <a:solidFill>
                  <a:schemeClr val="tx2"/>
                </a:solidFill>
                <a:latin typeface="+mn-lt"/>
                <a:cs typeface="+mn-cs"/>
              </a:defRPr>
            </a:lvl1pPr>
          </a:lstStyle>
          <a:p>
            <a:pPr>
              <a:defRPr/>
            </a:pPr>
            <a:fld id="{FC6527F6-E5FB-4EE0-90FE-A1CBC5EF011A}" type="datetimeFigureOut">
              <a:rPr lang="en-US">
                <a:solidFill>
                  <a:srgbClr val="EAEBDE"/>
                </a:solidFill>
                <a:latin typeface="Arial"/>
              </a:rPr>
              <a:pPr>
                <a:defRPr/>
              </a:pPr>
              <a:t>12/14/2015</a:t>
            </a:fld>
            <a:endParaRPr lang="en-US" dirty="0">
              <a:solidFill>
                <a:srgbClr val="EAEBDE"/>
              </a:solidFill>
              <a:latin typeface="Arial"/>
            </a:endParaRPr>
          </a:p>
        </p:txBody>
      </p:sp>
      <p:sp>
        <p:nvSpPr>
          <p:cNvPr id="3" name="Footer Placeholder 2"/>
          <p:cNvSpPr>
            <a:spLocks noGrp="1"/>
          </p:cNvSpPr>
          <p:nvPr>
            <p:ph type="ftr" sz="quarter" idx="3"/>
          </p:nvPr>
        </p:nvSpPr>
        <p:spPr>
          <a:xfrm>
            <a:off x="670565" y="6248521"/>
            <a:ext cx="5963444" cy="365125"/>
          </a:xfrm>
          <a:prstGeom prst="rect">
            <a:avLst/>
          </a:prstGeom>
        </p:spPr>
        <p:txBody>
          <a:bodyPr vert="horz" anchor="ctr"/>
          <a:lstStyle>
            <a:lvl1pPr algn="r" eaLnBrk="1" fontAlgn="auto" latinLnBrk="0" hangingPunct="1">
              <a:spcBef>
                <a:spcPts val="0"/>
              </a:spcBef>
              <a:spcAft>
                <a:spcPts val="0"/>
              </a:spcAft>
              <a:defRPr kumimoji="0" sz="1400" b="0">
                <a:solidFill>
                  <a:schemeClr val="tx2"/>
                </a:solidFill>
                <a:latin typeface="+mn-lt"/>
                <a:cs typeface="+mn-cs"/>
              </a:defRPr>
            </a:lvl1pPr>
          </a:lstStyle>
          <a:p>
            <a:pPr>
              <a:defRPr/>
            </a:pPr>
            <a:endParaRPr lang="en-US" dirty="0">
              <a:solidFill>
                <a:srgbClr val="EAEBDE"/>
              </a:solidFill>
              <a:latin typeface="Arial"/>
            </a:endParaRPr>
          </a:p>
        </p:txBody>
      </p:sp>
    </p:spTree>
  </p:cSld>
  <p:clrMap bg1="dk1" tx1="lt1" bg2="dk2" tx2="lt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119" r:id="rId12"/>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b="1" kern="1200">
          <a:solidFill>
            <a:schemeClr val="tx1"/>
          </a:solidFill>
          <a:latin typeface="Calibri" pitchFamily="34" charset="0"/>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b="1" kern="1200">
          <a:solidFill>
            <a:schemeClr val="tx1"/>
          </a:solidFill>
          <a:latin typeface="Calibri" pitchFamily="34" charset="0"/>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b="1" kern="1200">
          <a:solidFill>
            <a:schemeClr val="tx1"/>
          </a:solidFill>
          <a:latin typeface="Calibri" pitchFamily="34" charset="0"/>
          <a:ea typeface="+mn-ea"/>
          <a:cs typeface="+mn-cs"/>
        </a:defRPr>
      </a:lvl3pPr>
      <a:lvl4pPr marL="1371600" indent="-228600" algn="l" rtl="0" eaLnBrk="0" fontAlgn="base" hangingPunct="0">
        <a:spcBef>
          <a:spcPts val="400"/>
        </a:spcBef>
        <a:spcAft>
          <a:spcPct val="0"/>
        </a:spcAft>
        <a:buClr>
          <a:srgbClr val="A8CDD7"/>
        </a:buClr>
        <a:buSzPct val="75000"/>
        <a:buFont typeface="Wingdings" pitchFamily="2" charset="2"/>
        <a:buChar char=""/>
        <a:defRPr sz="2000" b="1" kern="1200">
          <a:solidFill>
            <a:schemeClr val="tx1"/>
          </a:solidFill>
          <a:latin typeface="Calibri" pitchFamily="34" charset="0"/>
          <a:ea typeface="+mn-ea"/>
          <a:cs typeface="+mn-cs"/>
        </a:defRPr>
      </a:lvl4pPr>
      <a:lvl5pPr marL="1828800" indent="-228600" algn="l" rtl="0" eaLnBrk="0" fontAlgn="base" hangingPunct="0">
        <a:spcBef>
          <a:spcPts val="400"/>
        </a:spcBef>
        <a:spcAft>
          <a:spcPct val="0"/>
        </a:spcAft>
        <a:buClr>
          <a:srgbClr val="C0BEAF"/>
        </a:buClr>
        <a:buSzPct val="65000"/>
        <a:buFont typeface="Wingdings" pitchFamily="2" charset="2"/>
        <a:buChar char=""/>
        <a:defRPr sz="2000" b="1" kern="1200">
          <a:solidFill>
            <a:schemeClr val="tx1"/>
          </a:solidFill>
          <a:latin typeface="Calibri"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247991" y="228600"/>
            <a:ext cx="953277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356240" y="1885950"/>
            <a:ext cx="9511824"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388" name="Rectangle 4"/>
          <p:cNvSpPr>
            <a:spLocks noGrp="1" noChangeArrowheads="1"/>
          </p:cNvSpPr>
          <p:nvPr>
            <p:ph type="dt" sz="half" idx="2"/>
          </p:nvPr>
        </p:nvSpPr>
        <p:spPr bwMode="auto">
          <a:xfrm>
            <a:off x="474980" y="6229350"/>
            <a:ext cx="20955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b="0">
                <a:solidFill>
                  <a:schemeClr val="bg2"/>
                </a:solidFill>
                <a:latin typeface="Arial" charset="0"/>
              </a:defRPr>
            </a:lvl1pPr>
          </a:lstStyle>
          <a:p>
            <a:pPr eaLnBrk="0" hangingPunct="0"/>
            <a:endParaRPr lang="en-US">
              <a:solidFill>
                <a:srgbClr val="5E574E"/>
              </a:solidFill>
            </a:endParaRPr>
          </a:p>
        </p:txBody>
      </p:sp>
      <p:sp>
        <p:nvSpPr>
          <p:cNvPr id="16389" name="Rectangle 5"/>
          <p:cNvSpPr>
            <a:spLocks noGrp="1" noChangeArrowheads="1"/>
          </p:cNvSpPr>
          <p:nvPr>
            <p:ph type="ftr" sz="quarter" idx="3"/>
          </p:nvPr>
        </p:nvSpPr>
        <p:spPr bwMode="auto">
          <a:xfrm>
            <a:off x="3436620" y="6229350"/>
            <a:ext cx="318516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b="0">
                <a:solidFill>
                  <a:schemeClr val="bg2"/>
                </a:solidFill>
                <a:latin typeface="Arial" charset="0"/>
              </a:defRPr>
            </a:lvl1pPr>
          </a:lstStyle>
          <a:p>
            <a:pPr eaLnBrk="0" hangingPunct="0"/>
            <a:endParaRPr lang="en-US">
              <a:solidFill>
                <a:srgbClr val="5E574E"/>
              </a:solidFill>
            </a:endParaRPr>
          </a:p>
        </p:txBody>
      </p:sp>
      <p:sp>
        <p:nvSpPr>
          <p:cNvPr id="16390" name="Rectangle 6"/>
          <p:cNvSpPr>
            <a:spLocks noGrp="1" noChangeArrowheads="1"/>
          </p:cNvSpPr>
          <p:nvPr>
            <p:ph type="sldNum" sz="quarter" idx="4"/>
          </p:nvPr>
        </p:nvSpPr>
        <p:spPr bwMode="auto">
          <a:xfrm>
            <a:off x="7404100" y="6229350"/>
            <a:ext cx="20955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b="0">
                <a:solidFill>
                  <a:schemeClr val="bg2"/>
                </a:solidFill>
                <a:latin typeface="Arial" charset="0"/>
              </a:defRPr>
            </a:lvl1pPr>
          </a:lstStyle>
          <a:p>
            <a:pPr eaLnBrk="0" hangingPunct="0"/>
            <a:fld id="{85767BB9-B0F1-42BA-A3FB-E3DF79B8CA5A}" type="slidenum">
              <a:rPr lang="en-US">
                <a:solidFill>
                  <a:srgbClr val="5E574E"/>
                </a:solidFill>
              </a:rPr>
              <a:pPr eaLnBrk="0" hangingPunct="0"/>
              <a:t>‹#›</a:t>
            </a:fld>
            <a:endParaRPr lang="en-US">
              <a:solidFill>
                <a:srgbClr val="5E574E"/>
              </a:solidFill>
            </a:endParaRPr>
          </a:p>
        </p:txBody>
      </p:sp>
    </p:spTree>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Lst>
  <p:txStyles>
    <p:titleStyle>
      <a:lvl1pPr algn="ctr" rtl="0" eaLnBrk="0" fontAlgn="base" hangingPunct="0">
        <a:spcBef>
          <a:spcPct val="0"/>
        </a:spcBef>
        <a:spcAft>
          <a:spcPct val="0"/>
        </a:spcAft>
        <a:defRPr kumimoji="1" sz="3200" b="1">
          <a:solidFill>
            <a:schemeClr val="tx2"/>
          </a:solidFill>
          <a:latin typeface="+mj-lt"/>
          <a:ea typeface="+mj-ea"/>
          <a:cs typeface="+mj-cs"/>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p:titleStyle>
    <p:bodyStyle>
      <a:lvl1pPr marL="457200" indent="-457200" algn="l" rtl="0" eaLnBrk="0" fontAlgn="base" hangingPunct="0">
        <a:lnSpc>
          <a:spcPct val="85000"/>
        </a:lnSpc>
        <a:spcBef>
          <a:spcPct val="25000"/>
        </a:spcBef>
        <a:spcAft>
          <a:spcPct val="25000"/>
        </a:spcAft>
        <a:buClr>
          <a:schemeClr val="tx1"/>
        </a:buClr>
        <a:buFont typeface="Wingdings" pitchFamily="2" charset="2"/>
        <a:buAutoNum type="arabicParenR"/>
        <a:defRPr kumimoji="1" sz="2400" b="1">
          <a:solidFill>
            <a:schemeClr val="tx1"/>
          </a:solidFill>
          <a:latin typeface="+mn-lt"/>
          <a:ea typeface="+mn-ea"/>
          <a:cs typeface="+mn-cs"/>
        </a:defRPr>
      </a:lvl1pPr>
      <a:lvl2pPr marL="914400" indent="-457200" algn="l" rtl="0" eaLnBrk="0" fontAlgn="base" hangingPunct="0">
        <a:lnSpc>
          <a:spcPct val="85000"/>
        </a:lnSpc>
        <a:spcBef>
          <a:spcPct val="25000"/>
        </a:spcBef>
        <a:spcAft>
          <a:spcPct val="25000"/>
        </a:spcAft>
        <a:buClr>
          <a:schemeClr val="tx1"/>
        </a:buClr>
        <a:buFont typeface="Monotype Sorts" pitchFamily="2" charset="2"/>
        <a:buChar char="w"/>
        <a:defRPr kumimoji="1" sz="2400" b="1">
          <a:solidFill>
            <a:schemeClr val="tx1"/>
          </a:solidFill>
          <a:latin typeface="+mn-lt"/>
        </a:defRPr>
      </a:lvl2pPr>
      <a:lvl3pPr marL="1371600" indent="-457200" algn="l" rtl="0" eaLnBrk="0" fontAlgn="base" hangingPunct="0">
        <a:lnSpc>
          <a:spcPct val="85000"/>
        </a:lnSpc>
        <a:spcBef>
          <a:spcPct val="25000"/>
        </a:spcBef>
        <a:spcAft>
          <a:spcPct val="25000"/>
        </a:spcAft>
        <a:buClr>
          <a:schemeClr val="tx1"/>
        </a:buClr>
        <a:buFont typeface="Wingdings" pitchFamily="2" charset="2"/>
        <a:buChar char="§"/>
        <a:defRPr kumimoji="1" sz="2400" b="1">
          <a:solidFill>
            <a:schemeClr val="tx1"/>
          </a:solidFill>
          <a:latin typeface="+mn-lt"/>
        </a:defRPr>
      </a:lvl3pPr>
      <a:lvl4pPr marL="1828800" indent="-457200" algn="l" rtl="0" eaLnBrk="0" fontAlgn="base" hangingPunct="0">
        <a:lnSpc>
          <a:spcPct val="85000"/>
        </a:lnSpc>
        <a:spcBef>
          <a:spcPct val="25000"/>
        </a:spcBef>
        <a:spcAft>
          <a:spcPct val="25000"/>
        </a:spcAft>
        <a:buClr>
          <a:schemeClr val="tx1"/>
        </a:buClr>
        <a:buFont typeface="Wingdings" pitchFamily="2" charset="2"/>
        <a:buChar char="w"/>
        <a:defRPr kumimoji="1" sz="2400" b="1">
          <a:solidFill>
            <a:schemeClr val="tx1"/>
          </a:solidFill>
          <a:latin typeface="+mn-lt"/>
        </a:defRPr>
      </a:lvl4pPr>
      <a:lvl5pPr marL="2286000" indent="-457200" algn="l" rtl="0" eaLnBrk="0" fontAlgn="base" hangingPunct="0">
        <a:lnSpc>
          <a:spcPct val="85000"/>
        </a:lnSpc>
        <a:spcBef>
          <a:spcPct val="25000"/>
        </a:spcBef>
        <a:spcAft>
          <a:spcPct val="25000"/>
        </a:spcAft>
        <a:buClr>
          <a:schemeClr val="tx1"/>
        </a:buClr>
        <a:buFont typeface="Times New Roman" pitchFamily="18" charset="0"/>
        <a:buChar char="•"/>
        <a:defRPr kumimoji="1" sz="2400" b="1">
          <a:solidFill>
            <a:schemeClr val="tx1"/>
          </a:solidFill>
          <a:latin typeface="+mn-lt"/>
        </a:defRPr>
      </a:lvl5pPr>
      <a:lvl6pPr marL="2743200" indent="-457200" algn="l" rtl="0" eaLnBrk="0" fontAlgn="base" hangingPunct="0">
        <a:lnSpc>
          <a:spcPct val="85000"/>
        </a:lnSpc>
        <a:spcBef>
          <a:spcPct val="25000"/>
        </a:spcBef>
        <a:spcAft>
          <a:spcPct val="25000"/>
        </a:spcAft>
        <a:buClr>
          <a:schemeClr val="tx1"/>
        </a:buClr>
        <a:buFont typeface="Times New Roman" pitchFamily="18" charset="0"/>
        <a:buChar char="•"/>
        <a:defRPr kumimoji="1" sz="2400" b="1">
          <a:solidFill>
            <a:schemeClr val="tx1"/>
          </a:solidFill>
          <a:latin typeface="+mn-lt"/>
        </a:defRPr>
      </a:lvl6pPr>
      <a:lvl7pPr marL="3200400" indent="-457200" algn="l" rtl="0" eaLnBrk="0" fontAlgn="base" hangingPunct="0">
        <a:lnSpc>
          <a:spcPct val="85000"/>
        </a:lnSpc>
        <a:spcBef>
          <a:spcPct val="25000"/>
        </a:spcBef>
        <a:spcAft>
          <a:spcPct val="25000"/>
        </a:spcAft>
        <a:buClr>
          <a:schemeClr val="tx1"/>
        </a:buClr>
        <a:buFont typeface="Times New Roman" pitchFamily="18" charset="0"/>
        <a:buChar char="•"/>
        <a:defRPr kumimoji="1" sz="2400" b="1">
          <a:solidFill>
            <a:schemeClr val="tx1"/>
          </a:solidFill>
          <a:latin typeface="+mn-lt"/>
        </a:defRPr>
      </a:lvl7pPr>
      <a:lvl8pPr marL="3657600" indent="-457200" algn="l" rtl="0" eaLnBrk="0" fontAlgn="base" hangingPunct="0">
        <a:lnSpc>
          <a:spcPct val="85000"/>
        </a:lnSpc>
        <a:spcBef>
          <a:spcPct val="25000"/>
        </a:spcBef>
        <a:spcAft>
          <a:spcPct val="25000"/>
        </a:spcAft>
        <a:buClr>
          <a:schemeClr val="tx1"/>
        </a:buClr>
        <a:buFont typeface="Times New Roman" pitchFamily="18" charset="0"/>
        <a:buChar char="•"/>
        <a:defRPr kumimoji="1" sz="2400" b="1">
          <a:solidFill>
            <a:schemeClr val="tx1"/>
          </a:solidFill>
          <a:latin typeface="+mn-lt"/>
        </a:defRPr>
      </a:lvl8pPr>
      <a:lvl9pPr marL="4114800" indent="-457200" algn="l" rtl="0" eaLnBrk="0" fontAlgn="base" hangingPunct="0">
        <a:lnSpc>
          <a:spcPct val="85000"/>
        </a:lnSpc>
        <a:spcBef>
          <a:spcPct val="25000"/>
        </a:spcBef>
        <a:spcAft>
          <a:spcPct val="25000"/>
        </a:spcAft>
        <a:buClr>
          <a:schemeClr val="tx1"/>
        </a:buClr>
        <a:buFont typeface="Times New Roman" pitchFamily="18" charset="0"/>
        <a:buChar char="•"/>
        <a:defRPr kumimoji="1"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74638"/>
            <a:ext cx="905256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600206"/>
            <a:ext cx="905256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6356365"/>
            <a:ext cx="23469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27FC41B-15BB-4430-BD68-5A9610D94590}" type="datetimeFigureOut">
              <a:rPr lang="en-US" b="0" smtClean="0">
                <a:solidFill>
                  <a:prstClr val="black">
                    <a:tint val="75000"/>
                  </a:prstClr>
                </a:solidFill>
                <a:latin typeface="Calibri"/>
                <a:cs typeface="+mn-cs"/>
              </a:rPr>
              <a:pPr fontAlgn="auto">
                <a:spcBef>
                  <a:spcPts val="0"/>
                </a:spcBef>
                <a:spcAft>
                  <a:spcPts val="0"/>
                </a:spcAft>
              </a:pPr>
              <a:t>12/14/2015</a:t>
            </a:fld>
            <a:endParaRPr lang="en-US" b="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436620" y="6356365"/>
            <a:ext cx="318516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7208520" y="6356365"/>
            <a:ext cx="2346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7158B6C-A00E-4151-80AE-905270A6D522}" type="slidenum">
              <a:rPr lang="en-US" b="0" smtClean="0">
                <a:solidFill>
                  <a:prstClr val="black">
                    <a:tint val="75000"/>
                  </a:prstClr>
                </a:solidFill>
                <a:latin typeface="Calibri"/>
                <a:cs typeface="+mn-cs"/>
              </a:rPr>
              <a:pPr fontAlgn="auto">
                <a:spcBef>
                  <a:spcPts val="0"/>
                </a:spcBef>
                <a:spcAft>
                  <a:spcPts val="0"/>
                </a:spcAft>
              </a:pPr>
              <a:t>‹#›</a:t>
            </a:fld>
            <a:endParaRPr lang="en-US" b="0">
              <a:solidFill>
                <a:prstClr val="black">
                  <a:tint val="75000"/>
                </a:prstClr>
              </a:solidFill>
              <a:latin typeface="Calibri"/>
              <a:cs typeface="+mn-cs"/>
            </a:endParaRPr>
          </a:p>
        </p:txBody>
      </p:sp>
    </p:spTree>
    <p:extLst>
      <p:ext uri="{BB962C8B-B14F-4D97-AF65-F5344CB8AC3E}">
        <p14:creationId xmlns:p14="http://schemas.microsoft.com/office/powerpoint/2010/main" val="3898905594"/>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74638"/>
            <a:ext cx="905256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600205"/>
            <a:ext cx="905256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6356355"/>
            <a:ext cx="23469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27FC41B-15BB-4430-BD68-5A9610D94590}" type="datetimeFigureOut">
              <a:rPr lang="en-US" b="0" smtClean="0">
                <a:solidFill>
                  <a:prstClr val="black">
                    <a:tint val="75000"/>
                  </a:prstClr>
                </a:solidFill>
                <a:latin typeface="Calibri"/>
                <a:cs typeface="+mn-cs"/>
              </a:rPr>
              <a:pPr fontAlgn="auto">
                <a:spcBef>
                  <a:spcPts val="0"/>
                </a:spcBef>
                <a:spcAft>
                  <a:spcPts val="0"/>
                </a:spcAft>
              </a:pPr>
              <a:t>12/14/2015</a:t>
            </a:fld>
            <a:endParaRPr lang="en-US" b="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436620" y="6356355"/>
            <a:ext cx="318516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7208520" y="6356355"/>
            <a:ext cx="2346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7158B6C-A00E-4151-80AE-905270A6D522}" type="slidenum">
              <a:rPr lang="en-US" b="0" smtClean="0">
                <a:solidFill>
                  <a:prstClr val="black">
                    <a:tint val="75000"/>
                  </a:prstClr>
                </a:solidFill>
                <a:latin typeface="Calibri"/>
                <a:cs typeface="+mn-cs"/>
              </a:rPr>
              <a:pPr fontAlgn="auto">
                <a:spcBef>
                  <a:spcPts val="0"/>
                </a:spcBef>
                <a:spcAft>
                  <a:spcPts val="0"/>
                </a:spcAft>
              </a:pPr>
              <a:t>‹#›</a:t>
            </a:fld>
            <a:endParaRPr lang="en-US" b="0">
              <a:solidFill>
                <a:prstClr val="black">
                  <a:tint val="75000"/>
                </a:prstClr>
              </a:solidFill>
              <a:latin typeface="Calibri"/>
              <a:cs typeface="+mn-cs"/>
            </a:endParaRPr>
          </a:p>
        </p:txBody>
      </p:sp>
    </p:spTree>
    <p:extLst>
      <p:ext uri="{BB962C8B-B14F-4D97-AF65-F5344CB8AC3E}">
        <p14:creationId xmlns:p14="http://schemas.microsoft.com/office/powerpoint/2010/main" val="3898905594"/>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247969" y="228600"/>
            <a:ext cx="953277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356237" y="1885950"/>
            <a:ext cx="9511824"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388" name="Rectangle 4"/>
          <p:cNvSpPr>
            <a:spLocks noGrp="1" noChangeArrowheads="1"/>
          </p:cNvSpPr>
          <p:nvPr>
            <p:ph type="dt" sz="half" idx="2"/>
          </p:nvPr>
        </p:nvSpPr>
        <p:spPr bwMode="auto">
          <a:xfrm>
            <a:off x="474980" y="6229350"/>
            <a:ext cx="20955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b="0">
                <a:solidFill>
                  <a:schemeClr val="bg2"/>
                </a:solidFill>
                <a:latin typeface="Arial" charset="0"/>
              </a:defRPr>
            </a:lvl1pPr>
          </a:lstStyle>
          <a:p>
            <a:pPr eaLnBrk="0" hangingPunct="0"/>
            <a:endParaRPr lang="en-US">
              <a:solidFill>
                <a:srgbClr val="5E574E"/>
              </a:solidFill>
              <a:cs typeface="+mn-cs"/>
            </a:endParaRPr>
          </a:p>
        </p:txBody>
      </p:sp>
      <p:sp>
        <p:nvSpPr>
          <p:cNvPr id="16389" name="Rectangle 5"/>
          <p:cNvSpPr>
            <a:spLocks noGrp="1" noChangeArrowheads="1"/>
          </p:cNvSpPr>
          <p:nvPr>
            <p:ph type="ftr" sz="quarter" idx="3"/>
          </p:nvPr>
        </p:nvSpPr>
        <p:spPr bwMode="auto">
          <a:xfrm>
            <a:off x="3436620" y="6229350"/>
            <a:ext cx="318516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b="0">
                <a:solidFill>
                  <a:schemeClr val="bg2"/>
                </a:solidFill>
                <a:latin typeface="Arial" charset="0"/>
              </a:defRPr>
            </a:lvl1pPr>
          </a:lstStyle>
          <a:p>
            <a:pPr eaLnBrk="0" hangingPunct="0"/>
            <a:endParaRPr lang="en-US">
              <a:solidFill>
                <a:srgbClr val="5E574E"/>
              </a:solidFill>
              <a:cs typeface="+mn-cs"/>
            </a:endParaRPr>
          </a:p>
        </p:txBody>
      </p:sp>
      <p:sp>
        <p:nvSpPr>
          <p:cNvPr id="16390" name="Rectangle 6"/>
          <p:cNvSpPr>
            <a:spLocks noGrp="1" noChangeArrowheads="1"/>
          </p:cNvSpPr>
          <p:nvPr>
            <p:ph type="sldNum" sz="quarter" idx="4"/>
          </p:nvPr>
        </p:nvSpPr>
        <p:spPr bwMode="auto">
          <a:xfrm>
            <a:off x="7404100" y="6229350"/>
            <a:ext cx="20955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b="0">
                <a:solidFill>
                  <a:schemeClr val="bg2"/>
                </a:solidFill>
                <a:latin typeface="Arial" charset="0"/>
              </a:defRPr>
            </a:lvl1pPr>
          </a:lstStyle>
          <a:p>
            <a:pPr eaLnBrk="0" hangingPunct="0"/>
            <a:fld id="{5BAAEFF9-E359-455E-8411-6C1A768B6E1E}" type="slidenum">
              <a:rPr lang="en-US">
                <a:solidFill>
                  <a:srgbClr val="5E574E"/>
                </a:solidFill>
                <a:cs typeface="+mn-cs"/>
              </a:rPr>
              <a:pPr eaLnBrk="0" hangingPunct="0"/>
              <a:t>‹#›</a:t>
            </a:fld>
            <a:endParaRPr lang="en-US">
              <a:solidFill>
                <a:srgbClr val="5E574E"/>
              </a:solidFill>
              <a:cs typeface="+mn-cs"/>
            </a:endParaRPr>
          </a:p>
        </p:txBody>
      </p:sp>
    </p:spTree>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 id="2147484161" r:id="rId14"/>
  </p:sldLayoutIdLst>
  <p:txStyles>
    <p:titleStyle>
      <a:lvl1pPr algn="ctr" rtl="0" eaLnBrk="0" fontAlgn="base" hangingPunct="0">
        <a:spcBef>
          <a:spcPct val="0"/>
        </a:spcBef>
        <a:spcAft>
          <a:spcPct val="0"/>
        </a:spcAft>
        <a:defRPr kumimoji="1" sz="3200" b="1">
          <a:solidFill>
            <a:schemeClr val="tx2"/>
          </a:solidFill>
          <a:latin typeface="+mj-lt"/>
          <a:ea typeface="+mj-ea"/>
          <a:cs typeface="+mj-cs"/>
        </a:defRPr>
      </a:lvl1pPr>
      <a:lvl2pPr algn="ctr" rtl="0" eaLnBrk="0" fontAlgn="base" hangingPunct="0">
        <a:spcBef>
          <a:spcPct val="0"/>
        </a:spcBef>
        <a:spcAft>
          <a:spcPct val="0"/>
        </a:spcAft>
        <a:defRPr kumimoji="1" sz="3200" b="1">
          <a:solidFill>
            <a:schemeClr val="tx2"/>
          </a:solidFill>
          <a:latin typeface="Comic Sans MS" pitchFamily="66" charset="0"/>
        </a:defRPr>
      </a:lvl2pPr>
      <a:lvl3pPr algn="ctr" rtl="0" eaLnBrk="0" fontAlgn="base" hangingPunct="0">
        <a:spcBef>
          <a:spcPct val="0"/>
        </a:spcBef>
        <a:spcAft>
          <a:spcPct val="0"/>
        </a:spcAft>
        <a:defRPr kumimoji="1" sz="3200" b="1">
          <a:solidFill>
            <a:schemeClr val="tx2"/>
          </a:solidFill>
          <a:latin typeface="Comic Sans MS" pitchFamily="66" charset="0"/>
        </a:defRPr>
      </a:lvl3pPr>
      <a:lvl4pPr algn="ctr" rtl="0" eaLnBrk="0" fontAlgn="base" hangingPunct="0">
        <a:spcBef>
          <a:spcPct val="0"/>
        </a:spcBef>
        <a:spcAft>
          <a:spcPct val="0"/>
        </a:spcAft>
        <a:defRPr kumimoji="1" sz="3200" b="1">
          <a:solidFill>
            <a:schemeClr val="tx2"/>
          </a:solidFill>
          <a:latin typeface="Comic Sans MS" pitchFamily="66" charset="0"/>
        </a:defRPr>
      </a:lvl4pPr>
      <a:lvl5pPr algn="ctr" rtl="0" eaLnBrk="0" fontAlgn="base" hangingPunct="0">
        <a:spcBef>
          <a:spcPct val="0"/>
        </a:spcBef>
        <a:spcAft>
          <a:spcPct val="0"/>
        </a:spcAft>
        <a:defRPr kumimoji="1" sz="3200" b="1">
          <a:solidFill>
            <a:schemeClr val="tx2"/>
          </a:solidFill>
          <a:latin typeface="Comic Sans MS" pitchFamily="66" charset="0"/>
        </a:defRPr>
      </a:lvl5pPr>
      <a:lvl6pPr marL="457200" algn="ctr" rtl="0" eaLnBrk="0" fontAlgn="base" hangingPunct="0">
        <a:spcBef>
          <a:spcPct val="0"/>
        </a:spcBef>
        <a:spcAft>
          <a:spcPct val="0"/>
        </a:spcAft>
        <a:defRPr kumimoji="1" sz="3200" b="1">
          <a:solidFill>
            <a:schemeClr val="tx2"/>
          </a:solidFill>
          <a:latin typeface="Comic Sans MS" pitchFamily="66" charset="0"/>
        </a:defRPr>
      </a:lvl6pPr>
      <a:lvl7pPr marL="914400" algn="ctr" rtl="0" eaLnBrk="0" fontAlgn="base" hangingPunct="0">
        <a:spcBef>
          <a:spcPct val="0"/>
        </a:spcBef>
        <a:spcAft>
          <a:spcPct val="0"/>
        </a:spcAft>
        <a:defRPr kumimoji="1" sz="3200" b="1">
          <a:solidFill>
            <a:schemeClr val="tx2"/>
          </a:solidFill>
          <a:latin typeface="Comic Sans MS" pitchFamily="66" charset="0"/>
        </a:defRPr>
      </a:lvl7pPr>
      <a:lvl8pPr marL="1371600" algn="ctr" rtl="0" eaLnBrk="0" fontAlgn="base" hangingPunct="0">
        <a:spcBef>
          <a:spcPct val="0"/>
        </a:spcBef>
        <a:spcAft>
          <a:spcPct val="0"/>
        </a:spcAft>
        <a:defRPr kumimoji="1" sz="3200" b="1">
          <a:solidFill>
            <a:schemeClr val="tx2"/>
          </a:solidFill>
          <a:latin typeface="Comic Sans MS" pitchFamily="66" charset="0"/>
        </a:defRPr>
      </a:lvl8pPr>
      <a:lvl9pPr marL="1828800" algn="ctr" rtl="0" eaLnBrk="0" fontAlgn="base" hangingPunct="0">
        <a:spcBef>
          <a:spcPct val="0"/>
        </a:spcBef>
        <a:spcAft>
          <a:spcPct val="0"/>
        </a:spcAft>
        <a:defRPr kumimoji="1" sz="3200" b="1">
          <a:solidFill>
            <a:schemeClr val="tx2"/>
          </a:solidFill>
          <a:latin typeface="Comic Sans MS" pitchFamily="66" charset="0"/>
        </a:defRPr>
      </a:lvl9pPr>
    </p:titleStyle>
    <p:bodyStyle>
      <a:lvl1pPr marL="342900" indent="-342900" algn="l" rtl="0" eaLnBrk="0" fontAlgn="base" hangingPunct="0">
        <a:lnSpc>
          <a:spcPct val="85000"/>
        </a:lnSpc>
        <a:spcBef>
          <a:spcPct val="25000"/>
        </a:spcBef>
        <a:spcAft>
          <a:spcPct val="25000"/>
        </a:spcAft>
        <a:buClr>
          <a:schemeClr val="tx1"/>
        </a:buClr>
        <a:buFont typeface="Wingdings" pitchFamily="2" charset="2"/>
        <a:buChar char="t"/>
        <a:defRPr kumimoji="1" sz="2400" b="1">
          <a:solidFill>
            <a:schemeClr val="tx1"/>
          </a:solidFill>
          <a:latin typeface="+mn-lt"/>
          <a:ea typeface="+mn-ea"/>
          <a:cs typeface="+mn-cs"/>
        </a:defRPr>
      </a:lvl1pPr>
      <a:lvl2pPr marL="742950" indent="-285750" algn="l" rtl="0" eaLnBrk="0" fontAlgn="base" hangingPunct="0">
        <a:lnSpc>
          <a:spcPct val="85000"/>
        </a:lnSpc>
        <a:spcBef>
          <a:spcPct val="25000"/>
        </a:spcBef>
        <a:spcAft>
          <a:spcPct val="25000"/>
        </a:spcAft>
        <a:buClr>
          <a:schemeClr val="tx1"/>
        </a:buClr>
        <a:buFont typeface="Monotype Sorts" pitchFamily="2" charset="2"/>
        <a:buChar char="w"/>
        <a:defRPr kumimoji="1" sz="2400" b="1">
          <a:solidFill>
            <a:schemeClr val="tx1"/>
          </a:solidFill>
          <a:latin typeface="+mn-lt"/>
        </a:defRPr>
      </a:lvl2pPr>
      <a:lvl3pPr marL="1143000" indent="-228600" algn="l" rtl="0" eaLnBrk="0" fontAlgn="base" hangingPunct="0">
        <a:lnSpc>
          <a:spcPct val="85000"/>
        </a:lnSpc>
        <a:spcBef>
          <a:spcPct val="25000"/>
        </a:spcBef>
        <a:spcAft>
          <a:spcPct val="25000"/>
        </a:spcAft>
        <a:buClr>
          <a:schemeClr val="tx1"/>
        </a:buClr>
        <a:buFont typeface="Wingdings" pitchFamily="2" charset="2"/>
        <a:buChar char=""/>
        <a:defRPr kumimoji="1" sz="2400" b="1">
          <a:solidFill>
            <a:schemeClr val="tx1"/>
          </a:solidFill>
          <a:latin typeface="+mn-lt"/>
        </a:defRPr>
      </a:lvl3pPr>
      <a:lvl4pPr marL="1600200" indent="-228600" algn="l" rtl="0" eaLnBrk="0" fontAlgn="base" hangingPunct="0">
        <a:lnSpc>
          <a:spcPct val="85000"/>
        </a:lnSpc>
        <a:spcBef>
          <a:spcPct val="25000"/>
        </a:spcBef>
        <a:spcAft>
          <a:spcPct val="25000"/>
        </a:spcAft>
        <a:buClr>
          <a:schemeClr val="tx1"/>
        </a:buClr>
        <a:buChar char="•"/>
        <a:defRPr kumimoji="1" sz="2400" b="1">
          <a:solidFill>
            <a:schemeClr val="tx1"/>
          </a:solidFill>
          <a:latin typeface="+mn-lt"/>
        </a:defRPr>
      </a:lvl4pPr>
      <a:lvl5pPr marL="2057400" indent="-228600" algn="l" rtl="0" eaLnBrk="0" fontAlgn="base" hangingPunct="0">
        <a:lnSpc>
          <a:spcPct val="85000"/>
        </a:lnSpc>
        <a:spcBef>
          <a:spcPct val="25000"/>
        </a:spcBef>
        <a:spcAft>
          <a:spcPct val="25000"/>
        </a:spcAft>
        <a:buClr>
          <a:schemeClr val="tx1"/>
        </a:buClr>
        <a:buFont typeface="Times New Roman" pitchFamily="18" charset="0"/>
        <a:buChar char="•"/>
        <a:defRPr kumimoji="1" sz="2400" b="1">
          <a:solidFill>
            <a:schemeClr val="tx1"/>
          </a:solidFill>
          <a:latin typeface="+mn-lt"/>
        </a:defRPr>
      </a:lvl5pPr>
      <a:lvl6pPr marL="2514600" indent="-228600" algn="l" rtl="0" eaLnBrk="0" fontAlgn="base" hangingPunct="0">
        <a:lnSpc>
          <a:spcPct val="85000"/>
        </a:lnSpc>
        <a:spcBef>
          <a:spcPct val="25000"/>
        </a:spcBef>
        <a:spcAft>
          <a:spcPct val="25000"/>
        </a:spcAft>
        <a:buClr>
          <a:schemeClr val="tx1"/>
        </a:buClr>
        <a:buFont typeface="Times New Roman" pitchFamily="18" charset="0"/>
        <a:buChar char="•"/>
        <a:defRPr kumimoji="1" sz="2400" b="1">
          <a:solidFill>
            <a:schemeClr val="tx1"/>
          </a:solidFill>
          <a:latin typeface="+mn-lt"/>
        </a:defRPr>
      </a:lvl6pPr>
      <a:lvl7pPr marL="2971800" indent="-228600" algn="l" rtl="0" eaLnBrk="0" fontAlgn="base" hangingPunct="0">
        <a:lnSpc>
          <a:spcPct val="85000"/>
        </a:lnSpc>
        <a:spcBef>
          <a:spcPct val="25000"/>
        </a:spcBef>
        <a:spcAft>
          <a:spcPct val="25000"/>
        </a:spcAft>
        <a:buClr>
          <a:schemeClr val="tx1"/>
        </a:buClr>
        <a:buFont typeface="Times New Roman" pitchFamily="18" charset="0"/>
        <a:buChar char="•"/>
        <a:defRPr kumimoji="1" sz="2400" b="1">
          <a:solidFill>
            <a:schemeClr val="tx1"/>
          </a:solidFill>
          <a:latin typeface="+mn-lt"/>
        </a:defRPr>
      </a:lvl7pPr>
      <a:lvl8pPr marL="3429000" indent="-228600" algn="l" rtl="0" eaLnBrk="0" fontAlgn="base" hangingPunct="0">
        <a:lnSpc>
          <a:spcPct val="85000"/>
        </a:lnSpc>
        <a:spcBef>
          <a:spcPct val="25000"/>
        </a:spcBef>
        <a:spcAft>
          <a:spcPct val="25000"/>
        </a:spcAft>
        <a:buClr>
          <a:schemeClr val="tx1"/>
        </a:buClr>
        <a:buFont typeface="Times New Roman" pitchFamily="18" charset="0"/>
        <a:buChar char="•"/>
        <a:defRPr kumimoji="1" sz="2400" b="1">
          <a:solidFill>
            <a:schemeClr val="tx1"/>
          </a:solidFill>
          <a:latin typeface="+mn-lt"/>
        </a:defRPr>
      </a:lvl8pPr>
      <a:lvl9pPr marL="3886200" indent="-228600" algn="l" rtl="0" eaLnBrk="0" fontAlgn="base" hangingPunct="0">
        <a:lnSpc>
          <a:spcPct val="85000"/>
        </a:lnSpc>
        <a:spcBef>
          <a:spcPct val="25000"/>
        </a:spcBef>
        <a:spcAft>
          <a:spcPct val="25000"/>
        </a:spcAft>
        <a:buClr>
          <a:schemeClr val="tx1"/>
        </a:buClr>
        <a:buFont typeface="Times New Roman" pitchFamily="18" charset="0"/>
        <a:buChar char="•"/>
        <a:defRPr kumimoji="1"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74638"/>
            <a:ext cx="905256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600206"/>
            <a:ext cx="905256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6356367"/>
            <a:ext cx="23469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27FC41B-15BB-4430-BD68-5A9610D94590}" type="datetimeFigureOut">
              <a:rPr lang="en-US" b="0" smtClean="0">
                <a:solidFill>
                  <a:prstClr val="black">
                    <a:tint val="75000"/>
                  </a:prstClr>
                </a:solidFill>
                <a:latin typeface="Calibri"/>
              </a:rPr>
              <a:pPr fontAlgn="auto">
                <a:spcBef>
                  <a:spcPts val="0"/>
                </a:spcBef>
                <a:spcAft>
                  <a:spcPts val="0"/>
                </a:spcAft>
              </a:pPr>
              <a:t>12/14/2015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436620" y="6356367"/>
            <a:ext cx="318516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7208520" y="6356367"/>
            <a:ext cx="23469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7158B6C-A00E-4151-80AE-905270A6D522}"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3898905594"/>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6.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25.png"/><Relationship Id="rId4" Type="http://schemas.openxmlformats.org/officeDocument/2006/relationships/package" Target="../embeddings/Microsoft_Word_Document3.docx"/></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vmlDrawing" Target="../drawings/vmlDrawing3.vml"/><Relationship Id="rId5" Type="http://schemas.openxmlformats.org/officeDocument/2006/relationships/image" Target="../media/image26.png"/><Relationship Id="rId4" Type="http://schemas.openxmlformats.org/officeDocument/2006/relationships/package" Target="../embeddings/Microsoft_Word_Document4.docx"/></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package" Target="../embeddings/Microsoft_Word_Document12.docx"/><Relationship Id="rId2" Type="http://schemas.openxmlformats.org/officeDocument/2006/relationships/slideLayout" Target="../slideLayouts/slideLayout43.xml"/><Relationship Id="rId1" Type="http://schemas.openxmlformats.org/officeDocument/2006/relationships/vmlDrawing" Target="../drawings/vmlDrawing4.vml"/><Relationship Id="rId4" Type="http://schemas.openxmlformats.org/officeDocument/2006/relationships/image" Target="../media/image30.emf"/></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40000"/>
          </a:blip>
          <a:stretch>
            <a:fillRect/>
          </a:stretch>
        </a:blipFill>
        <a:effectLst/>
      </p:bgPr>
    </p:bg>
    <p:spTree>
      <p:nvGrpSpPr>
        <p:cNvPr id="1" name=""/>
        <p:cNvGrpSpPr/>
        <p:nvPr/>
      </p:nvGrpSpPr>
      <p:grpSpPr>
        <a:xfrm>
          <a:off x="0" y="0"/>
          <a:ext cx="0" cy="0"/>
          <a:chOff x="0" y="0"/>
          <a:chExt cx="0" cy="0"/>
        </a:xfrm>
      </p:grpSpPr>
      <p:sp>
        <p:nvSpPr>
          <p:cNvPr id="17410" name="Title 1"/>
          <p:cNvSpPr>
            <a:spLocks noGrp="1"/>
          </p:cNvSpPr>
          <p:nvPr>
            <p:ph type="ctrTitle"/>
          </p:nvPr>
        </p:nvSpPr>
        <p:spPr>
          <a:xfrm>
            <a:off x="782320" y="1032324"/>
            <a:ext cx="8507730" cy="1739900"/>
          </a:xfrm>
        </p:spPr>
        <p:txBody>
          <a:bodyPr/>
          <a:lstStyle/>
          <a:p>
            <a:pPr algn="ctr" eaLnBrk="1" hangingPunct="1"/>
            <a:r>
              <a:rPr lang="en-US" sz="3600" b="1" cap="none" dirty="0" smtClean="0">
                <a:solidFill>
                  <a:schemeClr val="bg1"/>
                </a:solidFill>
                <a:latin typeface="Calibri" pitchFamily="34" charset="0"/>
              </a:rPr>
              <a:t>Development and Implementation of Extension and Applied </a:t>
            </a:r>
            <a:r>
              <a:rPr lang="en-US" sz="3600" b="1" cap="none" dirty="0">
                <a:solidFill>
                  <a:schemeClr val="bg1"/>
                </a:solidFill>
                <a:latin typeface="Calibri" pitchFamily="34" charset="0"/>
              </a:rPr>
              <a:t>R</a:t>
            </a:r>
            <a:r>
              <a:rPr lang="en-US" sz="3600" b="1" cap="none" dirty="0" smtClean="0">
                <a:solidFill>
                  <a:schemeClr val="bg1"/>
                </a:solidFill>
                <a:latin typeface="Calibri" pitchFamily="34" charset="0"/>
              </a:rPr>
              <a:t>esearch Programs for Colorado Beef Cattle Production</a:t>
            </a:r>
          </a:p>
        </p:txBody>
      </p:sp>
      <p:sp>
        <p:nvSpPr>
          <p:cNvPr id="17411" name="Subtitle 2"/>
          <p:cNvSpPr>
            <a:spLocks noGrp="1"/>
          </p:cNvSpPr>
          <p:nvPr>
            <p:ph type="subTitle" idx="4294967295"/>
          </p:nvPr>
        </p:nvSpPr>
        <p:spPr>
          <a:xfrm>
            <a:off x="1341120" y="3096979"/>
            <a:ext cx="7376160" cy="685800"/>
          </a:xfrm>
        </p:spPr>
        <p:txBody>
          <a:bodyPr>
            <a:noAutofit/>
          </a:bodyPr>
          <a:lstStyle/>
          <a:p>
            <a:pPr algn="ctr" eaLnBrk="1" hangingPunct="1">
              <a:buNone/>
            </a:pPr>
            <a:r>
              <a:rPr lang="en-US" sz="2800" b="1" dirty="0" smtClean="0">
                <a:solidFill>
                  <a:srgbClr val="0000FF"/>
                </a:solidFill>
                <a:latin typeface="Calibri" pitchFamily="34" charset="0"/>
              </a:rPr>
              <a:t>Colorado </a:t>
            </a:r>
            <a:r>
              <a:rPr lang="en-US" sz="2800" dirty="0" smtClean="0">
                <a:solidFill>
                  <a:srgbClr val="0000FF"/>
                </a:solidFill>
              </a:rPr>
              <a:t>State </a:t>
            </a:r>
            <a:r>
              <a:rPr lang="en-US" sz="2800" b="1" dirty="0" smtClean="0">
                <a:solidFill>
                  <a:srgbClr val="0000FF"/>
                </a:solidFill>
                <a:latin typeface="Calibri" pitchFamily="34" charset="0"/>
              </a:rPr>
              <a:t>University</a:t>
            </a:r>
          </a:p>
          <a:p>
            <a:pPr algn="ctr" eaLnBrk="1" hangingPunct="1">
              <a:buNone/>
            </a:pPr>
            <a:r>
              <a:rPr lang="en-US" sz="2800" b="1" dirty="0" smtClean="0">
                <a:solidFill>
                  <a:srgbClr val="0000FF"/>
                </a:solidFill>
                <a:latin typeface="Calibri" pitchFamily="34" charset="0"/>
              </a:rPr>
              <a:t>Beef Cattle Extension Position Candidate</a:t>
            </a:r>
          </a:p>
          <a:p>
            <a:pPr algn="ctr" eaLnBrk="1" hangingPunct="1">
              <a:buNone/>
            </a:pPr>
            <a:r>
              <a:rPr lang="en-US" sz="2800" b="1" dirty="0" smtClean="0">
                <a:solidFill>
                  <a:srgbClr val="0000FF"/>
                </a:solidFill>
                <a:latin typeface="Calibri" pitchFamily="34" charset="0"/>
              </a:rPr>
              <a:t>Joel V. Yelich, PhD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a:xfrm>
            <a:off x="1100373" y="190500"/>
            <a:ext cx="7912942" cy="1143000"/>
          </a:xfrm>
        </p:spPr>
        <p:txBody>
          <a:bodyPr/>
          <a:lstStyle/>
          <a:p>
            <a:r>
              <a:rPr lang="en-US" sz="2800" dirty="0">
                <a:solidFill>
                  <a:srgbClr val="0000FF"/>
                </a:solidFill>
              </a:rPr>
              <a:t>Effect of GnRH + PGF</a:t>
            </a:r>
            <a:r>
              <a:rPr lang="en-US" sz="2800" baseline="-25000" dirty="0">
                <a:solidFill>
                  <a:srgbClr val="0000FF"/>
                </a:solidFill>
              </a:rPr>
              <a:t>2</a:t>
            </a:r>
            <a:r>
              <a:rPr lang="el-GR" sz="2800" baseline="-25000" dirty="0">
                <a:solidFill>
                  <a:srgbClr val="0000FF"/>
                </a:solidFill>
              </a:rPr>
              <a:t>α</a:t>
            </a:r>
            <a:r>
              <a:rPr lang="en-US" sz="2800" dirty="0">
                <a:solidFill>
                  <a:srgbClr val="0000FF"/>
                </a:solidFill>
              </a:rPr>
              <a:t> systems in </a:t>
            </a:r>
            <a:r>
              <a:rPr lang="en-US" sz="2800" dirty="0" smtClean="0">
                <a:solidFill>
                  <a:srgbClr val="0000FF"/>
                </a:solidFill>
              </a:rPr>
              <a:t>suckled </a:t>
            </a:r>
            <a:r>
              <a:rPr lang="en-US" sz="2800" i="1" dirty="0" smtClean="0">
                <a:solidFill>
                  <a:srgbClr val="0000FF"/>
                </a:solidFill>
              </a:rPr>
              <a:t>Bos indicus x Bos taurus</a:t>
            </a:r>
            <a:r>
              <a:rPr lang="en-US" sz="2800" dirty="0" smtClean="0">
                <a:solidFill>
                  <a:srgbClr val="0000FF"/>
                </a:solidFill>
              </a:rPr>
              <a:t> </a:t>
            </a:r>
            <a:r>
              <a:rPr lang="en-US" sz="2800" dirty="0">
                <a:solidFill>
                  <a:srgbClr val="0000FF"/>
                </a:solidFill>
              </a:rPr>
              <a:t>beef cows</a:t>
            </a:r>
          </a:p>
        </p:txBody>
      </p:sp>
      <p:graphicFrame>
        <p:nvGraphicFramePr>
          <p:cNvPr id="2" name="Object 3"/>
          <p:cNvGraphicFramePr>
            <a:graphicFrameLocks noGrp="1" noChangeAspect="1"/>
          </p:cNvGraphicFramePr>
          <p:nvPr>
            <p:ph type="chart" idx="1"/>
            <p:extLst>
              <p:ext uri="{D42A27DB-BD31-4B8C-83A1-F6EECF244321}">
                <p14:modId xmlns:p14="http://schemas.microsoft.com/office/powerpoint/2010/main" val="2083216755"/>
              </p:ext>
            </p:extLst>
          </p:nvPr>
        </p:nvGraphicFramePr>
        <p:xfrm>
          <a:off x="1266831" y="1511307"/>
          <a:ext cx="7969250" cy="4073525"/>
        </p:xfrm>
        <a:graphic>
          <a:graphicData uri="http://schemas.openxmlformats.org/drawingml/2006/chart">
            <c:chart xmlns:c="http://schemas.openxmlformats.org/drawingml/2006/chart" xmlns:r="http://schemas.openxmlformats.org/officeDocument/2006/relationships" r:id="rId2"/>
          </a:graphicData>
        </a:graphic>
      </p:graphicFrame>
      <p:sp>
        <p:nvSpPr>
          <p:cNvPr id="784388" name="Text Box 4"/>
          <p:cNvSpPr txBox="1">
            <a:spLocks noChangeArrowheads="1"/>
          </p:cNvSpPr>
          <p:nvPr/>
        </p:nvSpPr>
        <p:spPr bwMode="auto">
          <a:xfrm rot="16200000">
            <a:off x="-184826" y="3148835"/>
            <a:ext cx="2226407" cy="461665"/>
          </a:xfrm>
          <a:prstGeom prst="rect">
            <a:avLst/>
          </a:prstGeom>
          <a:noFill/>
          <a:ln w="6350">
            <a:noFill/>
            <a:miter lim="800000"/>
            <a:headEnd/>
            <a:tailEnd/>
          </a:ln>
          <a:effectLst/>
        </p:spPr>
        <p:txBody>
          <a:bodyPr wrap="square">
            <a:spAutoFit/>
          </a:bodyPr>
          <a:lstStyle/>
          <a:p>
            <a:pPr>
              <a:spcBef>
                <a:spcPct val="50000"/>
              </a:spcBef>
            </a:pPr>
            <a:r>
              <a:rPr lang="en-US" sz="2400" dirty="0" smtClean="0">
                <a:solidFill>
                  <a:srgbClr val="000000"/>
                </a:solidFill>
              </a:rPr>
              <a:t>Pregnant (%)</a:t>
            </a:r>
            <a:endParaRPr lang="en-US" sz="2400" dirty="0">
              <a:solidFill>
                <a:srgbClr val="000000"/>
              </a:solidFill>
            </a:endParaRPr>
          </a:p>
        </p:txBody>
      </p:sp>
      <p:sp>
        <p:nvSpPr>
          <p:cNvPr id="784389" name="Text Box 5"/>
          <p:cNvSpPr txBox="1">
            <a:spLocks noChangeArrowheads="1"/>
          </p:cNvSpPr>
          <p:nvPr/>
        </p:nvSpPr>
        <p:spPr bwMode="auto">
          <a:xfrm>
            <a:off x="1997967" y="5216772"/>
            <a:ext cx="1363821" cy="646331"/>
          </a:xfrm>
          <a:prstGeom prst="rect">
            <a:avLst/>
          </a:prstGeom>
          <a:noFill/>
          <a:ln w="6350">
            <a:noFill/>
            <a:miter lim="800000"/>
            <a:headEnd/>
            <a:tailEnd/>
          </a:ln>
          <a:effectLst/>
        </p:spPr>
        <p:txBody>
          <a:bodyPr>
            <a:spAutoFit/>
          </a:bodyPr>
          <a:lstStyle/>
          <a:p>
            <a:pPr algn="ctr">
              <a:spcBef>
                <a:spcPct val="50000"/>
              </a:spcBef>
            </a:pPr>
            <a:r>
              <a:rPr lang="en-US" dirty="0">
                <a:solidFill>
                  <a:srgbClr val="000000"/>
                </a:solidFill>
              </a:rPr>
              <a:t>Estrous Response</a:t>
            </a:r>
          </a:p>
        </p:txBody>
      </p:sp>
      <p:sp>
        <p:nvSpPr>
          <p:cNvPr id="784390" name="Text Box 6"/>
          <p:cNvSpPr txBox="1">
            <a:spLocks noChangeArrowheads="1"/>
          </p:cNvSpPr>
          <p:nvPr/>
        </p:nvSpPr>
        <p:spPr bwMode="auto">
          <a:xfrm>
            <a:off x="3656650" y="5200075"/>
            <a:ext cx="1519238" cy="1190625"/>
          </a:xfrm>
          <a:prstGeom prst="rect">
            <a:avLst/>
          </a:prstGeom>
          <a:noFill/>
          <a:ln w="6350">
            <a:noFill/>
            <a:miter lim="800000"/>
            <a:headEnd/>
            <a:tailEnd/>
          </a:ln>
          <a:effectLst/>
        </p:spPr>
        <p:txBody>
          <a:bodyPr>
            <a:spAutoFit/>
          </a:bodyPr>
          <a:lstStyle/>
          <a:p>
            <a:pPr algn="ctr">
              <a:spcBef>
                <a:spcPct val="50000"/>
              </a:spcBef>
            </a:pPr>
            <a:r>
              <a:rPr lang="en-US" dirty="0">
                <a:solidFill>
                  <a:srgbClr val="000000"/>
                </a:solidFill>
              </a:rPr>
              <a:t>Conception rate to observed estrus</a:t>
            </a:r>
          </a:p>
        </p:txBody>
      </p:sp>
      <p:sp>
        <p:nvSpPr>
          <p:cNvPr id="784391" name="Text Box 7"/>
          <p:cNvSpPr txBox="1">
            <a:spLocks noChangeArrowheads="1"/>
          </p:cNvSpPr>
          <p:nvPr/>
        </p:nvSpPr>
        <p:spPr bwMode="auto">
          <a:xfrm>
            <a:off x="7174352" y="5216763"/>
            <a:ext cx="1519238" cy="641350"/>
          </a:xfrm>
          <a:prstGeom prst="rect">
            <a:avLst/>
          </a:prstGeom>
          <a:noFill/>
          <a:ln w="6350">
            <a:noFill/>
            <a:miter lim="800000"/>
            <a:headEnd/>
            <a:tailEnd/>
          </a:ln>
          <a:effectLst/>
        </p:spPr>
        <p:txBody>
          <a:bodyPr>
            <a:spAutoFit/>
          </a:bodyPr>
          <a:lstStyle/>
          <a:p>
            <a:pPr algn="ctr">
              <a:spcBef>
                <a:spcPct val="50000"/>
              </a:spcBef>
            </a:pPr>
            <a:r>
              <a:rPr lang="en-US" dirty="0">
                <a:solidFill>
                  <a:srgbClr val="000000"/>
                </a:solidFill>
              </a:rPr>
              <a:t>Pregnancy Rate</a:t>
            </a:r>
          </a:p>
        </p:txBody>
      </p:sp>
      <p:sp>
        <p:nvSpPr>
          <p:cNvPr id="784392" name="Text Box 8"/>
          <p:cNvSpPr txBox="1">
            <a:spLocks noChangeArrowheads="1"/>
          </p:cNvSpPr>
          <p:nvPr/>
        </p:nvSpPr>
        <p:spPr bwMode="auto">
          <a:xfrm>
            <a:off x="7232980" y="6434138"/>
            <a:ext cx="2783523" cy="338554"/>
          </a:xfrm>
          <a:prstGeom prst="rect">
            <a:avLst/>
          </a:prstGeom>
          <a:noFill/>
          <a:ln w="6350">
            <a:noFill/>
            <a:miter lim="800000"/>
            <a:headEnd/>
            <a:tailEnd/>
          </a:ln>
          <a:effectLst/>
        </p:spPr>
        <p:txBody>
          <a:bodyPr>
            <a:spAutoFit/>
          </a:bodyPr>
          <a:lstStyle/>
          <a:p>
            <a:pPr>
              <a:spcBef>
                <a:spcPct val="50000"/>
              </a:spcBef>
            </a:pPr>
            <a:r>
              <a:rPr lang="en-US" sz="1600" dirty="0">
                <a:solidFill>
                  <a:srgbClr val="000000"/>
                </a:solidFill>
              </a:rPr>
              <a:t>Lemaster et al., 2001</a:t>
            </a:r>
          </a:p>
        </p:txBody>
      </p:sp>
      <p:sp>
        <p:nvSpPr>
          <p:cNvPr id="784393" name="Text Box 9"/>
          <p:cNvSpPr txBox="1">
            <a:spLocks noChangeArrowheads="1"/>
          </p:cNvSpPr>
          <p:nvPr/>
        </p:nvSpPr>
        <p:spPr bwMode="auto">
          <a:xfrm>
            <a:off x="5410634" y="5214437"/>
            <a:ext cx="1519238" cy="646331"/>
          </a:xfrm>
          <a:prstGeom prst="rect">
            <a:avLst/>
          </a:prstGeom>
          <a:noFill/>
          <a:ln w="6350">
            <a:noFill/>
            <a:miter lim="800000"/>
            <a:headEnd/>
            <a:tailEnd/>
          </a:ln>
          <a:effectLst/>
        </p:spPr>
        <p:txBody>
          <a:bodyPr>
            <a:spAutoFit/>
          </a:bodyPr>
          <a:lstStyle/>
          <a:p>
            <a:pPr algn="ctr">
              <a:spcBef>
                <a:spcPct val="50000"/>
              </a:spcBef>
            </a:pPr>
            <a:r>
              <a:rPr lang="en-US" dirty="0">
                <a:solidFill>
                  <a:srgbClr val="000000"/>
                </a:solidFill>
              </a:rPr>
              <a:t>Conception rate to TAI</a:t>
            </a:r>
          </a:p>
        </p:txBody>
      </p:sp>
    </p:spTree>
    <p:extLst>
      <p:ext uri="{BB962C8B-B14F-4D97-AF65-F5344CB8AC3E}">
        <p14:creationId xmlns:p14="http://schemas.microsoft.com/office/powerpoint/2010/main" val="9444758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3" name="Line 3"/>
          <p:cNvSpPr>
            <a:spLocks noChangeShapeType="1"/>
          </p:cNvSpPr>
          <p:nvPr/>
        </p:nvSpPr>
        <p:spPr bwMode="auto">
          <a:xfrm>
            <a:off x="637382" y="4848065"/>
            <a:ext cx="8984456" cy="0"/>
          </a:xfrm>
          <a:prstGeom prst="line">
            <a:avLst/>
          </a:prstGeom>
          <a:noFill/>
          <a:ln w="76200">
            <a:solidFill>
              <a:schemeClr val="tx1"/>
            </a:solidFill>
            <a:round/>
            <a:headEnd/>
            <a:tailEnd/>
          </a:ln>
          <a:effectLst/>
        </p:spPr>
        <p:txBody>
          <a:bodyPr wrap="none" anchor="ctr"/>
          <a:lstStyle/>
          <a:p>
            <a:endParaRPr lang="en-US" dirty="0">
              <a:solidFill>
                <a:srgbClr val="000000"/>
              </a:solidFill>
            </a:endParaRPr>
          </a:p>
        </p:txBody>
      </p:sp>
      <p:sp>
        <p:nvSpPr>
          <p:cNvPr id="936964" name="Text Box 4"/>
          <p:cNvSpPr txBox="1">
            <a:spLocks noChangeArrowheads="1"/>
          </p:cNvSpPr>
          <p:nvPr/>
        </p:nvSpPr>
        <p:spPr bwMode="auto">
          <a:xfrm>
            <a:off x="656615" y="4863975"/>
            <a:ext cx="9407049" cy="461665"/>
          </a:xfrm>
          <a:prstGeom prst="rect">
            <a:avLst/>
          </a:prstGeom>
          <a:noFill/>
          <a:ln w="12700">
            <a:noFill/>
            <a:miter lim="800000"/>
            <a:headEnd type="none" w="sm" len="sm"/>
            <a:tailEnd type="none" w="sm" len="sm"/>
          </a:ln>
          <a:effectLst/>
        </p:spPr>
        <p:txBody>
          <a:bodyPr>
            <a:spAutoFit/>
          </a:bodyPr>
          <a:lstStyle/>
          <a:p>
            <a:pPr>
              <a:spcBef>
                <a:spcPct val="50000"/>
              </a:spcBef>
              <a:tabLst>
                <a:tab pos="1320800" algn="l"/>
                <a:tab pos="3949700" algn="l"/>
                <a:tab pos="6629400" algn="l"/>
              </a:tabLst>
            </a:pPr>
            <a:r>
              <a:rPr lang="en-US" sz="2400" dirty="0">
                <a:solidFill>
                  <a:srgbClr val="000000"/>
                </a:solidFill>
              </a:rPr>
              <a:t>	0 	</a:t>
            </a:r>
            <a:r>
              <a:rPr lang="en-US" sz="2400" dirty="0" smtClean="0">
                <a:solidFill>
                  <a:srgbClr val="000000"/>
                </a:solidFill>
              </a:rPr>
              <a:t>     7</a:t>
            </a:r>
            <a:r>
              <a:rPr lang="en-US" sz="2400" dirty="0">
                <a:solidFill>
                  <a:srgbClr val="000000"/>
                </a:solidFill>
              </a:rPr>
              <a:t>	</a:t>
            </a:r>
            <a:r>
              <a:rPr lang="en-US" sz="2400" dirty="0" smtClean="0">
                <a:solidFill>
                  <a:srgbClr val="000000"/>
                </a:solidFill>
              </a:rPr>
              <a:t>       54 - 66 </a:t>
            </a:r>
            <a:r>
              <a:rPr lang="en-US" sz="2400" dirty="0" err="1" smtClean="0">
                <a:solidFill>
                  <a:srgbClr val="000000"/>
                </a:solidFill>
              </a:rPr>
              <a:t>hr</a:t>
            </a:r>
            <a:endParaRPr lang="en-US" sz="2400" dirty="0">
              <a:solidFill>
                <a:srgbClr val="000000"/>
              </a:solidFill>
            </a:endParaRPr>
          </a:p>
        </p:txBody>
      </p:sp>
      <p:sp>
        <p:nvSpPr>
          <p:cNvPr id="936965" name="Text Box 5"/>
          <p:cNvSpPr txBox="1">
            <a:spLocks noChangeArrowheads="1"/>
          </p:cNvSpPr>
          <p:nvPr/>
        </p:nvSpPr>
        <p:spPr bwMode="auto">
          <a:xfrm>
            <a:off x="3352800" y="5497353"/>
            <a:ext cx="2780030" cy="457200"/>
          </a:xfrm>
          <a:prstGeom prst="rect">
            <a:avLst/>
          </a:prstGeom>
          <a:noFill/>
          <a:ln w="12700">
            <a:noFill/>
            <a:miter lim="800000"/>
            <a:headEnd type="none" w="sm" len="sm"/>
            <a:tailEnd type="none" w="sm" len="sm"/>
          </a:ln>
          <a:effectLst/>
        </p:spPr>
        <p:txBody>
          <a:bodyPr>
            <a:spAutoFit/>
          </a:bodyPr>
          <a:lstStyle/>
          <a:p>
            <a:pPr>
              <a:spcBef>
                <a:spcPct val="50000"/>
              </a:spcBef>
            </a:pPr>
            <a:r>
              <a:rPr lang="en-US" sz="2400" dirty="0">
                <a:solidFill>
                  <a:srgbClr val="000000"/>
                </a:solidFill>
              </a:rPr>
              <a:t>Treatment days</a:t>
            </a:r>
          </a:p>
        </p:txBody>
      </p:sp>
      <p:sp>
        <p:nvSpPr>
          <p:cNvPr id="936966" name="Rectangle 6"/>
          <p:cNvSpPr>
            <a:spLocks noChangeArrowheads="1"/>
          </p:cNvSpPr>
          <p:nvPr/>
        </p:nvSpPr>
        <p:spPr bwMode="auto">
          <a:xfrm>
            <a:off x="773589" y="891652"/>
            <a:ext cx="8549640" cy="725488"/>
          </a:xfrm>
          <a:prstGeom prst="rect">
            <a:avLst/>
          </a:prstGeom>
          <a:noFill/>
          <a:ln w="9525">
            <a:noFill/>
            <a:miter lim="800000"/>
            <a:headEnd/>
            <a:tailEnd/>
          </a:ln>
        </p:spPr>
        <p:txBody>
          <a:bodyPr anchor="ctr" anchorCtr="1"/>
          <a:lstStyle/>
          <a:p>
            <a:pPr algn="ctr"/>
            <a:r>
              <a:rPr kumimoji="1" lang="en-US" sz="3600" dirty="0">
                <a:solidFill>
                  <a:srgbClr val="000099"/>
                </a:solidFill>
              </a:rPr>
              <a:t>Co-Synch + CIDR Program</a:t>
            </a:r>
          </a:p>
        </p:txBody>
      </p:sp>
      <p:grpSp>
        <p:nvGrpSpPr>
          <p:cNvPr id="936967" name="Group 7"/>
          <p:cNvGrpSpPr>
            <a:grpSpLocks/>
          </p:cNvGrpSpPr>
          <p:nvPr/>
        </p:nvGrpSpPr>
        <p:grpSpPr bwMode="auto">
          <a:xfrm>
            <a:off x="942980" y="2481106"/>
            <a:ext cx="5642134" cy="2305054"/>
            <a:chOff x="540" y="1671"/>
            <a:chExt cx="3231" cy="1452"/>
          </a:xfrm>
        </p:grpSpPr>
        <p:sp>
          <p:nvSpPr>
            <p:cNvPr id="936968" name="AutoShape 8"/>
            <p:cNvSpPr>
              <a:spLocks noChangeArrowheads="1"/>
            </p:cNvSpPr>
            <p:nvPr/>
          </p:nvSpPr>
          <p:spPr bwMode="auto">
            <a:xfrm flipV="1">
              <a:off x="1125" y="2438"/>
              <a:ext cx="326" cy="260"/>
            </a:xfrm>
            <a:prstGeom prst="triangle">
              <a:avLst>
                <a:gd name="adj" fmla="val 50000"/>
              </a:avLst>
            </a:prstGeom>
            <a:solidFill>
              <a:srgbClr val="969696"/>
            </a:solidFill>
            <a:ln w="50800">
              <a:solidFill>
                <a:schemeClr val="tx1"/>
              </a:solidFill>
              <a:miter lim="800000"/>
              <a:headEnd/>
              <a:tailEnd/>
            </a:ln>
            <a:effectLst/>
          </p:spPr>
          <p:txBody>
            <a:bodyPr wrap="none" anchor="ctr"/>
            <a:lstStyle/>
            <a:p>
              <a:endParaRPr lang="en-US">
                <a:solidFill>
                  <a:srgbClr val="000000"/>
                </a:solidFill>
              </a:endParaRPr>
            </a:p>
          </p:txBody>
        </p:sp>
        <p:sp>
          <p:nvSpPr>
            <p:cNvPr id="936969" name="Rectangle 9"/>
            <p:cNvSpPr>
              <a:spLocks noChangeArrowheads="1"/>
            </p:cNvSpPr>
            <p:nvPr/>
          </p:nvSpPr>
          <p:spPr bwMode="auto">
            <a:xfrm>
              <a:off x="1269" y="2732"/>
              <a:ext cx="1733" cy="391"/>
            </a:xfrm>
            <a:prstGeom prst="rect">
              <a:avLst/>
            </a:prstGeom>
            <a:solidFill>
              <a:srgbClr val="808080"/>
            </a:solidFill>
            <a:ln w="9525">
              <a:solidFill>
                <a:schemeClr val="tx1"/>
              </a:solidFill>
              <a:miter lim="800000"/>
              <a:headEnd/>
              <a:tailEnd/>
            </a:ln>
            <a:effectLst/>
          </p:spPr>
          <p:txBody>
            <a:bodyPr wrap="none" anchor="ctr"/>
            <a:lstStyle/>
            <a:p>
              <a:endParaRPr lang="en-US">
                <a:solidFill>
                  <a:srgbClr val="000000"/>
                </a:solidFill>
              </a:endParaRPr>
            </a:p>
          </p:txBody>
        </p:sp>
        <p:grpSp>
          <p:nvGrpSpPr>
            <p:cNvPr id="936970" name="Group 10"/>
            <p:cNvGrpSpPr>
              <a:grpSpLocks/>
            </p:cNvGrpSpPr>
            <p:nvPr/>
          </p:nvGrpSpPr>
          <p:grpSpPr bwMode="auto">
            <a:xfrm>
              <a:off x="1374" y="2784"/>
              <a:ext cx="1533" cy="290"/>
              <a:chOff x="653" y="1587"/>
              <a:chExt cx="1421" cy="290"/>
            </a:xfrm>
          </p:grpSpPr>
          <p:sp>
            <p:nvSpPr>
              <p:cNvPr id="936971" name="Rectangle 11"/>
              <p:cNvSpPr>
                <a:spLocks noChangeArrowheads="1"/>
              </p:cNvSpPr>
              <p:nvPr/>
            </p:nvSpPr>
            <p:spPr bwMode="auto">
              <a:xfrm>
                <a:off x="653" y="1587"/>
                <a:ext cx="1398" cy="281"/>
              </a:xfrm>
              <a:prstGeom prst="rect">
                <a:avLst/>
              </a:prstGeom>
              <a:solidFill>
                <a:schemeClr val="bg1"/>
              </a:solidFill>
              <a:ln w="9525">
                <a:solidFill>
                  <a:schemeClr val="tx1"/>
                </a:solidFill>
                <a:miter lim="800000"/>
                <a:headEnd/>
                <a:tailEnd/>
              </a:ln>
              <a:effectLst/>
            </p:spPr>
            <p:txBody>
              <a:bodyPr wrap="none" anchor="ctr"/>
              <a:lstStyle/>
              <a:p>
                <a:endParaRPr lang="en-US">
                  <a:solidFill>
                    <a:srgbClr val="000000"/>
                  </a:solidFill>
                </a:endParaRPr>
              </a:p>
            </p:txBody>
          </p:sp>
          <p:sp>
            <p:nvSpPr>
              <p:cNvPr id="936972" name="Text Box 12"/>
              <p:cNvSpPr txBox="1">
                <a:spLocks noChangeArrowheads="1"/>
              </p:cNvSpPr>
              <p:nvPr/>
            </p:nvSpPr>
            <p:spPr bwMode="auto">
              <a:xfrm>
                <a:off x="683" y="1598"/>
                <a:ext cx="1391" cy="279"/>
              </a:xfrm>
              <a:prstGeom prst="rect">
                <a:avLst/>
              </a:prstGeom>
              <a:noFill/>
              <a:ln w="9525">
                <a:noFill/>
                <a:miter lim="800000"/>
                <a:headEnd/>
                <a:tailEnd/>
              </a:ln>
              <a:effectLst/>
            </p:spPr>
            <p:txBody>
              <a:bodyPr>
                <a:spAutoFit/>
              </a:bodyPr>
              <a:lstStyle/>
              <a:p>
                <a:pPr algn="ctr">
                  <a:spcBef>
                    <a:spcPct val="50000"/>
                  </a:spcBef>
                </a:pPr>
                <a:r>
                  <a:rPr lang="en-US" sz="2300">
                    <a:solidFill>
                      <a:srgbClr val="000000"/>
                    </a:solidFill>
                  </a:rPr>
                  <a:t>CIDR</a:t>
                </a:r>
              </a:p>
            </p:txBody>
          </p:sp>
        </p:grpSp>
        <p:sp>
          <p:nvSpPr>
            <p:cNvPr id="936973" name="AutoShape 13"/>
            <p:cNvSpPr>
              <a:spLocks noChangeArrowheads="1"/>
            </p:cNvSpPr>
            <p:nvPr/>
          </p:nvSpPr>
          <p:spPr bwMode="auto">
            <a:xfrm flipV="1">
              <a:off x="2837" y="2430"/>
              <a:ext cx="326" cy="260"/>
            </a:xfrm>
            <a:prstGeom prst="triangle">
              <a:avLst>
                <a:gd name="adj" fmla="val 50000"/>
              </a:avLst>
            </a:prstGeom>
            <a:solidFill>
              <a:srgbClr val="969696"/>
            </a:solidFill>
            <a:ln w="50800">
              <a:solidFill>
                <a:schemeClr val="tx1"/>
              </a:solidFill>
              <a:miter lim="800000"/>
              <a:headEnd/>
              <a:tailEnd/>
            </a:ln>
            <a:effectLst/>
          </p:spPr>
          <p:txBody>
            <a:bodyPr wrap="none" anchor="ctr"/>
            <a:lstStyle/>
            <a:p>
              <a:endParaRPr lang="en-US">
                <a:solidFill>
                  <a:srgbClr val="000000"/>
                </a:solidFill>
              </a:endParaRPr>
            </a:p>
          </p:txBody>
        </p:sp>
        <p:sp>
          <p:nvSpPr>
            <p:cNvPr id="936974" name="AutoShape 14"/>
            <p:cNvSpPr>
              <a:spLocks noChangeArrowheads="1"/>
            </p:cNvSpPr>
            <p:nvPr/>
          </p:nvSpPr>
          <p:spPr bwMode="auto">
            <a:xfrm flipV="1">
              <a:off x="2826" y="2229"/>
              <a:ext cx="326" cy="260"/>
            </a:xfrm>
            <a:prstGeom prst="triangle">
              <a:avLst>
                <a:gd name="adj" fmla="val 50000"/>
              </a:avLst>
            </a:prstGeom>
            <a:solidFill>
              <a:schemeClr val="accent1"/>
            </a:solidFill>
            <a:ln w="50800">
              <a:solidFill>
                <a:schemeClr val="tx1"/>
              </a:solidFill>
              <a:miter lim="800000"/>
              <a:headEnd/>
              <a:tailEnd/>
            </a:ln>
            <a:effectLst/>
          </p:spPr>
          <p:txBody>
            <a:bodyPr wrap="none" anchor="ctr"/>
            <a:lstStyle/>
            <a:p>
              <a:endParaRPr lang="en-US">
                <a:solidFill>
                  <a:srgbClr val="000000"/>
                </a:solidFill>
              </a:endParaRPr>
            </a:p>
          </p:txBody>
        </p:sp>
        <p:sp>
          <p:nvSpPr>
            <p:cNvPr id="936975" name="Text Box 15"/>
            <p:cNvSpPr txBox="1">
              <a:spLocks noChangeArrowheads="1"/>
            </p:cNvSpPr>
            <p:nvPr/>
          </p:nvSpPr>
          <p:spPr bwMode="auto">
            <a:xfrm>
              <a:off x="2259" y="1682"/>
              <a:ext cx="1512" cy="523"/>
            </a:xfrm>
            <a:prstGeom prst="rect">
              <a:avLst/>
            </a:prstGeom>
            <a:noFill/>
            <a:ln w="9525">
              <a:noFill/>
              <a:miter lim="800000"/>
              <a:headEnd/>
              <a:tailEnd/>
            </a:ln>
            <a:effectLst/>
          </p:spPr>
          <p:txBody>
            <a:bodyPr wrap="square">
              <a:spAutoFit/>
            </a:bodyPr>
            <a:lstStyle/>
            <a:p>
              <a:pPr algn="ctr">
                <a:spcBef>
                  <a:spcPct val="50000"/>
                </a:spcBef>
              </a:pPr>
              <a:r>
                <a:rPr lang="en-US" sz="2400" dirty="0">
                  <a:solidFill>
                    <a:srgbClr val="000000"/>
                  </a:solidFill>
                </a:rPr>
                <a:t>CIDR Removal &amp; PG</a:t>
              </a:r>
            </a:p>
          </p:txBody>
        </p:sp>
        <p:sp>
          <p:nvSpPr>
            <p:cNvPr id="936976" name="AutoShape 16"/>
            <p:cNvSpPr>
              <a:spLocks noChangeArrowheads="1"/>
            </p:cNvSpPr>
            <p:nvPr/>
          </p:nvSpPr>
          <p:spPr bwMode="auto">
            <a:xfrm flipV="1">
              <a:off x="1122" y="2229"/>
              <a:ext cx="326" cy="260"/>
            </a:xfrm>
            <a:prstGeom prst="triangle">
              <a:avLst>
                <a:gd name="adj" fmla="val 50000"/>
              </a:avLst>
            </a:prstGeom>
            <a:solidFill>
              <a:srgbClr val="0000FF"/>
            </a:solidFill>
            <a:ln w="50800">
              <a:solidFill>
                <a:schemeClr val="tx1"/>
              </a:solidFill>
              <a:miter lim="800000"/>
              <a:headEnd/>
              <a:tailEnd/>
            </a:ln>
            <a:effectLst/>
          </p:spPr>
          <p:txBody>
            <a:bodyPr wrap="none" anchor="ctr"/>
            <a:lstStyle/>
            <a:p>
              <a:endParaRPr lang="en-US">
                <a:solidFill>
                  <a:srgbClr val="000000"/>
                </a:solidFill>
              </a:endParaRPr>
            </a:p>
          </p:txBody>
        </p:sp>
        <p:sp>
          <p:nvSpPr>
            <p:cNvPr id="936977" name="Text Box 17"/>
            <p:cNvSpPr txBox="1">
              <a:spLocks noChangeArrowheads="1"/>
            </p:cNvSpPr>
            <p:nvPr/>
          </p:nvSpPr>
          <p:spPr bwMode="auto">
            <a:xfrm>
              <a:off x="540" y="1671"/>
              <a:ext cx="1563" cy="523"/>
            </a:xfrm>
            <a:prstGeom prst="rect">
              <a:avLst/>
            </a:prstGeom>
            <a:noFill/>
            <a:ln w="9525">
              <a:noFill/>
              <a:miter lim="800000"/>
              <a:headEnd/>
              <a:tailEnd/>
            </a:ln>
            <a:effectLst/>
          </p:spPr>
          <p:txBody>
            <a:bodyPr wrap="square">
              <a:spAutoFit/>
            </a:bodyPr>
            <a:lstStyle/>
            <a:p>
              <a:pPr algn="ctr">
                <a:spcBef>
                  <a:spcPct val="50000"/>
                </a:spcBef>
              </a:pPr>
              <a:r>
                <a:rPr lang="en-US" sz="2400" dirty="0">
                  <a:solidFill>
                    <a:srgbClr val="000000"/>
                  </a:solidFill>
                </a:rPr>
                <a:t>CIDR Insertion &amp; GnRH</a:t>
              </a:r>
            </a:p>
          </p:txBody>
        </p:sp>
      </p:grpSp>
      <p:grpSp>
        <p:nvGrpSpPr>
          <p:cNvPr id="936978" name="Group 18"/>
          <p:cNvGrpSpPr>
            <a:grpSpLocks/>
          </p:cNvGrpSpPr>
          <p:nvPr/>
        </p:nvGrpSpPr>
        <p:grpSpPr bwMode="auto">
          <a:xfrm>
            <a:off x="7859896" y="3217712"/>
            <a:ext cx="1154271" cy="1550987"/>
            <a:chOff x="3781" y="1975"/>
            <a:chExt cx="661" cy="977"/>
          </a:xfrm>
        </p:grpSpPr>
        <p:sp>
          <p:nvSpPr>
            <p:cNvPr id="936979" name="AutoShape 19"/>
            <p:cNvSpPr>
              <a:spLocks noChangeArrowheads="1"/>
            </p:cNvSpPr>
            <p:nvPr/>
          </p:nvSpPr>
          <p:spPr bwMode="auto">
            <a:xfrm flipV="1">
              <a:off x="3951" y="2692"/>
              <a:ext cx="326" cy="260"/>
            </a:xfrm>
            <a:prstGeom prst="triangle">
              <a:avLst>
                <a:gd name="adj" fmla="val 50000"/>
              </a:avLst>
            </a:prstGeom>
            <a:solidFill>
              <a:srgbClr val="0000FF"/>
            </a:solidFill>
            <a:ln w="50800">
              <a:solidFill>
                <a:schemeClr val="tx1"/>
              </a:solidFill>
              <a:miter lim="800000"/>
              <a:headEnd/>
              <a:tailEnd/>
            </a:ln>
            <a:effectLst/>
          </p:spPr>
          <p:txBody>
            <a:bodyPr wrap="none" anchor="ctr"/>
            <a:lstStyle/>
            <a:p>
              <a:endParaRPr lang="en-US">
                <a:solidFill>
                  <a:srgbClr val="000000"/>
                </a:solidFill>
              </a:endParaRPr>
            </a:p>
          </p:txBody>
        </p:sp>
        <p:sp>
          <p:nvSpPr>
            <p:cNvPr id="936980" name="AutoShape 20"/>
            <p:cNvSpPr>
              <a:spLocks noChangeArrowheads="1"/>
            </p:cNvSpPr>
            <p:nvPr/>
          </p:nvSpPr>
          <p:spPr bwMode="auto">
            <a:xfrm flipV="1">
              <a:off x="3951" y="2496"/>
              <a:ext cx="326" cy="260"/>
            </a:xfrm>
            <a:prstGeom prst="triangle">
              <a:avLst>
                <a:gd name="adj" fmla="val 50000"/>
              </a:avLst>
            </a:prstGeom>
            <a:solidFill>
              <a:srgbClr val="FFFF00"/>
            </a:solidFill>
            <a:ln w="50800">
              <a:solidFill>
                <a:schemeClr val="tx1"/>
              </a:solidFill>
              <a:miter lim="800000"/>
              <a:headEnd/>
              <a:tailEnd/>
            </a:ln>
            <a:effectLst/>
          </p:spPr>
          <p:txBody>
            <a:bodyPr wrap="none" anchor="ctr"/>
            <a:lstStyle/>
            <a:p>
              <a:endParaRPr lang="en-US">
                <a:solidFill>
                  <a:srgbClr val="000000"/>
                </a:solidFill>
              </a:endParaRPr>
            </a:p>
          </p:txBody>
        </p:sp>
        <p:sp>
          <p:nvSpPr>
            <p:cNvPr id="936981" name="Text Box 21"/>
            <p:cNvSpPr txBox="1">
              <a:spLocks noChangeArrowheads="1"/>
            </p:cNvSpPr>
            <p:nvPr/>
          </p:nvSpPr>
          <p:spPr bwMode="auto">
            <a:xfrm>
              <a:off x="3781" y="1975"/>
              <a:ext cx="661" cy="523"/>
            </a:xfrm>
            <a:prstGeom prst="rect">
              <a:avLst/>
            </a:prstGeom>
            <a:noFill/>
            <a:ln w="9525">
              <a:noFill/>
              <a:miter lim="800000"/>
              <a:headEnd/>
              <a:tailEnd/>
            </a:ln>
            <a:effectLst/>
          </p:spPr>
          <p:txBody>
            <a:bodyPr>
              <a:spAutoFit/>
            </a:bodyPr>
            <a:lstStyle/>
            <a:p>
              <a:pPr algn="ctr">
                <a:spcBef>
                  <a:spcPct val="50000"/>
                </a:spcBef>
              </a:pPr>
              <a:r>
                <a:rPr lang="en-US" sz="2400" dirty="0">
                  <a:solidFill>
                    <a:srgbClr val="000000"/>
                  </a:solidFill>
                </a:rPr>
                <a:t>GnRH &amp; AI</a:t>
              </a:r>
            </a:p>
          </p:txBody>
        </p:sp>
      </p:grpSp>
    </p:spTree>
    <p:extLst>
      <p:ext uri="{BB962C8B-B14F-4D97-AF65-F5344CB8AC3E}">
        <p14:creationId xmlns:p14="http://schemas.microsoft.com/office/powerpoint/2010/main" val="3737421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61"/>
                </a:solidFill>
              </a:rPr>
              <a:t>Summary of CO-Synch 7 d CIDR in lactating </a:t>
            </a:r>
            <a:r>
              <a:rPr lang="en-US" i="1" dirty="0" err="1" smtClean="0">
                <a:solidFill>
                  <a:srgbClr val="FF6600"/>
                </a:solidFill>
              </a:rPr>
              <a:t>Bos</a:t>
            </a:r>
            <a:r>
              <a:rPr lang="en-US" i="1" dirty="0" smtClean="0">
                <a:solidFill>
                  <a:srgbClr val="FF6600"/>
                </a:solidFill>
              </a:rPr>
              <a:t> taurus</a:t>
            </a:r>
            <a:r>
              <a:rPr lang="en-US" dirty="0" smtClean="0">
                <a:solidFill>
                  <a:srgbClr val="FF6600"/>
                </a:solidFill>
              </a:rPr>
              <a:t> </a:t>
            </a:r>
            <a:r>
              <a:rPr lang="en-US" dirty="0" smtClean="0">
                <a:solidFill>
                  <a:srgbClr val="000061"/>
                </a:solidFill>
              </a:rPr>
              <a:t>beef cows (TAI 54-66 h)</a:t>
            </a:r>
            <a:endParaRPr lang="en-US" dirty="0">
              <a:solidFill>
                <a:srgbClr val="000061"/>
              </a:solidFill>
            </a:endParaRPr>
          </a:p>
        </p:txBody>
      </p:sp>
      <p:graphicFrame>
        <p:nvGraphicFramePr>
          <p:cNvPr id="4" name="Content Placeholder 43"/>
          <p:cNvGraphicFramePr>
            <a:graphicFrameLocks/>
          </p:cNvGraphicFramePr>
          <p:nvPr>
            <p:extLst>
              <p:ext uri="{D42A27DB-BD31-4B8C-83A1-F6EECF244321}">
                <p14:modId xmlns:p14="http://schemas.microsoft.com/office/powerpoint/2010/main" val="1873641226"/>
              </p:ext>
            </p:extLst>
          </p:nvPr>
        </p:nvGraphicFramePr>
        <p:xfrm>
          <a:off x="1789418" y="1518276"/>
          <a:ext cx="6454140" cy="4741164"/>
        </p:xfrm>
        <a:graphic>
          <a:graphicData uri="http://schemas.openxmlformats.org/drawingml/2006/table">
            <a:tbl>
              <a:tblPr firstRow="1" bandRow="1">
                <a:tableStyleId>{5C22544A-7EE6-4342-B048-85BDC9FD1C3A}</a:tableStyleId>
              </a:tblPr>
              <a:tblGrid>
                <a:gridCol w="977900"/>
                <a:gridCol w="2151380"/>
                <a:gridCol w="3324860"/>
              </a:tblGrid>
              <a:tr h="582239">
                <a:tc>
                  <a:txBody>
                    <a:bodyPr/>
                    <a:lstStyle/>
                    <a:p>
                      <a:r>
                        <a:rPr lang="en-US" sz="1800" dirty="0" smtClean="0">
                          <a:latin typeface="+mn-lt"/>
                        </a:rPr>
                        <a:t># cows </a:t>
                      </a:r>
                      <a:endParaRPr lang="en-US" sz="1800" dirty="0">
                        <a:latin typeface="+mn-lt"/>
                      </a:endParaRPr>
                    </a:p>
                  </a:txBody>
                  <a:tcPr marL="100584" marR="100584"/>
                </a:tc>
                <a:tc>
                  <a:txBody>
                    <a:bodyPr/>
                    <a:lstStyle/>
                    <a:p>
                      <a:r>
                        <a:rPr lang="en-US" sz="1800" dirty="0" smtClean="0">
                          <a:latin typeface="+mn-lt"/>
                        </a:rPr>
                        <a:t>%</a:t>
                      </a:r>
                      <a:r>
                        <a:rPr lang="en-US" sz="1800" baseline="0" dirty="0" smtClean="0">
                          <a:latin typeface="+mn-lt"/>
                        </a:rPr>
                        <a:t> Pregnant to Timed-AI</a:t>
                      </a:r>
                      <a:endParaRPr lang="en-US" sz="1800" dirty="0">
                        <a:latin typeface="+mn-lt"/>
                      </a:endParaRPr>
                    </a:p>
                  </a:txBody>
                  <a:tcPr marL="100584" marR="100584"/>
                </a:tc>
                <a:tc>
                  <a:txBody>
                    <a:bodyPr/>
                    <a:lstStyle/>
                    <a:p>
                      <a:r>
                        <a:rPr lang="en-US" sz="1800" dirty="0" smtClean="0">
                          <a:latin typeface="+mn-lt"/>
                        </a:rPr>
                        <a:t>Reference</a:t>
                      </a:r>
                      <a:endParaRPr lang="en-US" sz="1800" dirty="0">
                        <a:latin typeface="+mn-lt"/>
                      </a:endParaRPr>
                    </a:p>
                  </a:txBody>
                  <a:tcPr marL="100584" marR="100584"/>
                </a:tc>
              </a:tr>
              <a:tr h="286961">
                <a:tc>
                  <a:txBody>
                    <a:bodyPr/>
                    <a:lstStyle/>
                    <a:p>
                      <a:pPr marL="0" marR="0" algn="ctr">
                        <a:lnSpc>
                          <a:spcPct val="115000"/>
                        </a:lnSpc>
                        <a:spcBef>
                          <a:spcPts val="0"/>
                        </a:spcBef>
                        <a:spcAft>
                          <a:spcPts val="0"/>
                        </a:spcAft>
                      </a:pPr>
                      <a:r>
                        <a:rPr lang="en-US" sz="1800" dirty="0">
                          <a:latin typeface="+mn-lt"/>
                          <a:ea typeface="Calibri"/>
                          <a:cs typeface="Times New Roman"/>
                        </a:rPr>
                        <a:t>215</a:t>
                      </a:r>
                    </a:p>
                  </a:txBody>
                  <a:tcPr marL="75438" marR="75438" marT="0" marB="0"/>
                </a:tc>
                <a:tc>
                  <a:txBody>
                    <a:bodyPr/>
                    <a:lstStyle/>
                    <a:p>
                      <a:pPr marL="0" marR="0" algn="ctr">
                        <a:lnSpc>
                          <a:spcPct val="115000"/>
                        </a:lnSpc>
                        <a:spcBef>
                          <a:spcPts val="0"/>
                        </a:spcBef>
                        <a:spcAft>
                          <a:spcPts val="0"/>
                        </a:spcAft>
                      </a:pPr>
                      <a:r>
                        <a:rPr lang="en-US" sz="1800">
                          <a:latin typeface="+mn-lt"/>
                          <a:ea typeface="Calibri"/>
                          <a:cs typeface="Times New Roman"/>
                        </a:rPr>
                        <a:t>59</a:t>
                      </a:r>
                    </a:p>
                  </a:txBody>
                  <a:tcPr marL="75438" marR="75438" marT="0" marB="0"/>
                </a:tc>
                <a:tc>
                  <a:txBody>
                    <a:bodyPr/>
                    <a:lstStyle/>
                    <a:p>
                      <a:pPr marL="0" marR="0">
                        <a:lnSpc>
                          <a:spcPct val="115000"/>
                        </a:lnSpc>
                        <a:spcBef>
                          <a:spcPts val="0"/>
                        </a:spcBef>
                        <a:spcAft>
                          <a:spcPts val="0"/>
                        </a:spcAft>
                      </a:pPr>
                      <a:r>
                        <a:rPr lang="en-US" sz="1800">
                          <a:latin typeface="+mn-lt"/>
                          <a:ea typeface="Calibri"/>
                          <a:cs typeface="Times New Roman"/>
                        </a:rPr>
                        <a:t>Busch et al., 2007</a:t>
                      </a:r>
                    </a:p>
                  </a:txBody>
                  <a:tcPr marL="75438" marR="75438" marT="0" marB="0"/>
                </a:tc>
              </a:tr>
              <a:tr h="286961">
                <a:tc>
                  <a:txBody>
                    <a:bodyPr/>
                    <a:lstStyle/>
                    <a:p>
                      <a:pPr marL="0" marR="0" algn="ctr">
                        <a:lnSpc>
                          <a:spcPct val="115000"/>
                        </a:lnSpc>
                        <a:spcBef>
                          <a:spcPts val="0"/>
                        </a:spcBef>
                        <a:spcAft>
                          <a:spcPts val="0"/>
                        </a:spcAft>
                      </a:pPr>
                      <a:r>
                        <a:rPr lang="en-US" sz="1800">
                          <a:latin typeface="+mn-lt"/>
                          <a:ea typeface="Calibri"/>
                          <a:cs typeface="Times New Roman"/>
                        </a:rPr>
                        <a:t>157</a:t>
                      </a:r>
                    </a:p>
                  </a:txBody>
                  <a:tcPr marL="75438" marR="75438" marT="0" marB="0"/>
                </a:tc>
                <a:tc>
                  <a:txBody>
                    <a:bodyPr/>
                    <a:lstStyle/>
                    <a:p>
                      <a:pPr marL="0" marR="0" algn="ctr">
                        <a:lnSpc>
                          <a:spcPct val="115000"/>
                        </a:lnSpc>
                        <a:spcBef>
                          <a:spcPts val="0"/>
                        </a:spcBef>
                        <a:spcAft>
                          <a:spcPts val="0"/>
                        </a:spcAft>
                      </a:pPr>
                      <a:r>
                        <a:rPr lang="en-US" sz="1800">
                          <a:latin typeface="+mn-lt"/>
                          <a:ea typeface="Calibri"/>
                          <a:cs typeface="Times New Roman"/>
                        </a:rPr>
                        <a:t>63</a:t>
                      </a:r>
                    </a:p>
                  </a:txBody>
                  <a:tcPr marL="75438" marR="75438" marT="0" marB="0"/>
                </a:tc>
                <a:tc>
                  <a:txBody>
                    <a:bodyPr/>
                    <a:lstStyle/>
                    <a:p>
                      <a:pPr marL="0" marR="0">
                        <a:lnSpc>
                          <a:spcPct val="115000"/>
                        </a:lnSpc>
                        <a:spcBef>
                          <a:spcPts val="0"/>
                        </a:spcBef>
                        <a:spcAft>
                          <a:spcPts val="0"/>
                        </a:spcAft>
                      </a:pPr>
                      <a:r>
                        <a:rPr lang="en-US" sz="1800">
                          <a:latin typeface="+mn-lt"/>
                          <a:ea typeface="Calibri"/>
                          <a:cs typeface="Times New Roman"/>
                        </a:rPr>
                        <a:t>Dobbins et al., 2006</a:t>
                      </a:r>
                    </a:p>
                  </a:txBody>
                  <a:tcPr marL="75438" marR="75438" marT="0" marB="0"/>
                </a:tc>
              </a:tr>
              <a:tr h="286961">
                <a:tc>
                  <a:txBody>
                    <a:bodyPr/>
                    <a:lstStyle/>
                    <a:p>
                      <a:pPr marL="0" marR="0" algn="ctr">
                        <a:lnSpc>
                          <a:spcPct val="115000"/>
                        </a:lnSpc>
                        <a:spcBef>
                          <a:spcPts val="0"/>
                        </a:spcBef>
                        <a:spcAft>
                          <a:spcPts val="0"/>
                        </a:spcAft>
                      </a:pPr>
                      <a:r>
                        <a:rPr lang="en-US" sz="1800">
                          <a:latin typeface="+mn-lt"/>
                          <a:ea typeface="Calibri"/>
                          <a:cs typeface="Times New Roman"/>
                        </a:rPr>
                        <a:t>365</a:t>
                      </a:r>
                    </a:p>
                  </a:txBody>
                  <a:tcPr marL="75438" marR="75438" marT="0" marB="0"/>
                </a:tc>
                <a:tc>
                  <a:txBody>
                    <a:bodyPr/>
                    <a:lstStyle/>
                    <a:p>
                      <a:pPr marL="0" marR="0" algn="ctr">
                        <a:lnSpc>
                          <a:spcPct val="115000"/>
                        </a:lnSpc>
                        <a:spcBef>
                          <a:spcPts val="0"/>
                        </a:spcBef>
                        <a:spcAft>
                          <a:spcPts val="0"/>
                        </a:spcAft>
                      </a:pPr>
                      <a:r>
                        <a:rPr lang="en-US" sz="1800">
                          <a:latin typeface="+mn-lt"/>
                          <a:ea typeface="Calibri"/>
                          <a:cs typeface="Times New Roman"/>
                        </a:rPr>
                        <a:t>45</a:t>
                      </a:r>
                    </a:p>
                  </a:txBody>
                  <a:tcPr marL="75438" marR="75438" marT="0" marB="0"/>
                </a:tc>
                <a:tc>
                  <a:txBody>
                    <a:bodyPr/>
                    <a:lstStyle/>
                    <a:p>
                      <a:pPr marL="0" marR="0">
                        <a:lnSpc>
                          <a:spcPct val="115000"/>
                        </a:lnSpc>
                        <a:spcBef>
                          <a:spcPts val="0"/>
                        </a:spcBef>
                        <a:spcAft>
                          <a:spcPts val="0"/>
                        </a:spcAft>
                      </a:pPr>
                      <a:r>
                        <a:rPr lang="en-US" sz="1800">
                          <a:latin typeface="+mn-lt"/>
                          <a:ea typeface="Calibri"/>
                          <a:cs typeface="Times New Roman"/>
                        </a:rPr>
                        <a:t>Kasimanickam et al., 2006</a:t>
                      </a:r>
                    </a:p>
                  </a:txBody>
                  <a:tcPr marL="75438" marR="75438" marT="0" marB="0"/>
                </a:tc>
              </a:tr>
              <a:tr h="286961">
                <a:tc>
                  <a:txBody>
                    <a:bodyPr/>
                    <a:lstStyle/>
                    <a:p>
                      <a:pPr marL="0" marR="0" algn="ctr">
                        <a:lnSpc>
                          <a:spcPct val="115000"/>
                        </a:lnSpc>
                        <a:spcBef>
                          <a:spcPts val="0"/>
                        </a:spcBef>
                        <a:spcAft>
                          <a:spcPts val="0"/>
                        </a:spcAft>
                      </a:pPr>
                      <a:r>
                        <a:rPr lang="en-US" sz="1800">
                          <a:latin typeface="+mn-lt"/>
                          <a:ea typeface="Calibri"/>
                          <a:cs typeface="Times New Roman"/>
                        </a:rPr>
                        <a:t>181</a:t>
                      </a:r>
                    </a:p>
                  </a:txBody>
                  <a:tcPr marL="75438" marR="75438" marT="0" marB="0"/>
                </a:tc>
                <a:tc>
                  <a:txBody>
                    <a:bodyPr/>
                    <a:lstStyle/>
                    <a:p>
                      <a:pPr marL="0" marR="0" algn="ctr">
                        <a:lnSpc>
                          <a:spcPct val="115000"/>
                        </a:lnSpc>
                        <a:spcBef>
                          <a:spcPts val="0"/>
                        </a:spcBef>
                        <a:spcAft>
                          <a:spcPts val="0"/>
                        </a:spcAft>
                      </a:pPr>
                      <a:r>
                        <a:rPr lang="en-US" sz="1800" dirty="0">
                          <a:latin typeface="+mn-lt"/>
                          <a:ea typeface="Calibri"/>
                          <a:cs typeface="Times New Roman"/>
                        </a:rPr>
                        <a:t>48</a:t>
                      </a:r>
                    </a:p>
                  </a:txBody>
                  <a:tcPr marL="75438" marR="75438" marT="0" marB="0"/>
                </a:tc>
                <a:tc>
                  <a:txBody>
                    <a:bodyPr/>
                    <a:lstStyle/>
                    <a:p>
                      <a:pPr marL="0" marR="0">
                        <a:lnSpc>
                          <a:spcPct val="115000"/>
                        </a:lnSpc>
                        <a:spcBef>
                          <a:spcPts val="0"/>
                        </a:spcBef>
                        <a:spcAft>
                          <a:spcPts val="0"/>
                        </a:spcAft>
                      </a:pPr>
                      <a:r>
                        <a:rPr lang="en-US" sz="1800">
                          <a:latin typeface="+mn-lt"/>
                          <a:ea typeface="Calibri"/>
                          <a:cs typeface="Times New Roman"/>
                        </a:rPr>
                        <a:t>Stevenson et al., 2003</a:t>
                      </a:r>
                    </a:p>
                  </a:txBody>
                  <a:tcPr marL="75438" marR="75438" marT="0" marB="0"/>
                </a:tc>
              </a:tr>
              <a:tr h="286961">
                <a:tc>
                  <a:txBody>
                    <a:bodyPr/>
                    <a:lstStyle/>
                    <a:p>
                      <a:pPr marL="0" marR="0" algn="ctr">
                        <a:lnSpc>
                          <a:spcPct val="115000"/>
                        </a:lnSpc>
                        <a:spcBef>
                          <a:spcPts val="0"/>
                        </a:spcBef>
                        <a:spcAft>
                          <a:spcPts val="0"/>
                        </a:spcAft>
                      </a:pPr>
                      <a:r>
                        <a:rPr lang="en-US" sz="1800">
                          <a:latin typeface="+mn-lt"/>
                          <a:ea typeface="Calibri"/>
                          <a:cs typeface="Times New Roman"/>
                        </a:rPr>
                        <a:t>599</a:t>
                      </a:r>
                    </a:p>
                  </a:txBody>
                  <a:tcPr marL="75438" marR="75438" marT="0" marB="0"/>
                </a:tc>
                <a:tc>
                  <a:txBody>
                    <a:bodyPr/>
                    <a:lstStyle/>
                    <a:p>
                      <a:pPr marL="0" marR="0" algn="ctr">
                        <a:lnSpc>
                          <a:spcPct val="115000"/>
                        </a:lnSpc>
                        <a:spcBef>
                          <a:spcPts val="0"/>
                        </a:spcBef>
                        <a:spcAft>
                          <a:spcPts val="0"/>
                        </a:spcAft>
                      </a:pPr>
                      <a:r>
                        <a:rPr lang="en-US" sz="1800" dirty="0">
                          <a:latin typeface="+mn-lt"/>
                          <a:ea typeface="Calibri"/>
                          <a:cs typeface="Times New Roman"/>
                        </a:rPr>
                        <a:t>52</a:t>
                      </a:r>
                    </a:p>
                  </a:txBody>
                  <a:tcPr marL="75438" marR="75438" marT="0" marB="0"/>
                </a:tc>
                <a:tc>
                  <a:txBody>
                    <a:bodyPr/>
                    <a:lstStyle/>
                    <a:p>
                      <a:pPr marL="0" marR="0">
                        <a:lnSpc>
                          <a:spcPct val="115000"/>
                        </a:lnSpc>
                        <a:spcBef>
                          <a:spcPts val="0"/>
                        </a:spcBef>
                        <a:spcAft>
                          <a:spcPts val="0"/>
                        </a:spcAft>
                      </a:pPr>
                      <a:r>
                        <a:rPr lang="en-US" sz="1800" dirty="0" err="1">
                          <a:latin typeface="+mn-lt"/>
                          <a:ea typeface="Calibri"/>
                          <a:cs typeface="Times New Roman"/>
                        </a:rPr>
                        <a:t>Kasimanickam</a:t>
                      </a:r>
                      <a:r>
                        <a:rPr lang="en-US" sz="1800" dirty="0">
                          <a:latin typeface="+mn-lt"/>
                          <a:ea typeface="Calibri"/>
                          <a:cs typeface="Times New Roman"/>
                        </a:rPr>
                        <a:t> et al., 2008</a:t>
                      </a:r>
                    </a:p>
                  </a:txBody>
                  <a:tcPr marL="75438" marR="75438" marT="0" marB="0"/>
                </a:tc>
              </a:tr>
              <a:tr h="286961">
                <a:tc>
                  <a:txBody>
                    <a:bodyPr/>
                    <a:lstStyle/>
                    <a:p>
                      <a:pPr marL="0" marR="0" algn="ctr">
                        <a:lnSpc>
                          <a:spcPct val="115000"/>
                        </a:lnSpc>
                        <a:spcBef>
                          <a:spcPts val="0"/>
                        </a:spcBef>
                        <a:spcAft>
                          <a:spcPts val="0"/>
                        </a:spcAft>
                      </a:pPr>
                      <a:r>
                        <a:rPr lang="en-US" sz="1800">
                          <a:latin typeface="+mn-lt"/>
                          <a:ea typeface="Calibri"/>
                          <a:cs typeface="Times New Roman"/>
                        </a:rPr>
                        <a:t>111</a:t>
                      </a:r>
                    </a:p>
                  </a:txBody>
                  <a:tcPr marL="75438" marR="75438" marT="0" marB="0"/>
                </a:tc>
                <a:tc>
                  <a:txBody>
                    <a:bodyPr/>
                    <a:lstStyle/>
                    <a:p>
                      <a:pPr marL="0" marR="0" algn="ctr">
                        <a:lnSpc>
                          <a:spcPct val="115000"/>
                        </a:lnSpc>
                        <a:spcBef>
                          <a:spcPts val="0"/>
                        </a:spcBef>
                        <a:spcAft>
                          <a:spcPts val="0"/>
                        </a:spcAft>
                      </a:pPr>
                      <a:r>
                        <a:rPr lang="en-US" sz="1800">
                          <a:latin typeface="+mn-lt"/>
                          <a:ea typeface="Calibri"/>
                          <a:cs typeface="Times New Roman"/>
                        </a:rPr>
                        <a:t>53</a:t>
                      </a:r>
                    </a:p>
                  </a:txBody>
                  <a:tcPr marL="75438" marR="75438" marT="0" marB="0"/>
                </a:tc>
                <a:tc>
                  <a:txBody>
                    <a:bodyPr/>
                    <a:lstStyle/>
                    <a:p>
                      <a:pPr marL="0" marR="0">
                        <a:lnSpc>
                          <a:spcPct val="115000"/>
                        </a:lnSpc>
                        <a:spcBef>
                          <a:spcPts val="0"/>
                        </a:spcBef>
                        <a:spcAft>
                          <a:spcPts val="0"/>
                        </a:spcAft>
                      </a:pPr>
                      <a:r>
                        <a:rPr lang="en-US" sz="1800" dirty="0">
                          <a:latin typeface="+mn-lt"/>
                          <a:ea typeface="Calibri"/>
                          <a:cs typeface="Times New Roman"/>
                        </a:rPr>
                        <a:t>Bridges et al., 2007</a:t>
                      </a:r>
                    </a:p>
                  </a:txBody>
                  <a:tcPr marL="75438" marR="75438" marT="0" marB="0"/>
                </a:tc>
              </a:tr>
              <a:tr h="286961">
                <a:tc>
                  <a:txBody>
                    <a:bodyPr/>
                    <a:lstStyle/>
                    <a:p>
                      <a:pPr marL="0" marR="0" algn="ctr">
                        <a:lnSpc>
                          <a:spcPct val="115000"/>
                        </a:lnSpc>
                        <a:spcBef>
                          <a:spcPts val="0"/>
                        </a:spcBef>
                        <a:spcAft>
                          <a:spcPts val="0"/>
                        </a:spcAft>
                      </a:pPr>
                      <a:r>
                        <a:rPr lang="en-US" sz="1800">
                          <a:latin typeface="+mn-lt"/>
                          <a:ea typeface="Calibri"/>
                          <a:cs typeface="Times New Roman"/>
                        </a:rPr>
                        <a:t>539</a:t>
                      </a:r>
                    </a:p>
                  </a:txBody>
                  <a:tcPr marL="75438" marR="75438" marT="0" marB="0"/>
                </a:tc>
                <a:tc>
                  <a:txBody>
                    <a:bodyPr/>
                    <a:lstStyle/>
                    <a:p>
                      <a:pPr marL="0" marR="0" algn="ctr">
                        <a:lnSpc>
                          <a:spcPct val="115000"/>
                        </a:lnSpc>
                        <a:spcBef>
                          <a:spcPts val="0"/>
                        </a:spcBef>
                        <a:spcAft>
                          <a:spcPts val="0"/>
                        </a:spcAft>
                      </a:pPr>
                      <a:r>
                        <a:rPr lang="en-US" sz="1800">
                          <a:latin typeface="+mn-lt"/>
                          <a:ea typeface="Calibri"/>
                          <a:cs typeface="Times New Roman"/>
                        </a:rPr>
                        <a:t>54</a:t>
                      </a:r>
                    </a:p>
                  </a:txBody>
                  <a:tcPr marL="75438" marR="75438" marT="0" marB="0"/>
                </a:tc>
                <a:tc>
                  <a:txBody>
                    <a:bodyPr/>
                    <a:lstStyle/>
                    <a:p>
                      <a:pPr marL="0" marR="0">
                        <a:lnSpc>
                          <a:spcPct val="115000"/>
                        </a:lnSpc>
                        <a:spcBef>
                          <a:spcPts val="0"/>
                        </a:spcBef>
                        <a:spcAft>
                          <a:spcPts val="0"/>
                        </a:spcAft>
                      </a:pPr>
                      <a:r>
                        <a:rPr lang="en-US" sz="1800">
                          <a:latin typeface="+mn-lt"/>
                          <a:ea typeface="Calibri"/>
                          <a:cs typeface="Times New Roman"/>
                        </a:rPr>
                        <a:t>Larson et al., 2006</a:t>
                      </a:r>
                    </a:p>
                  </a:txBody>
                  <a:tcPr marL="75438" marR="75438" marT="0" marB="0"/>
                </a:tc>
              </a:tr>
              <a:tr h="286961">
                <a:tc>
                  <a:txBody>
                    <a:bodyPr/>
                    <a:lstStyle/>
                    <a:p>
                      <a:pPr marL="0" marR="0" algn="ctr">
                        <a:lnSpc>
                          <a:spcPct val="115000"/>
                        </a:lnSpc>
                        <a:spcBef>
                          <a:spcPts val="0"/>
                        </a:spcBef>
                        <a:spcAft>
                          <a:spcPts val="0"/>
                        </a:spcAft>
                      </a:pPr>
                      <a:r>
                        <a:rPr lang="en-US" sz="1800">
                          <a:latin typeface="+mn-lt"/>
                          <a:ea typeface="Calibri"/>
                          <a:cs typeface="Times New Roman"/>
                        </a:rPr>
                        <a:t>201</a:t>
                      </a:r>
                    </a:p>
                  </a:txBody>
                  <a:tcPr marL="75438" marR="75438" marT="0" marB="0"/>
                </a:tc>
                <a:tc>
                  <a:txBody>
                    <a:bodyPr/>
                    <a:lstStyle/>
                    <a:p>
                      <a:pPr marL="0" marR="0" algn="ctr">
                        <a:lnSpc>
                          <a:spcPct val="115000"/>
                        </a:lnSpc>
                        <a:spcBef>
                          <a:spcPts val="0"/>
                        </a:spcBef>
                        <a:spcAft>
                          <a:spcPts val="0"/>
                        </a:spcAft>
                      </a:pPr>
                      <a:r>
                        <a:rPr lang="en-US" sz="1800">
                          <a:latin typeface="+mn-lt"/>
                          <a:ea typeface="Calibri"/>
                          <a:cs typeface="Times New Roman"/>
                        </a:rPr>
                        <a:t>56</a:t>
                      </a:r>
                    </a:p>
                  </a:txBody>
                  <a:tcPr marL="75438" marR="75438" marT="0" marB="0"/>
                </a:tc>
                <a:tc>
                  <a:txBody>
                    <a:bodyPr/>
                    <a:lstStyle/>
                    <a:p>
                      <a:pPr marL="0" marR="0">
                        <a:lnSpc>
                          <a:spcPct val="115000"/>
                        </a:lnSpc>
                        <a:spcBef>
                          <a:spcPts val="0"/>
                        </a:spcBef>
                        <a:spcAft>
                          <a:spcPts val="0"/>
                        </a:spcAft>
                      </a:pPr>
                      <a:r>
                        <a:rPr lang="en-US" sz="1800">
                          <a:latin typeface="+mn-lt"/>
                          <a:ea typeface="Calibri"/>
                          <a:cs typeface="Times New Roman"/>
                        </a:rPr>
                        <a:t>Bridges et al., 2007</a:t>
                      </a:r>
                    </a:p>
                  </a:txBody>
                  <a:tcPr marL="75438" marR="75438" marT="0" marB="0"/>
                </a:tc>
              </a:tr>
              <a:tr h="286961">
                <a:tc>
                  <a:txBody>
                    <a:bodyPr/>
                    <a:lstStyle/>
                    <a:p>
                      <a:pPr marL="0" marR="0" algn="ctr">
                        <a:lnSpc>
                          <a:spcPct val="115000"/>
                        </a:lnSpc>
                        <a:spcBef>
                          <a:spcPts val="0"/>
                        </a:spcBef>
                        <a:spcAft>
                          <a:spcPts val="0"/>
                        </a:spcAft>
                      </a:pPr>
                      <a:r>
                        <a:rPr lang="en-US" sz="1800">
                          <a:latin typeface="+mn-lt"/>
                          <a:ea typeface="Calibri"/>
                          <a:cs typeface="Times New Roman"/>
                        </a:rPr>
                        <a:t>111</a:t>
                      </a:r>
                    </a:p>
                  </a:txBody>
                  <a:tcPr marL="75438" marR="75438" marT="0" marB="0"/>
                </a:tc>
                <a:tc>
                  <a:txBody>
                    <a:bodyPr/>
                    <a:lstStyle/>
                    <a:p>
                      <a:pPr marL="0" marR="0" algn="ctr">
                        <a:lnSpc>
                          <a:spcPct val="115000"/>
                        </a:lnSpc>
                        <a:spcBef>
                          <a:spcPts val="0"/>
                        </a:spcBef>
                        <a:spcAft>
                          <a:spcPts val="0"/>
                        </a:spcAft>
                      </a:pPr>
                      <a:r>
                        <a:rPr lang="en-US" sz="1800">
                          <a:latin typeface="+mn-lt"/>
                          <a:ea typeface="Calibri"/>
                          <a:cs typeface="Times New Roman"/>
                        </a:rPr>
                        <a:t>68</a:t>
                      </a:r>
                    </a:p>
                  </a:txBody>
                  <a:tcPr marL="75438" marR="75438" marT="0" marB="0"/>
                </a:tc>
                <a:tc>
                  <a:txBody>
                    <a:bodyPr/>
                    <a:lstStyle/>
                    <a:p>
                      <a:pPr marL="0" marR="0">
                        <a:lnSpc>
                          <a:spcPct val="115000"/>
                        </a:lnSpc>
                        <a:spcBef>
                          <a:spcPts val="0"/>
                        </a:spcBef>
                        <a:spcAft>
                          <a:spcPts val="0"/>
                        </a:spcAft>
                      </a:pPr>
                      <a:r>
                        <a:rPr lang="en-US" sz="1800" dirty="0">
                          <a:latin typeface="+mn-lt"/>
                          <a:ea typeface="Calibri"/>
                          <a:cs typeface="Times New Roman"/>
                        </a:rPr>
                        <a:t>Bridges et al., 2007</a:t>
                      </a:r>
                    </a:p>
                  </a:txBody>
                  <a:tcPr marL="75438" marR="75438" marT="0" marB="0"/>
                </a:tc>
              </a:tr>
              <a:tr h="286961">
                <a:tc>
                  <a:txBody>
                    <a:bodyPr/>
                    <a:lstStyle/>
                    <a:p>
                      <a:pPr marL="0" marR="0" algn="ctr">
                        <a:lnSpc>
                          <a:spcPct val="115000"/>
                        </a:lnSpc>
                        <a:spcBef>
                          <a:spcPts val="0"/>
                        </a:spcBef>
                        <a:spcAft>
                          <a:spcPts val="0"/>
                        </a:spcAft>
                      </a:pPr>
                      <a:r>
                        <a:rPr lang="en-US" sz="1800">
                          <a:latin typeface="+mn-lt"/>
                          <a:ea typeface="Calibri"/>
                          <a:cs typeface="Times New Roman"/>
                        </a:rPr>
                        <a:t>170</a:t>
                      </a:r>
                    </a:p>
                  </a:txBody>
                  <a:tcPr marL="75438" marR="75438" marT="0" marB="0"/>
                </a:tc>
                <a:tc>
                  <a:txBody>
                    <a:bodyPr/>
                    <a:lstStyle/>
                    <a:p>
                      <a:pPr marL="0" marR="0" algn="ctr">
                        <a:lnSpc>
                          <a:spcPct val="115000"/>
                        </a:lnSpc>
                        <a:spcBef>
                          <a:spcPts val="0"/>
                        </a:spcBef>
                        <a:spcAft>
                          <a:spcPts val="0"/>
                        </a:spcAft>
                      </a:pPr>
                      <a:r>
                        <a:rPr lang="en-US" sz="1800">
                          <a:latin typeface="+mn-lt"/>
                          <a:ea typeface="Calibri"/>
                          <a:cs typeface="Times New Roman"/>
                        </a:rPr>
                        <a:t>55</a:t>
                      </a:r>
                    </a:p>
                  </a:txBody>
                  <a:tcPr marL="75438" marR="75438" marT="0" marB="0"/>
                </a:tc>
                <a:tc>
                  <a:txBody>
                    <a:bodyPr/>
                    <a:lstStyle/>
                    <a:p>
                      <a:pPr marL="0" marR="0">
                        <a:lnSpc>
                          <a:spcPct val="115000"/>
                        </a:lnSpc>
                        <a:spcBef>
                          <a:spcPts val="0"/>
                        </a:spcBef>
                        <a:spcAft>
                          <a:spcPts val="0"/>
                        </a:spcAft>
                      </a:pPr>
                      <a:r>
                        <a:rPr lang="en-US" sz="1800">
                          <a:latin typeface="+mn-lt"/>
                          <a:ea typeface="Calibri"/>
                          <a:cs typeface="Times New Roman"/>
                        </a:rPr>
                        <a:t>Dobbins et al., 2006</a:t>
                      </a:r>
                    </a:p>
                  </a:txBody>
                  <a:tcPr marL="75438" marR="75438" marT="0" marB="0"/>
                </a:tc>
              </a:tr>
              <a:tr h="286961">
                <a:tc>
                  <a:txBody>
                    <a:bodyPr/>
                    <a:lstStyle/>
                    <a:p>
                      <a:pPr marL="0" marR="0" algn="ctr">
                        <a:lnSpc>
                          <a:spcPct val="115000"/>
                        </a:lnSpc>
                        <a:spcBef>
                          <a:spcPts val="0"/>
                        </a:spcBef>
                        <a:spcAft>
                          <a:spcPts val="0"/>
                        </a:spcAft>
                      </a:pPr>
                      <a:r>
                        <a:rPr lang="en-US" sz="1800" dirty="0">
                          <a:latin typeface="+mn-lt"/>
                          <a:ea typeface="Calibri"/>
                          <a:cs typeface="Times New Roman"/>
                        </a:rPr>
                        <a:t>219</a:t>
                      </a:r>
                    </a:p>
                  </a:txBody>
                  <a:tcPr marL="75438" marR="75438" marT="0" marB="0"/>
                </a:tc>
                <a:tc>
                  <a:txBody>
                    <a:bodyPr/>
                    <a:lstStyle/>
                    <a:p>
                      <a:pPr marL="0" marR="0" algn="ctr">
                        <a:lnSpc>
                          <a:spcPct val="115000"/>
                        </a:lnSpc>
                        <a:spcBef>
                          <a:spcPts val="0"/>
                        </a:spcBef>
                        <a:spcAft>
                          <a:spcPts val="0"/>
                        </a:spcAft>
                      </a:pPr>
                      <a:r>
                        <a:rPr lang="en-US" sz="1800" dirty="0">
                          <a:latin typeface="+mn-lt"/>
                          <a:ea typeface="Calibri"/>
                          <a:cs typeface="Times New Roman"/>
                        </a:rPr>
                        <a:t>64</a:t>
                      </a:r>
                    </a:p>
                  </a:txBody>
                  <a:tcPr marL="75438" marR="75438" marT="0" marB="0"/>
                </a:tc>
                <a:tc>
                  <a:txBody>
                    <a:bodyPr/>
                    <a:lstStyle/>
                    <a:p>
                      <a:pPr marL="0" marR="0">
                        <a:lnSpc>
                          <a:spcPct val="115000"/>
                        </a:lnSpc>
                        <a:spcBef>
                          <a:spcPts val="0"/>
                        </a:spcBef>
                        <a:spcAft>
                          <a:spcPts val="0"/>
                        </a:spcAft>
                      </a:pPr>
                      <a:r>
                        <a:rPr lang="en-US" sz="1800" dirty="0">
                          <a:latin typeface="+mn-lt"/>
                          <a:ea typeface="Calibri"/>
                          <a:cs typeface="Times New Roman"/>
                        </a:rPr>
                        <a:t>Busch et al., 2007</a:t>
                      </a:r>
                    </a:p>
                  </a:txBody>
                  <a:tcPr marL="75438" marR="75438" marT="0" marB="0"/>
                </a:tc>
              </a:tr>
              <a:tr h="286961">
                <a:tc>
                  <a:txBody>
                    <a:bodyPr/>
                    <a:lstStyle/>
                    <a:p>
                      <a:r>
                        <a:rPr lang="en-US" b="1" dirty="0" smtClean="0"/>
                        <a:t>Total</a:t>
                      </a:r>
                      <a:endParaRPr lang="en-US" b="1" dirty="0"/>
                    </a:p>
                  </a:txBody>
                  <a:tcPr marL="75438" marR="75438" marT="0" marB="0"/>
                </a:tc>
                <a:tc>
                  <a:txBody>
                    <a:bodyPr/>
                    <a:lstStyle/>
                    <a:p>
                      <a:endParaRPr lang="en-US" dirty="0"/>
                    </a:p>
                  </a:txBody>
                  <a:tcPr marL="75438" marR="75438" marT="0" marB="0"/>
                </a:tc>
                <a:tc>
                  <a:txBody>
                    <a:bodyPr/>
                    <a:lstStyle/>
                    <a:p>
                      <a:pPr marL="0" marR="0">
                        <a:lnSpc>
                          <a:spcPct val="115000"/>
                        </a:lnSpc>
                        <a:spcBef>
                          <a:spcPts val="0"/>
                        </a:spcBef>
                        <a:spcAft>
                          <a:spcPts val="0"/>
                        </a:spcAft>
                      </a:pPr>
                      <a:endParaRPr lang="en-US" sz="1800" dirty="0">
                        <a:latin typeface="+mn-lt"/>
                        <a:ea typeface="Calibri"/>
                        <a:cs typeface="Times New Roman"/>
                      </a:endParaRPr>
                    </a:p>
                  </a:txBody>
                  <a:tcPr marL="75438" marR="75438" marT="0" marB="0"/>
                </a:tc>
              </a:tr>
              <a:tr h="286961">
                <a:tc>
                  <a:txBody>
                    <a:bodyPr/>
                    <a:lstStyle/>
                    <a:p>
                      <a:pPr marL="0" marR="0" algn="ctr">
                        <a:lnSpc>
                          <a:spcPct val="115000"/>
                        </a:lnSpc>
                        <a:spcBef>
                          <a:spcPts val="0"/>
                        </a:spcBef>
                        <a:spcAft>
                          <a:spcPts val="0"/>
                        </a:spcAft>
                      </a:pPr>
                      <a:r>
                        <a:rPr lang="en-US" sz="1800" b="1" i="0" dirty="0">
                          <a:latin typeface="+mn-lt"/>
                          <a:ea typeface="Calibri"/>
                          <a:cs typeface="Times New Roman"/>
                        </a:rPr>
                        <a:t>2868</a:t>
                      </a:r>
                      <a:endParaRPr lang="en-US" sz="1800" i="0" dirty="0">
                        <a:latin typeface="+mn-lt"/>
                        <a:ea typeface="Calibri"/>
                        <a:cs typeface="Times New Roman"/>
                      </a:endParaRPr>
                    </a:p>
                  </a:txBody>
                  <a:tcPr marL="75438" marR="75438" marT="0" marB="0"/>
                </a:tc>
                <a:tc>
                  <a:txBody>
                    <a:bodyPr/>
                    <a:lstStyle/>
                    <a:p>
                      <a:pPr marL="0" marR="0" algn="ctr">
                        <a:lnSpc>
                          <a:spcPct val="115000"/>
                        </a:lnSpc>
                        <a:spcBef>
                          <a:spcPts val="0"/>
                        </a:spcBef>
                        <a:spcAft>
                          <a:spcPts val="0"/>
                        </a:spcAft>
                      </a:pPr>
                      <a:r>
                        <a:rPr lang="en-US" sz="1800" b="1" i="0" dirty="0">
                          <a:latin typeface="+mn-lt"/>
                          <a:ea typeface="Calibri"/>
                          <a:cs typeface="Times New Roman"/>
                        </a:rPr>
                        <a:t>54%</a:t>
                      </a:r>
                      <a:endParaRPr lang="en-US" sz="1800" i="0" dirty="0">
                        <a:latin typeface="+mn-lt"/>
                        <a:ea typeface="Calibri"/>
                        <a:cs typeface="Times New Roman"/>
                      </a:endParaRPr>
                    </a:p>
                  </a:txBody>
                  <a:tcPr marL="75438" marR="75438" marT="0" marB="0"/>
                </a:tc>
                <a:tc>
                  <a:txBody>
                    <a:bodyPr/>
                    <a:lstStyle/>
                    <a:p>
                      <a:pPr marL="0" marR="0">
                        <a:lnSpc>
                          <a:spcPct val="115000"/>
                        </a:lnSpc>
                        <a:spcBef>
                          <a:spcPts val="0"/>
                        </a:spcBef>
                        <a:spcAft>
                          <a:spcPts val="0"/>
                        </a:spcAft>
                      </a:pPr>
                      <a:endParaRPr lang="en-US" sz="1800" dirty="0">
                        <a:latin typeface="+mn-lt"/>
                        <a:ea typeface="Calibri"/>
                        <a:cs typeface="Times New Roman"/>
                      </a:endParaRPr>
                    </a:p>
                  </a:txBody>
                  <a:tcPr marL="75438" marR="75438" marT="0" marB="0"/>
                </a:tc>
              </a:tr>
            </a:tbl>
          </a:graphicData>
        </a:graphic>
      </p:graphicFrame>
    </p:spTree>
    <p:extLst>
      <p:ext uri="{BB962C8B-B14F-4D97-AF65-F5344CB8AC3E}">
        <p14:creationId xmlns:p14="http://schemas.microsoft.com/office/powerpoint/2010/main" val="34391245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2"/>
          <p:cNvSpPr>
            <a:spLocks noGrp="1" noChangeArrowheads="1"/>
          </p:cNvSpPr>
          <p:nvPr>
            <p:ph type="title"/>
          </p:nvPr>
        </p:nvSpPr>
        <p:spPr>
          <a:xfrm>
            <a:off x="399913" y="415925"/>
            <a:ext cx="9228931" cy="1143000"/>
          </a:xfrm>
        </p:spPr>
        <p:txBody>
          <a:bodyPr/>
          <a:lstStyle/>
          <a:p>
            <a:r>
              <a:rPr lang="en-US" sz="2800" dirty="0">
                <a:solidFill>
                  <a:srgbClr val="000061"/>
                </a:solidFill>
              </a:rPr>
              <a:t>Effect of Co Synch + CIDR </a:t>
            </a:r>
            <a:r>
              <a:rPr lang="en-US" sz="2800" dirty="0" smtClean="0">
                <a:solidFill>
                  <a:srgbClr val="000061"/>
                </a:solidFill>
              </a:rPr>
              <a:t>Fixed-TAI </a:t>
            </a:r>
            <a:r>
              <a:rPr lang="en-US" sz="2800" dirty="0">
                <a:solidFill>
                  <a:srgbClr val="000061"/>
                </a:solidFill>
              </a:rPr>
              <a:t>(48 hours) in Lactating </a:t>
            </a:r>
            <a:r>
              <a:rPr lang="en-US" sz="2800" i="1" dirty="0">
                <a:solidFill>
                  <a:srgbClr val="FF6600"/>
                </a:solidFill>
              </a:rPr>
              <a:t>Bos indicus x Bos taurus</a:t>
            </a:r>
            <a:r>
              <a:rPr lang="en-US" sz="2800" dirty="0">
                <a:solidFill>
                  <a:srgbClr val="FF6600"/>
                </a:solidFill>
              </a:rPr>
              <a:t> </a:t>
            </a:r>
            <a:r>
              <a:rPr lang="en-US" sz="2800" dirty="0">
                <a:solidFill>
                  <a:srgbClr val="000061"/>
                </a:solidFill>
              </a:rPr>
              <a:t>cows</a:t>
            </a:r>
          </a:p>
        </p:txBody>
      </p:sp>
      <p:graphicFrame>
        <p:nvGraphicFramePr>
          <p:cNvPr id="933891" name="Object 3"/>
          <p:cNvGraphicFramePr>
            <a:graphicFrameLocks noGrp="1" noChangeAspect="1"/>
          </p:cNvGraphicFramePr>
          <p:nvPr>
            <p:ph type="chart" idx="1"/>
            <p:extLst>
              <p:ext uri="{D42A27DB-BD31-4B8C-83A1-F6EECF244321}">
                <p14:modId xmlns:p14="http://schemas.microsoft.com/office/powerpoint/2010/main" val="4119549498"/>
              </p:ext>
            </p:extLst>
          </p:nvPr>
        </p:nvGraphicFramePr>
        <p:xfrm>
          <a:off x="1439884" y="1790700"/>
          <a:ext cx="7535259" cy="4229100"/>
        </p:xfrm>
        <a:graphic>
          <a:graphicData uri="http://schemas.openxmlformats.org/presentationml/2006/ole">
            <mc:AlternateContent xmlns:mc="http://schemas.openxmlformats.org/markup-compatibility/2006">
              <mc:Choice xmlns:v="urn:schemas-microsoft-com:vml" Requires="v">
                <p:oleObj spid="_x0000_s5168" name="Chart" r:id="rId3" imgW="7251700" imgH="4533900" progId="MSGraph.Chart.8">
                  <p:embed followColorScheme="full"/>
                </p:oleObj>
              </mc:Choice>
              <mc:Fallback>
                <p:oleObj name="Chart" r:id="rId3" imgW="7251700" imgH="4533900" progId="MSGraph.Chart.8">
                  <p:embed followColorScheme="full"/>
                  <p:pic>
                    <p:nvPicPr>
                      <p:cNvPr id="0" name=""/>
                      <p:cNvPicPr>
                        <a:picLocks noChangeAspect="1" noChangeArrowheads="1"/>
                      </p:cNvPicPr>
                      <p:nvPr/>
                    </p:nvPicPr>
                    <p:blipFill>
                      <a:blip r:embed="rId4"/>
                      <a:srcRect/>
                      <a:stretch>
                        <a:fillRect/>
                      </a:stretch>
                    </p:blipFill>
                    <p:spPr bwMode="auto">
                      <a:xfrm>
                        <a:off x="1439884" y="1790700"/>
                        <a:ext cx="7535259" cy="4229100"/>
                      </a:xfrm>
                      <a:prstGeom prst="rect">
                        <a:avLst/>
                      </a:prstGeom>
                      <a:noFill/>
                      <a:extLst/>
                    </p:spPr>
                  </p:pic>
                </p:oleObj>
              </mc:Fallback>
            </mc:AlternateContent>
          </a:graphicData>
        </a:graphic>
      </p:graphicFrame>
      <p:sp>
        <p:nvSpPr>
          <p:cNvPr id="933892" name="Text Box 4"/>
          <p:cNvSpPr txBox="1">
            <a:spLocks noChangeArrowheads="1"/>
          </p:cNvSpPr>
          <p:nvPr/>
        </p:nvSpPr>
        <p:spPr bwMode="auto">
          <a:xfrm rot="16200000">
            <a:off x="24449" y="3156912"/>
            <a:ext cx="2235200" cy="461665"/>
          </a:xfrm>
          <a:prstGeom prst="rect">
            <a:avLst/>
          </a:prstGeom>
          <a:noFill/>
          <a:ln w="6350">
            <a:noFill/>
            <a:miter lim="800000"/>
            <a:headEnd/>
            <a:tailEnd/>
          </a:ln>
          <a:effectLst/>
        </p:spPr>
        <p:txBody>
          <a:bodyPr>
            <a:spAutoFit/>
          </a:bodyPr>
          <a:lstStyle/>
          <a:p>
            <a:pPr>
              <a:spcBef>
                <a:spcPct val="50000"/>
              </a:spcBef>
            </a:pPr>
            <a:r>
              <a:rPr lang="en-US" sz="2400">
                <a:solidFill>
                  <a:srgbClr val="000000"/>
                </a:solidFill>
              </a:rPr>
              <a:t>Pregnant (%)</a:t>
            </a:r>
          </a:p>
        </p:txBody>
      </p:sp>
      <p:sp>
        <p:nvSpPr>
          <p:cNvPr id="933893" name="Text Box 5"/>
          <p:cNvSpPr txBox="1">
            <a:spLocks noChangeArrowheads="1"/>
          </p:cNvSpPr>
          <p:nvPr/>
        </p:nvSpPr>
        <p:spPr bwMode="auto">
          <a:xfrm>
            <a:off x="3684588" y="5803900"/>
            <a:ext cx="2528570" cy="457200"/>
          </a:xfrm>
          <a:prstGeom prst="rect">
            <a:avLst/>
          </a:prstGeom>
          <a:noFill/>
          <a:ln w="6350">
            <a:noFill/>
            <a:miter lim="800000"/>
            <a:headEnd/>
            <a:tailEnd/>
          </a:ln>
          <a:effectLst/>
        </p:spPr>
        <p:txBody>
          <a:bodyPr>
            <a:spAutoFit/>
          </a:bodyPr>
          <a:lstStyle/>
          <a:p>
            <a:pPr algn="ctr">
              <a:spcBef>
                <a:spcPct val="50000"/>
              </a:spcBef>
            </a:pPr>
            <a:r>
              <a:rPr lang="en-US" sz="2400">
                <a:solidFill>
                  <a:srgbClr val="000000"/>
                </a:solidFill>
              </a:rPr>
              <a:t>Experiments</a:t>
            </a:r>
          </a:p>
        </p:txBody>
      </p:sp>
      <p:sp>
        <p:nvSpPr>
          <p:cNvPr id="933894" name="Text Box 6"/>
          <p:cNvSpPr txBox="1">
            <a:spLocks noChangeArrowheads="1"/>
          </p:cNvSpPr>
          <p:nvPr/>
        </p:nvSpPr>
        <p:spPr bwMode="auto">
          <a:xfrm>
            <a:off x="3124653" y="4660900"/>
            <a:ext cx="1023303" cy="369332"/>
          </a:xfrm>
          <a:prstGeom prst="rect">
            <a:avLst/>
          </a:prstGeom>
          <a:solidFill>
            <a:schemeClr val="bg1"/>
          </a:solidFill>
          <a:ln w="28575">
            <a:solidFill>
              <a:srgbClr val="000000"/>
            </a:solidFill>
            <a:miter lim="800000"/>
            <a:headEnd/>
            <a:tailEnd/>
          </a:ln>
          <a:effectLst/>
        </p:spPr>
        <p:txBody>
          <a:bodyPr>
            <a:spAutoFit/>
          </a:bodyPr>
          <a:lstStyle/>
          <a:p>
            <a:pPr algn="ctr">
              <a:spcBef>
                <a:spcPct val="50000"/>
              </a:spcBef>
            </a:pPr>
            <a:r>
              <a:rPr lang="en-US">
                <a:solidFill>
                  <a:srgbClr val="000000"/>
                </a:solidFill>
              </a:rPr>
              <a:t>n=266</a:t>
            </a:r>
          </a:p>
        </p:txBody>
      </p:sp>
      <p:sp>
        <p:nvSpPr>
          <p:cNvPr id="933895" name="Text Box 7"/>
          <p:cNvSpPr txBox="1">
            <a:spLocks noChangeArrowheads="1"/>
          </p:cNvSpPr>
          <p:nvPr/>
        </p:nvSpPr>
        <p:spPr bwMode="auto">
          <a:xfrm>
            <a:off x="5087179" y="4724400"/>
            <a:ext cx="1011078" cy="369332"/>
          </a:xfrm>
          <a:prstGeom prst="rect">
            <a:avLst/>
          </a:prstGeom>
          <a:solidFill>
            <a:schemeClr val="bg1"/>
          </a:solidFill>
          <a:ln w="28575">
            <a:solidFill>
              <a:srgbClr val="000000"/>
            </a:solidFill>
            <a:miter lim="800000"/>
            <a:headEnd/>
            <a:tailEnd/>
          </a:ln>
          <a:effectLst/>
        </p:spPr>
        <p:txBody>
          <a:bodyPr>
            <a:spAutoFit/>
          </a:bodyPr>
          <a:lstStyle/>
          <a:p>
            <a:pPr algn="ctr">
              <a:spcBef>
                <a:spcPct val="50000"/>
              </a:spcBef>
            </a:pPr>
            <a:r>
              <a:rPr lang="en-US">
                <a:solidFill>
                  <a:srgbClr val="000000"/>
                </a:solidFill>
              </a:rPr>
              <a:t>n=100</a:t>
            </a:r>
          </a:p>
        </p:txBody>
      </p:sp>
      <p:sp>
        <p:nvSpPr>
          <p:cNvPr id="933896" name="Text Box 8"/>
          <p:cNvSpPr txBox="1">
            <a:spLocks noChangeArrowheads="1"/>
          </p:cNvSpPr>
          <p:nvPr/>
        </p:nvSpPr>
        <p:spPr bwMode="auto">
          <a:xfrm>
            <a:off x="6974336" y="4749800"/>
            <a:ext cx="1131570" cy="369332"/>
          </a:xfrm>
          <a:prstGeom prst="rect">
            <a:avLst/>
          </a:prstGeom>
          <a:solidFill>
            <a:schemeClr val="bg1"/>
          </a:solidFill>
          <a:ln w="28575">
            <a:solidFill>
              <a:srgbClr val="000000"/>
            </a:solidFill>
            <a:miter lim="800000"/>
            <a:headEnd/>
            <a:tailEnd/>
          </a:ln>
          <a:effectLst/>
        </p:spPr>
        <p:txBody>
          <a:bodyPr>
            <a:spAutoFit/>
          </a:bodyPr>
          <a:lstStyle/>
          <a:p>
            <a:pPr algn="ctr">
              <a:spcBef>
                <a:spcPct val="50000"/>
              </a:spcBef>
            </a:pPr>
            <a:r>
              <a:rPr lang="en-US" dirty="0">
                <a:solidFill>
                  <a:srgbClr val="000000"/>
                </a:solidFill>
              </a:rPr>
              <a:t>n=525</a:t>
            </a:r>
          </a:p>
        </p:txBody>
      </p:sp>
      <p:sp>
        <p:nvSpPr>
          <p:cNvPr id="933897" name="Text Box 9"/>
          <p:cNvSpPr txBox="1">
            <a:spLocks noChangeArrowheads="1"/>
          </p:cNvSpPr>
          <p:nvPr/>
        </p:nvSpPr>
        <p:spPr bwMode="auto">
          <a:xfrm>
            <a:off x="2741634" y="6337339"/>
            <a:ext cx="4948873" cy="366713"/>
          </a:xfrm>
          <a:prstGeom prst="rect">
            <a:avLst/>
          </a:prstGeom>
          <a:noFill/>
          <a:ln w="6350">
            <a:noFill/>
            <a:miter lim="800000"/>
            <a:headEnd/>
            <a:tailEnd/>
          </a:ln>
          <a:effectLst/>
        </p:spPr>
        <p:txBody>
          <a:bodyPr>
            <a:spAutoFit/>
          </a:bodyPr>
          <a:lstStyle/>
          <a:p>
            <a:pPr algn="ctr">
              <a:spcBef>
                <a:spcPct val="50000"/>
              </a:spcBef>
            </a:pPr>
            <a:r>
              <a:rPr lang="en-US" dirty="0" err="1">
                <a:solidFill>
                  <a:srgbClr val="000000"/>
                </a:solidFill>
              </a:rPr>
              <a:t>Saldarriaga</a:t>
            </a:r>
            <a:r>
              <a:rPr lang="en-US" dirty="0">
                <a:solidFill>
                  <a:srgbClr val="000000"/>
                </a:solidFill>
              </a:rPr>
              <a:t>, et ., 2004; Yelich, 2000</a:t>
            </a:r>
          </a:p>
        </p:txBody>
      </p:sp>
    </p:spTree>
    <p:extLst>
      <p:ext uri="{BB962C8B-B14F-4D97-AF65-F5344CB8AC3E}">
        <p14:creationId xmlns:p14="http://schemas.microsoft.com/office/powerpoint/2010/main" val="4238287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019" name="Text Box 43"/>
          <p:cNvSpPr txBox="1">
            <a:spLocks noChangeArrowheads="1"/>
          </p:cNvSpPr>
          <p:nvPr/>
        </p:nvSpPr>
        <p:spPr bwMode="auto">
          <a:xfrm>
            <a:off x="8212898" y="4017061"/>
            <a:ext cx="1346708" cy="532453"/>
          </a:xfrm>
          <a:prstGeom prst="rect">
            <a:avLst/>
          </a:prstGeom>
          <a:noFill/>
          <a:ln w="12700">
            <a:noFill/>
            <a:miter lim="800000"/>
            <a:headEnd type="none" w="sm" len="sm"/>
            <a:tailEnd type="none" w="sm" len="sm"/>
          </a:ln>
          <a:effectLst/>
        </p:spPr>
        <p:txBody>
          <a:bodyPr wrap="square">
            <a:spAutoFit/>
          </a:bodyPr>
          <a:lstStyle/>
          <a:p>
            <a:pPr marL="114300" lvl="1">
              <a:lnSpc>
                <a:spcPct val="130000"/>
              </a:lnSpc>
              <a:spcBef>
                <a:spcPct val="20000"/>
              </a:spcBef>
              <a:buClr>
                <a:srgbClr val="808000"/>
              </a:buClr>
              <a:buSzPct val="65000"/>
              <a:buFont typeface="Wingdings" pitchFamily="2" charset="2"/>
              <a:buNone/>
            </a:pPr>
            <a:r>
              <a:rPr lang="en-US" sz="2200" i="1" dirty="0">
                <a:solidFill>
                  <a:srgbClr val="0000FF"/>
                </a:solidFill>
              </a:rPr>
              <a:t>TAI-G </a:t>
            </a:r>
          </a:p>
        </p:txBody>
      </p:sp>
      <p:sp>
        <p:nvSpPr>
          <p:cNvPr id="894978" name="Text Box 2"/>
          <p:cNvSpPr txBox="1">
            <a:spLocks noChangeArrowheads="1"/>
          </p:cNvSpPr>
          <p:nvPr/>
        </p:nvSpPr>
        <p:spPr bwMode="auto">
          <a:xfrm>
            <a:off x="721555" y="1930607"/>
            <a:ext cx="9220200" cy="427037"/>
          </a:xfrm>
          <a:prstGeom prst="rect">
            <a:avLst/>
          </a:prstGeom>
          <a:noFill/>
          <a:ln w="12700">
            <a:noFill/>
            <a:miter lim="800000"/>
            <a:headEnd type="none" w="sm" len="sm"/>
            <a:tailEnd type="none" w="sm" len="sm"/>
          </a:ln>
          <a:effectLst/>
        </p:spPr>
        <p:txBody>
          <a:bodyPr>
            <a:spAutoFit/>
          </a:bodyPr>
          <a:lstStyle/>
          <a:p>
            <a:pPr defTabSz="742950">
              <a:spcBef>
                <a:spcPct val="50000"/>
              </a:spcBef>
              <a:tabLst>
                <a:tab pos="342900" algn="l"/>
                <a:tab pos="800100" algn="l"/>
                <a:tab pos="1200150" algn="l"/>
                <a:tab pos="1657350" algn="l"/>
                <a:tab pos="2171700" algn="l"/>
                <a:tab pos="2571750" algn="l"/>
                <a:tab pos="2971800" algn="l"/>
                <a:tab pos="3543300" algn="l"/>
                <a:tab pos="4286250" algn="l"/>
                <a:tab pos="5319713" algn="l"/>
                <a:tab pos="6342063" algn="l"/>
                <a:tab pos="6972300" algn="l"/>
                <a:tab pos="7658100" algn="l"/>
                <a:tab pos="8115300" algn="l"/>
              </a:tabLst>
            </a:pPr>
            <a:r>
              <a:rPr lang="en-US" sz="2200" i="1" dirty="0">
                <a:solidFill>
                  <a:srgbClr val="000000"/>
                </a:solidFill>
              </a:rPr>
              <a:t> 0							</a:t>
            </a:r>
            <a:r>
              <a:rPr lang="en-US" sz="2200" i="1" dirty="0" smtClean="0">
                <a:solidFill>
                  <a:srgbClr val="000000"/>
                </a:solidFill>
              </a:rPr>
              <a:t>      7</a:t>
            </a:r>
            <a:r>
              <a:rPr lang="en-US" sz="2200" i="1" dirty="0">
                <a:solidFill>
                  <a:srgbClr val="000000"/>
                </a:solidFill>
              </a:rPr>
              <a:t>	</a:t>
            </a:r>
            <a:r>
              <a:rPr lang="en-US" sz="2200" i="1" dirty="0" smtClean="0">
                <a:solidFill>
                  <a:srgbClr val="000000"/>
                </a:solidFill>
              </a:rPr>
              <a:t>    	8</a:t>
            </a:r>
            <a:r>
              <a:rPr lang="en-US" sz="2200" i="1" dirty="0">
                <a:solidFill>
                  <a:srgbClr val="000000"/>
                </a:solidFill>
              </a:rPr>
              <a:t>	</a:t>
            </a:r>
            <a:r>
              <a:rPr lang="en-US" sz="2200" i="1" dirty="0" smtClean="0">
                <a:solidFill>
                  <a:srgbClr val="000000"/>
                </a:solidFill>
              </a:rPr>
              <a:t>   9</a:t>
            </a:r>
            <a:r>
              <a:rPr lang="en-US" sz="2200" i="1" dirty="0">
                <a:solidFill>
                  <a:srgbClr val="000000"/>
                </a:solidFill>
              </a:rPr>
              <a:t>	</a:t>
            </a:r>
            <a:r>
              <a:rPr lang="en-US" sz="2200" i="1" dirty="0" smtClean="0">
                <a:solidFill>
                  <a:srgbClr val="000000"/>
                </a:solidFill>
              </a:rPr>
              <a:t>           10</a:t>
            </a:r>
            <a:r>
              <a:rPr lang="en-US" sz="2200" i="1" dirty="0">
                <a:solidFill>
                  <a:srgbClr val="000000"/>
                </a:solidFill>
              </a:rPr>
              <a:t>	</a:t>
            </a:r>
          </a:p>
        </p:txBody>
      </p:sp>
      <p:sp>
        <p:nvSpPr>
          <p:cNvPr id="894979" name="Line 3"/>
          <p:cNvSpPr>
            <a:spLocks noChangeShapeType="1"/>
          </p:cNvSpPr>
          <p:nvPr/>
        </p:nvSpPr>
        <p:spPr bwMode="auto">
          <a:xfrm flipV="1">
            <a:off x="914644" y="1923594"/>
            <a:ext cx="8687594" cy="0"/>
          </a:xfrm>
          <a:prstGeom prst="line">
            <a:avLst/>
          </a:prstGeom>
          <a:noFill/>
          <a:ln w="63500">
            <a:solidFill>
              <a:schemeClr val="tx1"/>
            </a:solidFill>
            <a:round/>
            <a:headEnd type="none" w="sm" len="sm"/>
            <a:tailEnd type="none" w="sm" len="sm"/>
          </a:ln>
          <a:effectLst/>
        </p:spPr>
        <p:txBody>
          <a:bodyPr wrap="none" anchor="ctr"/>
          <a:lstStyle/>
          <a:p>
            <a:r>
              <a:rPr lang="en-US" dirty="0" smtClean="0">
                <a:solidFill>
                  <a:srgbClr val="000000"/>
                </a:solidFill>
              </a:rPr>
              <a:t>-</a:t>
            </a:r>
            <a:endParaRPr lang="en-US" dirty="0">
              <a:solidFill>
                <a:srgbClr val="000000"/>
              </a:solidFill>
            </a:endParaRPr>
          </a:p>
        </p:txBody>
      </p:sp>
      <p:sp>
        <p:nvSpPr>
          <p:cNvPr id="894980" name="Rectangle 4"/>
          <p:cNvSpPr>
            <a:spLocks noChangeArrowheads="1"/>
          </p:cNvSpPr>
          <p:nvPr/>
        </p:nvSpPr>
        <p:spPr bwMode="auto">
          <a:xfrm>
            <a:off x="314326" y="107950"/>
            <a:ext cx="9417527" cy="1143000"/>
          </a:xfrm>
          <a:prstGeom prst="rect">
            <a:avLst/>
          </a:prstGeom>
          <a:noFill/>
          <a:ln w="9525">
            <a:noFill/>
            <a:miter lim="800000"/>
            <a:headEnd/>
            <a:tailEnd/>
          </a:ln>
          <a:effectLst/>
        </p:spPr>
        <p:txBody>
          <a:bodyPr lIns="92075" tIns="46038" rIns="92075" bIns="46038" anchor="ctr"/>
          <a:lstStyle/>
          <a:p>
            <a:pPr algn="ctr"/>
            <a:r>
              <a:rPr lang="en-US" sz="2800" dirty="0" smtClean="0">
                <a:solidFill>
                  <a:srgbClr val="000061"/>
                </a:solidFill>
              </a:rPr>
              <a:t>Multi-location CIDR experiment </a:t>
            </a:r>
            <a:r>
              <a:rPr lang="en-US" sz="2800" dirty="0">
                <a:solidFill>
                  <a:srgbClr val="000061"/>
                </a:solidFill>
              </a:rPr>
              <a:t>in suckled cows of </a:t>
            </a:r>
            <a:br>
              <a:rPr lang="en-US" sz="2800" dirty="0">
                <a:solidFill>
                  <a:srgbClr val="000061"/>
                </a:solidFill>
              </a:rPr>
            </a:br>
            <a:r>
              <a:rPr lang="en-US" sz="2800" dirty="0">
                <a:solidFill>
                  <a:srgbClr val="000061"/>
                </a:solidFill>
              </a:rPr>
              <a:t> </a:t>
            </a:r>
            <a:r>
              <a:rPr lang="en-US" sz="2800" i="1" dirty="0">
                <a:solidFill>
                  <a:srgbClr val="FF6600"/>
                </a:solidFill>
              </a:rPr>
              <a:t>Bos indicus</a:t>
            </a:r>
            <a:r>
              <a:rPr lang="en-US" sz="2800" dirty="0">
                <a:solidFill>
                  <a:srgbClr val="FF6600"/>
                </a:solidFill>
              </a:rPr>
              <a:t> x </a:t>
            </a:r>
            <a:r>
              <a:rPr lang="en-US" sz="2800" i="1" dirty="0">
                <a:solidFill>
                  <a:srgbClr val="FF6600"/>
                </a:solidFill>
              </a:rPr>
              <a:t>Bos taurus</a:t>
            </a:r>
            <a:r>
              <a:rPr lang="en-US" sz="2800" dirty="0">
                <a:solidFill>
                  <a:srgbClr val="000061"/>
                </a:solidFill>
              </a:rPr>
              <a:t> </a:t>
            </a:r>
            <a:r>
              <a:rPr lang="en-US" sz="2800" dirty="0" smtClean="0">
                <a:solidFill>
                  <a:srgbClr val="000061"/>
                </a:solidFill>
              </a:rPr>
              <a:t>breeding</a:t>
            </a:r>
            <a:endParaRPr lang="en-US" sz="2800" i="1" dirty="0">
              <a:solidFill>
                <a:srgbClr val="000061"/>
              </a:solidFill>
            </a:endParaRPr>
          </a:p>
        </p:txBody>
      </p:sp>
      <p:sp>
        <p:nvSpPr>
          <p:cNvPr id="894981" name="Text Box 5"/>
          <p:cNvSpPr txBox="1">
            <a:spLocks noChangeArrowheads="1"/>
          </p:cNvSpPr>
          <p:nvPr/>
        </p:nvSpPr>
        <p:spPr bwMode="auto">
          <a:xfrm>
            <a:off x="856231" y="1432160"/>
            <a:ext cx="2698566" cy="430887"/>
          </a:xfrm>
          <a:prstGeom prst="rect">
            <a:avLst/>
          </a:prstGeom>
          <a:noFill/>
          <a:ln w="12700">
            <a:noFill/>
            <a:miter lim="800000"/>
            <a:headEnd type="none" w="sm" len="sm"/>
            <a:tailEnd type="none" w="sm" len="sm"/>
          </a:ln>
          <a:effectLst/>
        </p:spPr>
        <p:txBody>
          <a:bodyPr wrap="none">
            <a:spAutoFit/>
          </a:bodyPr>
          <a:lstStyle/>
          <a:p>
            <a:pPr algn="ctr"/>
            <a:r>
              <a:rPr lang="en-US" sz="2200" i="1" dirty="0">
                <a:solidFill>
                  <a:srgbClr val="000000"/>
                </a:solidFill>
                <a:effectLst>
                  <a:outerShdw blurRad="38100" dist="38100" dir="2700000" algn="tl">
                    <a:srgbClr val="C0C0C0"/>
                  </a:outerShdw>
                </a:effectLst>
              </a:rPr>
              <a:t>Day of experiment</a:t>
            </a:r>
          </a:p>
        </p:txBody>
      </p:sp>
      <p:sp>
        <p:nvSpPr>
          <p:cNvPr id="894986" name="Rectangle 10"/>
          <p:cNvSpPr>
            <a:spLocks noChangeArrowheads="1"/>
          </p:cNvSpPr>
          <p:nvPr/>
        </p:nvSpPr>
        <p:spPr bwMode="auto">
          <a:xfrm>
            <a:off x="729509" y="5860237"/>
            <a:ext cx="2230940" cy="523220"/>
          </a:xfrm>
          <a:prstGeom prst="rect">
            <a:avLst/>
          </a:prstGeom>
          <a:noFill/>
          <a:ln w="12700">
            <a:noFill/>
            <a:miter lim="800000"/>
            <a:headEnd type="none" w="sm" len="sm"/>
            <a:tailEnd type="none" w="sm" len="sm"/>
          </a:ln>
          <a:effectLst/>
        </p:spPr>
        <p:txBody>
          <a:bodyPr wrap="square">
            <a:spAutoFit/>
          </a:bodyPr>
          <a:lstStyle/>
          <a:p>
            <a:pPr algn="ctr"/>
            <a:r>
              <a:rPr lang="en-US" sz="2800" dirty="0">
                <a:solidFill>
                  <a:srgbClr val="CC0000"/>
                </a:solidFill>
                <a:effectLst>
                  <a:outerShdw blurRad="38100" dist="38100" dir="2700000" algn="tl">
                    <a:srgbClr val="C0C0C0"/>
                  </a:outerShdw>
                </a:effectLst>
                <a:sym typeface="Wingdings 2" pitchFamily="18" charset="2"/>
              </a:rPr>
              <a:t> </a:t>
            </a:r>
            <a:r>
              <a:rPr lang="en-US" sz="2800" i="1" dirty="0">
                <a:solidFill>
                  <a:srgbClr val="CC0000"/>
                </a:solidFill>
                <a:effectLst>
                  <a:outerShdw blurRad="38100" dist="38100" dir="2700000" algn="tl">
                    <a:srgbClr val="C0C0C0"/>
                  </a:outerShdw>
                </a:effectLst>
                <a:sym typeface="Monotype Sorts" pitchFamily="2" charset="2"/>
              </a:rPr>
              <a:t>= </a:t>
            </a:r>
            <a:r>
              <a:rPr lang="en-US" sz="2800" i="1" dirty="0">
                <a:solidFill>
                  <a:srgbClr val="CC0000"/>
                </a:solidFill>
              </a:rPr>
              <a:t>PGF</a:t>
            </a:r>
            <a:r>
              <a:rPr lang="en-US" sz="2800" i="1" baseline="-25000" dirty="0">
                <a:solidFill>
                  <a:srgbClr val="CC0000"/>
                </a:solidFill>
              </a:rPr>
              <a:t>2</a:t>
            </a:r>
            <a:r>
              <a:rPr lang="en-US" sz="2800" i="1" baseline="-25000" dirty="0">
                <a:solidFill>
                  <a:srgbClr val="CC0000"/>
                </a:solidFill>
                <a:sym typeface="Symbol" pitchFamily="18" charset="2"/>
              </a:rPr>
              <a:t></a:t>
            </a:r>
            <a:r>
              <a:rPr lang="en-US" sz="2800" i="1" dirty="0">
                <a:solidFill>
                  <a:srgbClr val="CC0000"/>
                </a:solidFill>
              </a:rPr>
              <a:t> </a:t>
            </a:r>
          </a:p>
        </p:txBody>
      </p:sp>
      <p:sp>
        <p:nvSpPr>
          <p:cNvPr id="894989" name="Rectangle 13"/>
          <p:cNvSpPr>
            <a:spLocks noChangeArrowheads="1"/>
          </p:cNvSpPr>
          <p:nvPr/>
        </p:nvSpPr>
        <p:spPr bwMode="auto">
          <a:xfrm>
            <a:off x="692371" y="5176092"/>
            <a:ext cx="2959600" cy="523220"/>
          </a:xfrm>
          <a:prstGeom prst="rect">
            <a:avLst/>
          </a:prstGeom>
          <a:noFill/>
          <a:ln w="12700">
            <a:noFill/>
            <a:miter lim="800000"/>
            <a:headEnd type="none" w="sm" len="sm"/>
            <a:tailEnd type="none" w="sm" len="sm"/>
          </a:ln>
          <a:effectLst/>
        </p:spPr>
        <p:txBody>
          <a:bodyPr wrap="square">
            <a:spAutoFit/>
          </a:bodyPr>
          <a:lstStyle/>
          <a:p>
            <a:pPr algn="ctr"/>
            <a:r>
              <a:rPr lang="en-US" sz="2800" dirty="0">
                <a:solidFill>
                  <a:srgbClr val="0000FF"/>
                </a:solidFill>
                <a:effectLst>
                  <a:outerShdw blurRad="38100" dist="38100" dir="2700000" algn="tl">
                    <a:srgbClr val="C0C0C0"/>
                  </a:outerShdw>
                </a:effectLst>
                <a:sym typeface="Wingdings 2" pitchFamily="18" charset="2"/>
              </a:rPr>
              <a:t> </a:t>
            </a:r>
            <a:r>
              <a:rPr lang="en-US" sz="2800" i="1" dirty="0">
                <a:solidFill>
                  <a:srgbClr val="0000FF"/>
                </a:solidFill>
                <a:effectLst>
                  <a:outerShdw blurRad="38100" dist="38100" dir="2700000" algn="tl">
                    <a:srgbClr val="C0C0C0"/>
                  </a:outerShdw>
                </a:effectLst>
                <a:sym typeface="Monotype Sorts" pitchFamily="2" charset="2"/>
              </a:rPr>
              <a:t>= </a:t>
            </a:r>
            <a:r>
              <a:rPr lang="en-US" sz="2800" i="1" dirty="0">
                <a:solidFill>
                  <a:srgbClr val="0000FF"/>
                </a:solidFill>
              </a:rPr>
              <a:t>GnRH (G)</a:t>
            </a:r>
          </a:p>
        </p:txBody>
      </p:sp>
      <p:grpSp>
        <p:nvGrpSpPr>
          <p:cNvPr id="4" name="Group 37"/>
          <p:cNvGrpSpPr>
            <a:grpSpLocks/>
          </p:cNvGrpSpPr>
          <p:nvPr/>
        </p:nvGrpSpPr>
        <p:grpSpPr bwMode="auto">
          <a:xfrm>
            <a:off x="906324" y="2357489"/>
            <a:ext cx="8753000" cy="638183"/>
            <a:chOff x="519" y="1429"/>
            <a:chExt cx="4968" cy="402"/>
          </a:xfrm>
        </p:grpSpPr>
        <p:sp>
          <p:nvSpPr>
            <p:cNvPr id="894983" name="Text Box 7"/>
            <p:cNvSpPr txBox="1">
              <a:spLocks noChangeArrowheads="1"/>
            </p:cNvSpPr>
            <p:nvPr/>
          </p:nvSpPr>
          <p:spPr bwMode="auto">
            <a:xfrm>
              <a:off x="531" y="1521"/>
              <a:ext cx="2557" cy="310"/>
            </a:xfrm>
            <a:prstGeom prst="rect">
              <a:avLst/>
            </a:prstGeom>
            <a:noFill/>
            <a:ln w="31750">
              <a:solidFill>
                <a:schemeClr val="tx1"/>
              </a:solidFill>
              <a:miter lim="800000"/>
              <a:headEnd type="none" w="sm" len="sm"/>
              <a:tailEnd type="none" w="sm" len="sm"/>
            </a:ln>
            <a:effectLst/>
          </p:spPr>
          <p:txBody>
            <a:bodyPr wrap="square" tIns="91440" bIns="91440">
              <a:spAutoFit/>
            </a:bodyPr>
            <a:lstStyle/>
            <a:p>
              <a:pPr algn="ctr">
                <a:spcBef>
                  <a:spcPct val="50000"/>
                </a:spcBef>
              </a:pPr>
              <a:r>
                <a:rPr lang="en-US" i="1" dirty="0">
                  <a:solidFill>
                    <a:srgbClr val="000000"/>
                  </a:solidFill>
                  <a:effectLst>
                    <a:outerShdw blurRad="38100" dist="38100" dir="2700000" algn="tl">
                      <a:srgbClr val="C0C0C0"/>
                    </a:outerShdw>
                  </a:effectLst>
                </a:rPr>
                <a:t>Co-</a:t>
              </a:r>
              <a:r>
                <a:rPr lang="en-US" sz="2000" i="1" dirty="0" smtClean="0">
                  <a:solidFill>
                    <a:srgbClr val="000000"/>
                  </a:solidFill>
                  <a:effectLst>
                    <a:outerShdw blurRad="38100" dist="38100" dir="2700000" algn="tl">
                      <a:srgbClr val="C0C0C0"/>
                    </a:outerShdw>
                  </a:effectLst>
                </a:rPr>
                <a:t>Synch </a:t>
              </a:r>
              <a:r>
                <a:rPr lang="en-US" i="1" dirty="0" smtClean="0">
                  <a:solidFill>
                    <a:srgbClr val="000000"/>
                  </a:solidFill>
                  <a:effectLst>
                    <a:outerShdw blurRad="38100" dist="38100" dir="2700000" algn="tl">
                      <a:srgbClr val="C0C0C0"/>
                    </a:outerShdw>
                  </a:effectLst>
                </a:rPr>
                <a:t>+ </a:t>
              </a:r>
              <a:r>
                <a:rPr lang="en-US" i="1" dirty="0">
                  <a:solidFill>
                    <a:srgbClr val="000000"/>
                  </a:solidFill>
                  <a:effectLst>
                    <a:outerShdw blurRad="38100" dist="38100" dir="2700000" algn="tl">
                      <a:srgbClr val="C0C0C0"/>
                    </a:outerShdw>
                  </a:effectLst>
                </a:rPr>
                <a:t>CIDR</a:t>
              </a:r>
            </a:p>
          </p:txBody>
        </p:sp>
        <p:sp>
          <p:nvSpPr>
            <p:cNvPr id="894984" name="Rectangle 8"/>
            <p:cNvSpPr>
              <a:spLocks noChangeArrowheads="1"/>
            </p:cNvSpPr>
            <p:nvPr/>
          </p:nvSpPr>
          <p:spPr bwMode="auto">
            <a:xfrm>
              <a:off x="2761" y="1529"/>
              <a:ext cx="347" cy="271"/>
            </a:xfrm>
            <a:prstGeom prst="rect">
              <a:avLst/>
            </a:prstGeom>
            <a:noFill/>
            <a:ln w="12700">
              <a:noFill/>
              <a:miter lim="800000"/>
              <a:headEnd type="none" w="sm" len="sm"/>
              <a:tailEnd type="none" w="sm" len="sm"/>
            </a:ln>
            <a:effectLst/>
          </p:spPr>
          <p:txBody>
            <a:bodyPr wrap="square">
              <a:spAutoFit/>
            </a:bodyPr>
            <a:lstStyle/>
            <a:p>
              <a:pPr algn="ctr"/>
              <a:r>
                <a:rPr lang="en-US" sz="2200" dirty="0">
                  <a:solidFill>
                    <a:srgbClr val="CC0000"/>
                  </a:solidFill>
                  <a:effectLst>
                    <a:outerShdw blurRad="38100" dist="38100" dir="2700000" algn="tl">
                      <a:srgbClr val="C0C0C0"/>
                    </a:outerShdw>
                  </a:effectLst>
                  <a:sym typeface="Wingdings 2" pitchFamily="18" charset="2"/>
                </a:rPr>
                <a:t></a:t>
              </a:r>
              <a:endParaRPr lang="en-US" sz="2200" dirty="0">
                <a:solidFill>
                  <a:srgbClr val="CC0000"/>
                </a:solidFill>
                <a:effectLst>
                  <a:outerShdw blurRad="38100" dist="38100" dir="2700000" algn="tl">
                    <a:srgbClr val="C0C0C0"/>
                  </a:outerShdw>
                </a:effectLst>
                <a:sym typeface="Monotype Sorts" pitchFamily="2" charset="2"/>
              </a:endParaRPr>
            </a:p>
          </p:txBody>
        </p:sp>
        <p:sp>
          <p:nvSpPr>
            <p:cNvPr id="894991" name="Rectangle 15"/>
            <p:cNvSpPr>
              <a:spLocks noChangeArrowheads="1"/>
            </p:cNvSpPr>
            <p:nvPr/>
          </p:nvSpPr>
          <p:spPr bwMode="auto">
            <a:xfrm>
              <a:off x="519" y="1537"/>
              <a:ext cx="273" cy="271"/>
            </a:xfrm>
            <a:prstGeom prst="rect">
              <a:avLst/>
            </a:prstGeom>
            <a:noFill/>
            <a:ln w="12700">
              <a:noFill/>
              <a:miter lim="800000"/>
              <a:headEnd type="none" w="sm" len="sm"/>
              <a:tailEnd type="none" w="sm" len="sm"/>
            </a:ln>
            <a:effectLst/>
          </p:spPr>
          <p:txBody>
            <a:bodyPr wrap="square">
              <a:spAutoFit/>
            </a:bodyPr>
            <a:lstStyle/>
            <a:p>
              <a:pPr algn="ctr"/>
              <a:r>
                <a:rPr lang="en-US" sz="2200" dirty="0">
                  <a:solidFill>
                    <a:srgbClr val="0000FF"/>
                  </a:solidFill>
                  <a:effectLst>
                    <a:outerShdw blurRad="38100" dist="38100" dir="2700000" algn="tl">
                      <a:srgbClr val="C0C0C0"/>
                    </a:outerShdw>
                  </a:effectLst>
                  <a:sym typeface="Wingdings 2" pitchFamily="18" charset="2"/>
                </a:rPr>
                <a:t></a:t>
              </a:r>
              <a:endParaRPr lang="en-US" sz="2200" i="1" dirty="0">
                <a:solidFill>
                  <a:srgbClr val="0000FF"/>
                </a:solidFill>
              </a:endParaRPr>
            </a:p>
          </p:txBody>
        </p:sp>
        <p:sp>
          <p:nvSpPr>
            <p:cNvPr id="894999" name="Text Box 23"/>
            <p:cNvSpPr txBox="1">
              <a:spLocks noChangeArrowheads="1"/>
            </p:cNvSpPr>
            <p:nvPr/>
          </p:nvSpPr>
          <p:spPr bwMode="auto">
            <a:xfrm>
              <a:off x="4641" y="1429"/>
              <a:ext cx="846" cy="332"/>
            </a:xfrm>
            <a:prstGeom prst="rect">
              <a:avLst/>
            </a:prstGeom>
            <a:noFill/>
            <a:ln w="12700">
              <a:noFill/>
              <a:miter lim="800000"/>
              <a:headEnd type="none" w="sm" len="sm"/>
              <a:tailEnd type="none" w="sm" len="sm"/>
            </a:ln>
            <a:effectLst/>
          </p:spPr>
          <p:txBody>
            <a:bodyPr>
              <a:spAutoFit/>
            </a:bodyPr>
            <a:lstStyle/>
            <a:p>
              <a:pPr marL="114300" lvl="1">
                <a:lnSpc>
                  <a:spcPct val="130000"/>
                </a:lnSpc>
                <a:spcBef>
                  <a:spcPct val="20000"/>
                </a:spcBef>
                <a:buClr>
                  <a:srgbClr val="808000"/>
                </a:buClr>
                <a:buSzPct val="65000"/>
                <a:buFont typeface="Wingdings" pitchFamily="2" charset="2"/>
                <a:buNone/>
              </a:pPr>
              <a:r>
                <a:rPr lang="en-US" sz="2200" i="1" dirty="0">
                  <a:solidFill>
                    <a:srgbClr val="0000FF"/>
                  </a:solidFill>
                </a:rPr>
                <a:t>TAI-G </a:t>
              </a:r>
            </a:p>
          </p:txBody>
        </p:sp>
      </p:grpSp>
      <p:sp>
        <p:nvSpPr>
          <p:cNvPr id="894993" name="Rectangle 17"/>
          <p:cNvSpPr>
            <a:spLocks noChangeArrowheads="1"/>
          </p:cNvSpPr>
          <p:nvPr/>
        </p:nvSpPr>
        <p:spPr bwMode="auto">
          <a:xfrm>
            <a:off x="983721" y="4051086"/>
            <a:ext cx="487759" cy="430887"/>
          </a:xfrm>
          <a:prstGeom prst="rect">
            <a:avLst/>
          </a:prstGeom>
          <a:noFill/>
          <a:ln w="12700">
            <a:noFill/>
            <a:miter lim="800000"/>
            <a:headEnd type="none" w="sm" len="sm"/>
            <a:tailEnd type="none" w="sm" len="sm"/>
          </a:ln>
          <a:effectLst/>
        </p:spPr>
        <p:txBody>
          <a:bodyPr wrap="none">
            <a:spAutoFit/>
          </a:bodyPr>
          <a:lstStyle/>
          <a:p>
            <a:pPr algn="ctr"/>
            <a:r>
              <a:rPr lang="en-US" sz="2200">
                <a:solidFill>
                  <a:srgbClr val="0000FF"/>
                </a:solidFill>
                <a:effectLst>
                  <a:outerShdw blurRad="38100" dist="38100" dir="2700000" algn="tl">
                    <a:srgbClr val="C0C0C0"/>
                  </a:outerShdw>
                </a:effectLst>
                <a:sym typeface="Wingdings 2" pitchFamily="18" charset="2"/>
              </a:rPr>
              <a:t></a:t>
            </a:r>
            <a:endParaRPr lang="en-US" sz="2200" i="1">
              <a:solidFill>
                <a:srgbClr val="0000FF"/>
              </a:solidFill>
            </a:endParaRPr>
          </a:p>
        </p:txBody>
      </p:sp>
      <p:sp>
        <p:nvSpPr>
          <p:cNvPr id="895016" name="Text Box 40"/>
          <p:cNvSpPr txBox="1">
            <a:spLocks noChangeArrowheads="1"/>
          </p:cNvSpPr>
          <p:nvPr/>
        </p:nvSpPr>
        <p:spPr bwMode="auto">
          <a:xfrm>
            <a:off x="908906" y="4046325"/>
            <a:ext cx="3447824" cy="492443"/>
          </a:xfrm>
          <a:prstGeom prst="rect">
            <a:avLst/>
          </a:prstGeom>
          <a:noFill/>
          <a:ln w="31750">
            <a:solidFill>
              <a:schemeClr val="tx1"/>
            </a:solidFill>
            <a:miter lim="800000"/>
            <a:headEnd type="none" w="sm" len="sm"/>
            <a:tailEnd type="none" w="sm" len="sm"/>
          </a:ln>
          <a:effectLst/>
        </p:spPr>
        <p:txBody>
          <a:bodyPr wrap="square" tIns="91440" bIns="91440">
            <a:spAutoFit/>
          </a:bodyPr>
          <a:lstStyle/>
          <a:p>
            <a:pPr algn="ctr">
              <a:spcBef>
                <a:spcPct val="50000"/>
              </a:spcBef>
            </a:pPr>
            <a:r>
              <a:rPr lang="en-US" sz="2000" i="1" dirty="0" smtClean="0">
                <a:solidFill>
                  <a:srgbClr val="000000"/>
                </a:solidFill>
                <a:effectLst>
                  <a:outerShdw blurRad="38100" dist="38100" dir="2700000" algn="tl">
                    <a:srgbClr val="C0C0C0"/>
                  </a:outerShdw>
                </a:effectLst>
              </a:rPr>
              <a:t>Select </a:t>
            </a:r>
            <a:r>
              <a:rPr lang="en-US" sz="2000" i="1" dirty="0">
                <a:solidFill>
                  <a:srgbClr val="000000"/>
                </a:solidFill>
                <a:effectLst>
                  <a:outerShdw blurRad="38100" dist="38100" dir="2700000" algn="tl">
                    <a:srgbClr val="C0C0C0"/>
                  </a:outerShdw>
                </a:effectLst>
              </a:rPr>
              <a:t>Synch + CIDR</a:t>
            </a:r>
          </a:p>
        </p:txBody>
      </p:sp>
      <p:sp>
        <p:nvSpPr>
          <p:cNvPr id="895017" name="Rectangle 41"/>
          <p:cNvSpPr>
            <a:spLocks noChangeArrowheads="1"/>
          </p:cNvSpPr>
          <p:nvPr/>
        </p:nvSpPr>
        <p:spPr bwMode="auto">
          <a:xfrm>
            <a:off x="3992457" y="4054261"/>
            <a:ext cx="436212" cy="430887"/>
          </a:xfrm>
          <a:prstGeom prst="rect">
            <a:avLst/>
          </a:prstGeom>
          <a:noFill/>
          <a:ln w="12700">
            <a:noFill/>
            <a:miter lim="800000"/>
            <a:headEnd type="none" w="sm" len="sm"/>
            <a:tailEnd type="none" w="sm" len="sm"/>
          </a:ln>
          <a:effectLst/>
        </p:spPr>
        <p:txBody>
          <a:bodyPr wrap="none">
            <a:spAutoFit/>
          </a:bodyPr>
          <a:lstStyle/>
          <a:p>
            <a:pPr algn="ctr"/>
            <a:r>
              <a:rPr lang="en-US" sz="2200" dirty="0">
                <a:solidFill>
                  <a:srgbClr val="CC0000"/>
                </a:solidFill>
                <a:effectLst>
                  <a:outerShdw blurRad="38100" dist="38100" dir="2700000" algn="tl">
                    <a:srgbClr val="C0C0C0"/>
                  </a:outerShdw>
                </a:effectLst>
                <a:sym typeface="Wingdings 2" pitchFamily="18" charset="2"/>
              </a:rPr>
              <a:t></a:t>
            </a:r>
            <a:endParaRPr lang="en-US" sz="2200" dirty="0">
              <a:solidFill>
                <a:srgbClr val="CC0000"/>
              </a:solidFill>
              <a:effectLst>
                <a:outerShdw blurRad="38100" dist="38100" dir="2700000" algn="tl">
                  <a:srgbClr val="C0C0C0"/>
                </a:outerShdw>
              </a:effectLst>
              <a:sym typeface="Monotype Sorts" pitchFamily="2" charset="2"/>
            </a:endParaRPr>
          </a:p>
        </p:txBody>
      </p:sp>
      <p:sp>
        <p:nvSpPr>
          <p:cNvPr id="895018" name="Text Box 42"/>
          <p:cNvSpPr txBox="1">
            <a:spLocks noChangeArrowheads="1"/>
          </p:cNvSpPr>
          <p:nvPr/>
        </p:nvSpPr>
        <p:spPr bwMode="auto">
          <a:xfrm>
            <a:off x="4480202" y="4030413"/>
            <a:ext cx="3933403" cy="515526"/>
          </a:xfrm>
          <a:prstGeom prst="rect">
            <a:avLst/>
          </a:prstGeom>
          <a:noFill/>
          <a:ln w="19050" cap="rnd">
            <a:solidFill>
              <a:schemeClr val="tx1"/>
            </a:solidFill>
            <a:prstDash val="sysDot"/>
            <a:miter lim="800000"/>
            <a:headEnd type="none" w="sm" len="sm"/>
            <a:tailEnd type="none" w="sm" len="sm"/>
          </a:ln>
          <a:effectLst/>
        </p:spPr>
        <p:txBody>
          <a:bodyPr wrap="square">
            <a:spAutoFit/>
          </a:bodyPr>
          <a:lstStyle/>
          <a:p>
            <a:pPr marL="114300" lvl="1" algn="ctr">
              <a:lnSpc>
                <a:spcPct val="130000"/>
              </a:lnSpc>
              <a:spcBef>
                <a:spcPct val="20000"/>
              </a:spcBef>
              <a:buClr>
                <a:srgbClr val="808000"/>
              </a:buClr>
              <a:buSzPct val="65000"/>
              <a:buFont typeface="Wingdings" pitchFamily="2" charset="2"/>
              <a:buNone/>
            </a:pPr>
            <a:r>
              <a:rPr lang="en-US" sz="2200" i="1" dirty="0" smtClean="0">
                <a:solidFill>
                  <a:srgbClr val="FF3300"/>
                </a:solidFill>
              </a:rPr>
              <a:t>Estrus &amp; </a:t>
            </a:r>
            <a:r>
              <a:rPr lang="en-US" sz="2200" i="1" dirty="0">
                <a:solidFill>
                  <a:srgbClr val="FF3300"/>
                </a:solidFill>
              </a:rPr>
              <a:t>AI </a:t>
            </a:r>
          </a:p>
        </p:txBody>
      </p:sp>
      <p:sp>
        <p:nvSpPr>
          <p:cNvPr id="2" name="TextBox 1"/>
          <p:cNvSpPr txBox="1"/>
          <p:nvPr/>
        </p:nvSpPr>
        <p:spPr>
          <a:xfrm>
            <a:off x="7588999" y="6453391"/>
            <a:ext cx="2469401" cy="369332"/>
          </a:xfrm>
          <a:prstGeom prst="rect">
            <a:avLst/>
          </a:prstGeom>
          <a:noFill/>
        </p:spPr>
        <p:txBody>
          <a:bodyPr wrap="square" rtlCol="0">
            <a:spAutoFit/>
          </a:bodyPr>
          <a:lstStyle/>
          <a:p>
            <a:r>
              <a:rPr lang="en-US" dirty="0" smtClean="0">
                <a:solidFill>
                  <a:srgbClr val="000000"/>
                </a:solidFill>
              </a:rPr>
              <a:t>Esterman et al., 2015</a:t>
            </a:r>
            <a:endParaRPr lang="en-US" dirty="0">
              <a:solidFill>
                <a:srgbClr val="000000"/>
              </a:solidFill>
            </a:endParaRPr>
          </a:p>
        </p:txBody>
      </p:sp>
    </p:spTree>
    <p:extLst>
      <p:ext uri="{BB962C8B-B14F-4D97-AF65-F5344CB8AC3E}">
        <p14:creationId xmlns:p14="http://schemas.microsoft.com/office/powerpoint/2010/main" val="33544719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a:xfrm>
            <a:off x="765630" y="190500"/>
            <a:ext cx="8586850" cy="1143000"/>
          </a:xfrm>
        </p:spPr>
        <p:txBody>
          <a:bodyPr/>
          <a:lstStyle/>
          <a:p>
            <a:r>
              <a:rPr lang="en-US" sz="2800" dirty="0">
                <a:solidFill>
                  <a:srgbClr val="000061"/>
                </a:solidFill>
              </a:rPr>
              <a:t>Multi</a:t>
            </a:r>
            <a:r>
              <a:rPr lang="en-US" sz="2800" dirty="0" smtClean="0">
                <a:solidFill>
                  <a:srgbClr val="000061"/>
                </a:solidFill>
              </a:rPr>
              <a:t>-location CIDR experiment </a:t>
            </a:r>
            <a:r>
              <a:rPr lang="en-US" sz="2800" dirty="0">
                <a:solidFill>
                  <a:srgbClr val="000061"/>
                </a:solidFill>
              </a:rPr>
              <a:t>in suckled cows </a:t>
            </a:r>
            <a:r>
              <a:rPr lang="en-US" sz="2800" dirty="0" smtClean="0">
                <a:solidFill>
                  <a:srgbClr val="000061"/>
                </a:solidFill>
              </a:rPr>
              <a:t>of </a:t>
            </a:r>
            <a:r>
              <a:rPr lang="en-US" sz="2800" i="1" dirty="0" err="1">
                <a:solidFill>
                  <a:srgbClr val="FF6600"/>
                </a:solidFill>
              </a:rPr>
              <a:t>Bos</a:t>
            </a:r>
            <a:r>
              <a:rPr lang="en-US" sz="2800" i="1" dirty="0">
                <a:solidFill>
                  <a:srgbClr val="FF6600"/>
                </a:solidFill>
              </a:rPr>
              <a:t> indicus x </a:t>
            </a:r>
            <a:r>
              <a:rPr lang="en-US" sz="2800" i="1" dirty="0" err="1">
                <a:solidFill>
                  <a:srgbClr val="FF6600"/>
                </a:solidFill>
              </a:rPr>
              <a:t>Bos</a:t>
            </a:r>
            <a:r>
              <a:rPr lang="en-US" sz="2800" i="1" dirty="0">
                <a:solidFill>
                  <a:srgbClr val="FF6600"/>
                </a:solidFill>
              </a:rPr>
              <a:t> taurus</a:t>
            </a:r>
            <a:r>
              <a:rPr lang="en-US" sz="2800" dirty="0">
                <a:solidFill>
                  <a:srgbClr val="000061"/>
                </a:solidFill>
              </a:rPr>
              <a:t> </a:t>
            </a:r>
            <a:r>
              <a:rPr lang="en-US" sz="2800" dirty="0" smtClean="0">
                <a:solidFill>
                  <a:srgbClr val="000061"/>
                </a:solidFill>
              </a:rPr>
              <a:t>breeding</a:t>
            </a:r>
            <a:endParaRPr lang="en-US" sz="2800" dirty="0">
              <a:solidFill>
                <a:srgbClr val="000061"/>
              </a:solidFill>
            </a:endParaRPr>
          </a:p>
        </p:txBody>
      </p:sp>
      <p:sp>
        <p:nvSpPr>
          <p:cNvPr id="886788" name="Text Box 4"/>
          <p:cNvSpPr txBox="1">
            <a:spLocks noChangeArrowheads="1"/>
          </p:cNvSpPr>
          <p:nvPr/>
        </p:nvSpPr>
        <p:spPr bwMode="auto">
          <a:xfrm rot="16200000">
            <a:off x="-185817" y="3485634"/>
            <a:ext cx="1574800" cy="369332"/>
          </a:xfrm>
          <a:prstGeom prst="rect">
            <a:avLst/>
          </a:prstGeom>
          <a:noFill/>
          <a:ln w="6350">
            <a:noFill/>
            <a:miter lim="800000"/>
            <a:headEnd/>
            <a:tailEnd/>
          </a:ln>
          <a:effectLst/>
        </p:spPr>
        <p:txBody>
          <a:bodyPr>
            <a:spAutoFit/>
          </a:bodyPr>
          <a:lstStyle/>
          <a:p>
            <a:pPr>
              <a:spcBef>
                <a:spcPct val="50000"/>
              </a:spcBef>
            </a:pPr>
            <a:r>
              <a:rPr lang="en-US">
                <a:solidFill>
                  <a:srgbClr val="000000"/>
                </a:solidFill>
              </a:rPr>
              <a:t>Pregnant, %</a:t>
            </a:r>
          </a:p>
        </p:txBody>
      </p:sp>
      <p:sp>
        <p:nvSpPr>
          <p:cNvPr id="886792" name="Text Box 8"/>
          <p:cNvSpPr txBox="1">
            <a:spLocks noChangeArrowheads="1"/>
          </p:cNvSpPr>
          <p:nvPr/>
        </p:nvSpPr>
        <p:spPr bwMode="auto">
          <a:xfrm>
            <a:off x="6692729" y="6328298"/>
            <a:ext cx="3250418" cy="400110"/>
          </a:xfrm>
          <a:prstGeom prst="rect">
            <a:avLst/>
          </a:prstGeom>
          <a:noFill/>
          <a:ln w="6350">
            <a:noFill/>
            <a:miter lim="800000"/>
            <a:headEnd/>
            <a:tailEnd/>
          </a:ln>
          <a:effectLst/>
        </p:spPr>
        <p:txBody>
          <a:bodyPr wrap="square">
            <a:spAutoFit/>
          </a:bodyPr>
          <a:lstStyle/>
          <a:p>
            <a:pPr>
              <a:spcBef>
                <a:spcPct val="50000"/>
              </a:spcBef>
            </a:pPr>
            <a:r>
              <a:rPr lang="en-US" sz="2000" dirty="0" smtClean="0">
                <a:solidFill>
                  <a:srgbClr val="000000"/>
                </a:solidFill>
              </a:rPr>
              <a:t>Esterman et </a:t>
            </a:r>
            <a:r>
              <a:rPr lang="en-US" sz="2000" dirty="0">
                <a:solidFill>
                  <a:srgbClr val="000000"/>
                </a:solidFill>
              </a:rPr>
              <a:t>al., </a:t>
            </a:r>
            <a:r>
              <a:rPr lang="en-US" sz="2000" dirty="0" smtClean="0">
                <a:solidFill>
                  <a:srgbClr val="000000"/>
                </a:solidFill>
              </a:rPr>
              <a:t>2015</a:t>
            </a:r>
            <a:endParaRPr lang="en-US" sz="2000" dirty="0">
              <a:solidFill>
                <a:srgbClr val="000000"/>
              </a:solidFill>
            </a:endParaRPr>
          </a:p>
        </p:txBody>
      </p:sp>
      <p:graphicFrame>
        <p:nvGraphicFramePr>
          <p:cNvPr id="2" name="Object 3"/>
          <p:cNvGraphicFramePr>
            <a:graphicFrameLocks noGrp="1" noChangeAspect="1"/>
          </p:cNvGraphicFramePr>
          <p:nvPr>
            <p:ph type="chart" idx="1"/>
            <p:extLst>
              <p:ext uri="{D42A27DB-BD31-4B8C-83A1-F6EECF244321}">
                <p14:modId xmlns:p14="http://schemas.microsoft.com/office/powerpoint/2010/main" val="2118764439"/>
              </p:ext>
            </p:extLst>
          </p:nvPr>
        </p:nvGraphicFramePr>
        <p:xfrm>
          <a:off x="435423" y="1378795"/>
          <a:ext cx="9375775" cy="4838700"/>
        </p:xfrm>
        <a:graphic>
          <a:graphicData uri="http://schemas.openxmlformats.org/drawingml/2006/chart">
            <c:chart xmlns:c="http://schemas.openxmlformats.org/drawingml/2006/chart" xmlns:r="http://schemas.openxmlformats.org/officeDocument/2006/relationships" r:id="rId2"/>
          </a:graphicData>
        </a:graphic>
      </p:graphicFrame>
      <p:sp>
        <p:nvSpPr>
          <p:cNvPr id="886812" name="Text Box 28"/>
          <p:cNvSpPr txBox="1">
            <a:spLocks noChangeArrowheads="1"/>
          </p:cNvSpPr>
          <p:nvPr/>
        </p:nvSpPr>
        <p:spPr bwMode="auto">
          <a:xfrm>
            <a:off x="1291448" y="5687628"/>
            <a:ext cx="1363822" cy="400110"/>
          </a:xfrm>
          <a:prstGeom prst="rect">
            <a:avLst/>
          </a:prstGeom>
          <a:noFill/>
          <a:ln w="6350">
            <a:noFill/>
            <a:miter lim="800000"/>
            <a:headEnd/>
            <a:tailEnd/>
          </a:ln>
          <a:effectLst/>
        </p:spPr>
        <p:txBody>
          <a:bodyPr>
            <a:spAutoFit/>
          </a:bodyPr>
          <a:lstStyle/>
          <a:p>
            <a:pPr algn="ctr">
              <a:spcBef>
                <a:spcPct val="50000"/>
              </a:spcBef>
            </a:pPr>
            <a:r>
              <a:rPr lang="en-US" sz="2000" dirty="0" smtClean="0">
                <a:solidFill>
                  <a:srgbClr val="000000"/>
                </a:solidFill>
              </a:rPr>
              <a:t>1</a:t>
            </a:r>
            <a:endParaRPr lang="en-US" sz="2000" dirty="0">
              <a:solidFill>
                <a:srgbClr val="000000"/>
              </a:solidFill>
            </a:endParaRPr>
          </a:p>
        </p:txBody>
      </p:sp>
      <p:sp>
        <p:nvSpPr>
          <p:cNvPr id="886813" name="Text Box 29"/>
          <p:cNvSpPr txBox="1">
            <a:spLocks noChangeArrowheads="1"/>
          </p:cNvSpPr>
          <p:nvPr/>
        </p:nvSpPr>
        <p:spPr bwMode="auto">
          <a:xfrm>
            <a:off x="3870074" y="5668582"/>
            <a:ext cx="1519238" cy="400110"/>
          </a:xfrm>
          <a:prstGeom prst="rect">
            <a:avLst/>
          </a:prstGeom>
          <a:noFill/>
          <a:ln w="6350">
            <a:noFill/>
            <a:miter lim="800000"/>
            <a:headEnd/>
            <a:tailEnd/>
          </a:ln>
          <a:effectLst/>
        </p:spPr>
        <p:txBody>
          <a:bodyPr>
            <a:spAutoFit/>
          </a:bodyPr>
          <a:lstStyle/>
          <a:p>
            <a:pPr algn="ctr">
              <a:spcBef>
                <a:spcPct val="50000"/>
              </a:spcBef>
            </a:pPr>
            <a:r>
              <a:rPr lang="en-US" sz="2000" dirty="0" smtClean="0">
                <a:solidFill>
                  <a:srgbClr val="000000"/>
                </a:solidFill>
              </a:rPr>
              <a:t>3</a:t>
            </a:r>
            <a:endParaRPr lang="en-US" sz="2000" dirty="0">
              <a:solidFill>
                <a:srgbClr val="000000"/>
              </a:solidFill>
            </a:endParaRPr>
          </a:p>
        </p:txBody>
      </p:sp>
      <p:sp>
        <p:nvSpPr>
          <p:cNvPr id="886814" name="Text Box 30"/>
          <p:cNvSpPr txBox="1">
            <a:spLocks noChangeArrowheads="1"/>
          </p:cNvSpPr>
          <p:nvPr/>
        </p:nvSpPr>
        <p:spPr bwMode="auto">
          <a:xfrm>
            <a:off x="7846386" y="5746751"/>
            <a:ext cx="1505268" cy="400110"/>
          </a:xfrm>
          <a:prstGeom prst="rect">
            <a:avLst/>
          </a:prstGeom>
          <a:noFill/>
          <a:ln w="6350">
            <a:noFill/>
            <a:miter lim="800000"/>
            <a:headEnd/>
            <a:tailEnd/>
          </a:ln>
          <a:effectLst/>
        </p:spPr>
        <p:txBody>
          <a:bodyPr>
            <a:spAutoFit/>
          </a:bodyPr>
          <a:lstStyle/>
          <a:p>
            <a:pPr algn="ctr">
              <a:spcBef>
                <a:spcPct val="50000"/>
              </a:spcBef>
            </a:pPr>
            <a:r>
              <a:rPr lang="en-US" sz="2000" dirty="0" smtClean="0">
                <a:solidFill>
                  <a:srgbClr val="000000"/>
                </a:solidFill>
              </a:rPr>
              <a:t>Overall</a:t>
            </a:r>
            <a:endParaRPr lang="en-US" sz="2000" dirty="0">
              <a:solidFill>
                <a:srgbClr val="000000"/>
              </a:solidFill>
            </a:endParaRPr>
          </a:p>
        </p:txBody>
      </p:sp>
      <p:sp>
        <p:nvSpPr>
          <p:cNvPr id="886815" name="Text Box 31"/>
          <p:cNvSpPr txBox="1">
            <a:spLocks noChangeArrowheads="1"/>
          </p:cNvSpPr>
          <p:nvPr/>
        </p:nvSpPr>
        <p:spPr bwMode="auto">
          <a:xfrm>
            <a:off x="5250342" y="5662232"/>
            <a:ext cx="1463358" cy="400110"/>
          </a:xfrm>
          <a:prstGeom prst="rect">
            <a:avLst/>
          </a:prstGeom>
          <a:noFill/>
          <a:ln w="6350">
            <a:noFill/>
            <a:miter lim="800000"/>
            <a:headEnd/>
            <a:tailEnd/>
          </a:ln>
          <a:effectLst/>
        </p:spPr>
        <p:txBody>
          <a:bodyPr>
            <a:spAutoFit/>
          </a:bodyPr>
          <a:lstStyle/>
          <a:p>
            <a:pPr algn="ctr">
              <a:spcBef>
                <a:spcPct val="50000"/>
              </a:spcBef>
            </a:pPr>
            <a:r>
              <a:rPr lang="en-US" sz="2000" dirty="0" smtClean="0">
                <a:solidFill>
                  <a:srgbClr val="000000"/>
                </a:solidFill>
              </a:rPr>
              <a:t>4</a:t>
            </a:r>
            <a:endParaRPr lang="en-US" sz="2000" dirty="0">
              <a:solidFill>
                <a:srgbClr val="000000"/>
              </a:solidFill>
            </a:endParaRPr>
          </a:p>
        </p:txBody>
      </p:sp>
      <p:sp>
        <p:nvSpPr>
          <p:cNvPr id="886816" name="Text Box 32"/>
          <p:cNvSpPr txBox="1">
            <a:spLocks noChangeArrowheads="1"/>
          </p:cNvSpPr>
          <p:nvPr/>
        </p:nvSpPr>
        <p:spPr bwMode="auto">
          <a:xfrm>
            <a:off x="2573627" y="5659658"/>
            <a:ext cx="1519238" cy="400110"/>
          </a:xfrm>
          <a:prstGeom prst="rect">
            <a:avLst/>
          </a:prstGeom>
          <a:noFill/>
          <a:ln w="6350">
            <a:noFill/>
            <a:miter lim="800000"/>
            <a:headEnd/>
            <a:tailEnd/>
          </a:ln>
          <a:effectLst/>
        </p:spPr>
        <p:txBody>
          <a:bodyPr>
            <a:spAutoFit/>
          </a:bodyPr>
          <a:lstStyle/>
          <a:p>
            <a:pPr algn="ctr">
              <a:spcBef>
                <a:spcPct val="50000"/>
              </a:spcBef>
            </a:pPr>
            <a:r>
              <a:rPr lang="en-US" sz="2000" dirty="0" smtClean="0">
                <a:solidFill>
                  <a:srgbClr val="000000"/>
                </a:solidFill>
              </a:rPr>
              <a:t>2</a:t>
            </a:r>
            <a:endParaRPr lang="en-US" sz="2000" dirty="0">
              <a:solidFill>
                <a:srgbClr val="000000"/>
              </a:solidFill>
            </a:endParaRPr>
          </a:p>
        </p:txBody>
      </p:sp>
      <p:sp>
        <p:nvSpPr>
          <p:cNvPr id="12" name="Text Box 31"/>
          <p:cNvSpPr txBox="1">
            <a:spLocks noChangeArrowheads="1"/>
          </p:cNvSpPr>
          <p:nvPr/>
        </p:nvSpPr>
        <p:spPr bwMode="auto">
          <a:xfrm>
            <a:off x="6586853" y="5643022"/>
            <a:ext cx="1463358" cy="400110"/>
          </a:xfrm>
          <a:prstGeom prst="rect">
            <a:avLst/>
          </a:prstGeom>
          <a:noFill/>
          <a:ln w="6350">
            <a:noFill/>
            <a:miter lim="800000"/>
            <a:headEnd/>
            <a:tailEnd/>
          </a:ln>
          <a:effectLst/>
        </p:spPr>
        <p:txBody>
          <a:bodyPr>
            <a:spAutoFit/>
          </a:bodyPr>
          <a:lstStyle/>
          <a:p>
            <a:pPr algn="ctr">
              <a:spcBef>
                <a:spcPct val="50000"/>
              </a:spcBef>
            </a:pPr>
            <a:r>
              <a:rPr lang="en-US" sz="2000" dirty="0" smtClean="0">
                <a:solidFill>
                  <a:srgbClr val="000000"/>
                </a:solidFill>
              </a:rPr>
              <a:t>5</a:t>
            </a:r>
            <a:endParaRPr lang="en-US" sz="2000" dirty="0">
              <a:solidFill>
                <a:srgbClr val="000000"/>
              </a:solidFill>
            </a:endParaRPr>
          </a:p>
        </p:txBody>
      </p:sp>
    </p:spTree>
    <p:extLst>
      <p:ext uri="{BB962C8B-B14F-4D97-AF65-F5344CB8AC3E}">
        <p14:creationId xmlns:p14="http://schemas.microsoft.com/office/powerpoint/2010/main" val="265139576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4462" y="910375"/>
            <a:ext cx="9509617" cy="5947625"/>
          </a:xfrm>
          <a:prstGeom prst="rect">
            <a:avLst/>
          </a:prstGeom>
        </p:spPr>
      </p:pic>
      <p:sp>
        <p:nvSpPr>
          <p:cNvPr id="4" name="TextBox 3"/>
          <p:cNvSpPr txBox="1"/>
          <p:nvPr/>
        </p:nvSpPr>
        <p:spPr>
          <a:xfrm>
            <a:off x="7456491" y="6365874"/>
            <a:ext cx="2287588" cy="369332"/>
          </a:xfrm>
          <a:prstGeom prst="rect">
            <a:avLst/>
          </a:prstGeom>
          <a:noFill/>
        </p:spPr>
        <p:txBody>
          <a:bodyPr wrap="square" rtlCol="0">
            <a:spAutoFit/>
          </a:bodyPr>
          <a:lstStyle/>
          <a:p>
            <a:pPr eaLnBrk="0" hangingPunct="0"/>
            <a:r>
              <a:rPr lang="en-US" dirty="0" smtClean="0">
                <a:solidFill>
                  <a:srgbClr val="000000"/>
                </a:solidFill>
                <a:latin typeface="Comic Sans MS" pitchFamily="66" charset="0"/>
                <a:cs typeface="+mn-cs"/>
              </a:rPr>
              <a:t>Schafer. 2005</a:t>
            </a:r>
            <a:endParaRPr lang="en-US" dirty="0">
              <a:solidFill>
                <a:srgbClr val="000000"/>
              </a:solidFill>
              <a:latin typeface="Comic Sans MS" pitchFamily="66" charset="0"/>
              <a:cs typeface="+mn-cs"/>
            </a:endParaRPr>
          </a:p>
        </p:txBody>
      </p:sp>
      <p:sp>
        <p:nvSpPr>
          <p:cNvPr id="5" name="TextBox 4"/>
          <p:cNvSpPr txBox="1"/>
          <p:nvPr/>
        </p:nvSpPr>
        <p:spPr>
          <a:xfrm>
            <a:off x="750891" y="79379"/>
            <a:ext cx="8643938" cy="830997"/>
          </a:xfrm>
          <a:prstGeom prst="rect">
            <a:avLst/>
          </a:prstGeom>
          <a:noFill/>
        </p:spPr>
        <p:txBody>
          <a:bodyPr wrap="square" rtlCol="0">
            <a:spAutoFit/>
          </a:bodyPr>
          <a:lstStyle/>
          <a:p>
            <a:pPr algn="ctr" eaLnBrk="0" hangingPunct="0"/>
            <a:r>
              <a:rPr lang="en-US" sz="2400" dirty="0" smtClean="0">
                <a:solidFill>
                  <a:srgbClr val="000099"/>
                </a:solidFill>
                <a:latin typeface="Comic Sans MS" pitchFamily="66" charset="0"/>
                <a:cs typeface="+mn-cs"/>
              </a:rPr>
              <a:t>Calving distribution to a synchronized TAI followed by cleanup bull breeding </a:t>
            </a:r>
            <a:endParaRPr lang="en-US" sz="2400" dirty="0">
              <a:solidFill>
                <a:srgbClr val="000099"/>
              </a:solidFill>
              <a:latin typeface="Comic Sans MS" pitchFamily="66" charset="0"/>
              <a:cs typeface="+mn-cs"/>
            </a:endParaRPr>
          </a:p>
        </p:txBody>
      </p:sp>
    </p:spTree>
    <p:extLst>
      <p:ext uri="{BB962C8B-B14F-4D97-AF65-F5344CB8AC3E}">
        <p14:creationId xmlns:p14="http://schemas.microsoft.com/office/powerpoint/2010/main" val="14362115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089" y="873127"/>
            <a:ext cx="9586913" cy="5422265"/>
          </a:xfrm>
          <a:prstGeom prst="rect">
            <a:avLst/>
          </a:prstGeom>
        </p:spPr>
      </p:pic>
      <p:sp>
        <p:nvSpPr>
          <p:cNvPr id="3" name="TextBox 2"/>
          <p:cNvSpPr txBox="1"/>
          <p:nvPr/>
        </p:nvSpPr>
        <p:spPr>
          <a:xfrm>
            <a:off x="209550" y="6413505"/>
            <a:ext cx="9691688" cy="307777"/>
          </a:xfrm>
          <a:prstGeom prst="rect">
            <a:avLst/>
          </a:prstGeom>
          <a:noFill/>
        </p:spPr>
        <p:txBody>
          <a:bodyPr wrap="square" rtlCol="0">
            <a:spAutoFit/>
          </a:bodyPr>
          <a:lstStyle/>
          <a:p>
            <a:pPr eaLnBrk="0" hangingPunct="0"/>
            <a:r>
              <a:rPr lang="en-US" sz="1400" dirty="0" smtClean="0">
                <a:solidFill>
                  <a:srgbClr val="000000"/>
                </a:solidFill>
                <a:latin typeface="Comic Sans MS" pitchFamily="66" charset="0"/>
                <a:cs typeface="+mn-cs"/>
              </a:rPr>
              <a:t>* Within 10 d interval P &lt; 0.01  ** Within 10 d interval P &lt; 0.05)           Rodgers et al., 2012</a:t>
            </a:r>
            <a:endParaRPr lang="en-US" sz="1400" dirty="0">
              <a:solidFill>
                <a:srgbClr val="000000"/>
              </a:solidFill>
              <a:latin typeface="Comic Sans MS" pitchFamily="66" charset="0"/>
              <a:cs typeface="+mn-cs"/>
            </a:endParaRPr>
          </a:p>
        </p:txBody>
      </p:sp>
      <p:sp>
        <p:nvSpPr>
          <p:cNvPr id="4" name="TextBox 3"/>
          <p:cNvSpPr txBox="1"/>
          <p:nvPr/>
        </p:nvSpPr>
        <p:spPr>
          <a:xfrm>
            <a:off x="995363" y="95250"/>
            <a:ext cx="8102600" cy="830997"/>
          </a:xfrm>
          <a:prstGeom prst="rect">
            <a:avLst/>
          </a:prstGeom>
          <a:noFill/>
        </p:spPr>
        <p:txBody>
          <a:bodyPr wrap="square" rtlCol="0">
            <a:spAutoFit/>
          </a:bodyPr>
          <a:lstStyle/>
          <a:p>
            <a:pPr algn="ctr" eaLnBrk="0" hangingPunct="0"/>
            <a:r>
              <a:rPr lang="en-US" sz="2400" dirty="0" smtClean="0">
                <a:solidFill>
                  <a:srgbClr val="0000FF"/>
                </a:solidFill>
                <a:latin typeface="Comic Sans MS" pitchFamily="66" charset="0"/>
                <a:cs typeface="+mn-cs"/>
              </a:rPr>
              <a:t>Percentage of cows calving by 10 d periods to either a TAI or natural service (Control)</a:t>
            </a:r>
            <a:endParaRPr lang="en-US" sz="2400" dirty="0">
              <a:solidFill>
                <a:srgbClr val="0000FF"/>
              </a:solidFill>
              <a:latin typeface="Comic Sans MS" pitchFamily="66" charset="0"/>
              <a:cs typeface="+mn-cs"/>
            </a:endParaRPr>
          </a:p>
        </p:txBody>
      </p:sp>
    </p:spTree>
    <p:extLst>
      <p:ext uri="{BB962C8B-B14F-4D97-AF65-F5344CB8AC3E}">
        <p14:creationId xmlns:p14="http://schemas.microsoft.com/office/powerpoint/2010/main" val="1408479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664" y="694591"/>
            <a:ext cx="9648302" cy="5850279"/>
          </a:xfrm>
          <a:prstGeom prst="rect">
            <a:avLst/>
          </a:prstGeom>
        </p:spPr>
      </p:pic>
      <p:sp>
        <p:nvSpPr>
          <p:cNvPr id="3" name="TextBox 2"/>
          <p:cNvSpPr txBox="1"/>
          <p:nvPr/>
        </p:nvSpPr>
        <p:spPr>
          <a:xfrm>
            <a:off x="7194554" y="6429375"/>
            <a:ext cx="2811463" cy="369332"/>
          </a:xfrm>
          <a:prstGeom prst="rect">
            <a:avLst/>
          </a:prstGeom>
          <a:noFill/>
        </p:spPr>
        <p:txBody>
          <a:bodyPr wrap="square" rtlCol="0">
            <a:spAutoFit/>
          </a:bodyPr>
          <a:lstStyle/>
          <a:p>
            <a:pPr algn="r" eaLnBrk="0" hangingPunct="0"/>
            <a:r>
              <a:rPr lang="en-US" dirty="0" smtClean="0">
                <a:solidFill>
                  <a:srgbClr val="000000"/>
                </a:solidFill>
                <a:latin typeface="Comic Sans MS" pitchFamily="66" charset="0"/>
                <a:cs typeface="+mn-cs"/>
              </a:rPr>
              <a:t>Lamb, 2014</a:t>
            </a:r>
            <a:endParaRPr lang="en-US" dirty="0">
              <a:solidFill>
                <a:srgbClr val="000000"/>
              </a:solidFill>
              <a:latin typeface="Comic Sans MS" pitchFamily="66" charset="0"/>
              <a:cs typeface="+mn-cs"/>
            </a:endParaRPr>
          </a:p>
        </p:txBody>
      </p:sp>
    </p:spTree>
    <p:extLst>
      <p:ext uri="{BB962C8B-B14F-4D97-AF65-F5344CB8AC3E}">
        <p14:creationId xmlns:p14="http://schemas.microsoft.com/office/powerpoint/2010/main" val="23013740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135" y="171463"/>
            <a:ext cx="10058400" cy="6524625"/>
          </a:xfrm>
          <a:prstGeom prst="rect">
            <a:avLst/>
          </a:prstGeom>
        </p:spPr>
      </p:pic>
      <p:sp>
        <p:nvSpPr>
          <p:cNvPr id="3" name="TextBox 2"/>
          <p:cNvSpPr txBox="1"/>
          <p:nvPr/>
        </p:nvSpPr>
        <p:spPr>
          <a:xfrm>
            <a:off x="6897691" y="6436420"/>
            <a:ext cx="2811463" cy="369332"/>
          </a:xfrm>
          <a:prstGeom prst="rect">
            <a:avLst/>
          </a:prstGeom>
          <a:noFill/>
        </p:spPr>
        <p:txBody>
          <a:bodyPr wrap="square" rtlCol="0">
            <a:spAutoFit/>
          </a:bodyPr>
          <a:lstStyle/>
          <a:p>
            <a:pPr algn="r" eaLnBrk="0" hangingPunct="0"/>
            <a:r>
              <a:rPr lang="en-US" dirty="0" smtClean="0">
                <a:solidFill>
                  <a:srgbClr val="000000"/>
                </a:solidFill>
                <a:latin typeface="Comic Sans MS" pitchFamily="66" charset="0"/>
                <a:cs typeface="+mn-cs"/>
              </a:rPr>
              <a:t>Lamb, 2014</a:t>
            </a:r>
            <a:endParaRPr lang="en-US" dirty="0">
              <a:solidFill>
                <a:srgbClr val="000000"/>
              </a:solidFill>
              <a:latin typeface="Comic Sans MS" pitchFamily="66" charset="0"/>
              <a:cs typeface="+mn-cs"/>
            </a:endParaRPr>
          </a:p>
        </p:txBody>
      </p:sp>
      <p:grpSp>
        <p:nvGrpSpPr>
          <p:cNvPr id="17" name="Group 16"/>
          <p:cNvGrpSpPr/>
          <p:nvPr/>
        </p:nvGrpSpPr>
        <p:grpSpPr>
          <a:xfrm>
            <a:off x="1564893" y="1530930"/>
            <a:ext cx="6361626" cy="3424748"/>
            <a:chOff x="1804830" y="1470467"/>
            <a:chExt cx="6332806" cy="3387102"/>
          </a:xfrm>
        </p:grpSpPr>
        <p:cxnSp>
          <p:nvCxnSpPr>
            <p:cNvPr id="5" name="Straight Connector 4"/>
            <p:cNvCxnSpPr/>
            <p:nvPr/>
          </p:nvCxnSpPr>
          <p:spPr bwMode="auto">
            <a:xfrm>
              <a:off x="8137634" y="1470467"/>
              <a:ext cx="2" cy="3387102"/>
            </a:xfrm>
            <a:prstGeom prst="line">
              <a:avLst/>
            </a:prstGeom>
            <a:solidFill>
              <a:srgbClr val="FF0000"/>
            </a:solidFill>
            <a:ln w="57150" cap="flat" cmpd="sng" algn="ctr">
              <a:solidFill>
                <a:srgbClr val="0000FF"/>
              </a:solidFill>
              <a:prstDash val="solid"/>
              <a:round/>
              <a:headEnd type="none" w="med" len="med"/>
              <a:tailEnd type="none" w="med" len="med"/>
            </a:ln>
            <a:effectLst/>
          </p:spPr>
        </p:cxnSp>
        <p:cxnSp>
          <p:nvCxnSpPr>
            <p:cNvPr id="8" name="Straight Connector 7"/>
            <p:cNvCxnSpPr/>
            <p:nvPr/>
          </p:nvCxnSpPr>
          <p:spPr bwMode="auto">
            <a:xfrm flipH="1">
              <a:off x="1804830" y="1497589"/>
              <a:ext cx="6319570" cy="48026"/>
            </a:xfrm>
            <a:prstGeom prst="line">
              <a:avLst/>
            </a:prstGeom>
            <a:solidFill>
              <a:srgbClr val="FF0000"/>
            </a:solidFill>
            <a:ln w="57150" cap="flat" cmpd="sng" algn="ctr">
              <a:solidFill>
                <a:srgbClr val="0000FF"/>
              </a:solidFill>
              <a:prstDash val="solid"/>
              <a:round/>
              <a:headEnd type="none" w="med" len="med"/>
              <a:tailEnd type="none" w="med" len="med"/>
            </a:ln>
            <a:effectLst/>
          </p:spPr>
        </p:cxnSp>
      </p:grpSp>
      <p:grpSp>
        <p:nvGrpSpPr>
          <p:cNvPr id="22" name="Group 21"/>
          <p:cNvGrpSpPr/>
          <p:nvPr/>
        </p:nvGrpSpPr>
        <p:grpSpPr>
          <a:xfrm>
            <a:off x="1564892" y="1315466"/>
            <a:ext cx="4105007" cy="3651552"/>
            <a:chOff x="1805286" y="1247425"/>
            <a:chExt cx="3717195" cy="3581551"/>
          </a:xfrm>
        </p:grpSpPr>
        <p:cxnSp>
          <p:nvCxnSpPr>
            <p:cNvPr id="7" name="Straight Connector 6"/>
            <p:cNvCxnSpPr/>
            <p:nvPr/>
          </p:nvCxnSpPr>
          <p:spPr bwMode="auto">
            <a:xfrm flipH="1">
              <a:off x="5478798" y="1247425"/>
              <a:ext cx="23985" cy="3581551"/>
            </a:xfrm>
            <a:prstGeom prst="line">
              <a:avLst/>
            </a:prstGeom>
            <a:solidFill>
              <a:srgbClr val="FF0000"/>
            </a:solidFill>
            <a:ln w="57150" cap="flat" cmpd="sng" algn="ctr">
              <a:solidFill>
                <a:srgbClr val="0000FF"/>
              </a:solidFill>
              <a:prstDash val="solid"/>
              <a:round/>
              <a:headEnd type="none" w="med" len="med"/>
              <a:tailEnd type="none" w="med" len="med"/>
            </a:ln>
            <a:effectLst/>
          </p:spPr>
        </p:cxnSp>
        <p:cxnSp>
          <p:nvCxnSpPr>
            <p:cNvPr id="12" name="Straight Connector 11"/>
            <p:cNvCxnSpPr/>
            <p:nvPr/>
          </p:nvCxnSpPr>
          <p:spPr bwMode="auto">
            <a:xfrm flipH="1">
              <a:off x="1805286" y="1258765"/>
              <a:ext cx="3717195" cy="25295"/>
            </a:xfrm>
            <a:prstGeom prst="line">
              <a:avLst/>
            </a:prstGeom>
            <a:solidFill>
              <a:srgbClr val="FF0000"/>
            </a:solidFill>
            <a:ln w="57150" cap="flat" cmpd="sng" algn="ctr">
              <a:solidFill>
                <a:srgbClr val="0000FF"/>
              </a:solidFill>
              <a:prstDash val="solid"/>
              <a:round/>
              <a:headEnd type="none" w="med" len="med"/>
              <a:tailEnd type="none" w="med" len="med"/>
            </a:ln>
            <a:effectLst/>
          </p:spPr>
        </p:cxnSp>
      </p:grpSp>
    </p:spTree>
    <p:extLst>
      <p:ext uri="{BB962C8B-B14F-4D97-AF65-F5344CB8AC3E}">
        <p14:creationId xmlns:p14="http://schemas.microsoft.com/office/powerpoint/2010/main" val="215285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33901" y="1295785"/>
            <a:ext cx="8968740" cy="4122175"/>
          </a:xfrm>
        </p:spPr>
        <p:txBody>
          <a:bodyPr/>
          <a:lstStyle/>
          <a:p>
            <a:pPr>
              <a:spcBef>
                <a:spcPts val="1200"/>
              </a:spcBef>
              <a:spcAft>
                <a:spcPts val="1200"/>
              </a:spcAft>
            </a:pPr>
            <a:r>
              <a:rPr lang="en-US" sz="2800" dirty="0" smtClean="0"/>
              <a:t>Introduction </a:t>
            </a:r>
          </a:p>
          <a:p>
            <a:pPr>
              <a:spcBef>
                <a:spcPts val="1200"/>
              </a:spcBef>
              <a:spcAft>
                <a:spcPts val="1200"/>
              </a:spcAft>
            </a:pPr>
            <a:r>
              <a:rPr lang="en-US" sz="2800" dirty="0" smtClean="0"/>
              <a:t>Research program</a:t>
            </a:r>
          </a:p>
          <a:p>
            <a:pPr>
              <a:spcBef>
                <a:spcPts val="1200"/>
              </a:spcBef>
              <a:spcAft>
                <a:spcPts val="1200"/>
              </a:spcAft>
            </a:pPr>
            <a:r>
              <a:rPr lang="en-US" sz="2800" dirty="0"/>
              <a:t>Extension </a:t>
            </a:r>
            <a:r>
              <a:rPr lang="en-US" sz="2800" dirty="0" smtClean="0"/>
              <a:t>programs</a:t>
            </a:r>
          </a:p>
          <a:p>
            <a:pPr>
              <a:spcBef>
                <a:spcPts val="1200"/>
              </a:spcBef>
              <a:spcAft>
                <a:spcPts val="1200"/>
              </a:spcAft>
            </a:pPr>
            <a:endParaRPr lang="en-US" sz="2800" dirty="0"/>
          </a:p>
        </p:txBody>
      </p:sp>
      <p:pic>
        <p:nvPicPr>
          <p:cNvPr id="5" name="Picture 4" descr="angu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664" y="1364962"/>
            <a:ext cx="3124200" cy="4699000"/>
          </a:xfrm>
          <a:prstGeom prst="rect">
            <a:avLst/>
          </a:prstGeom>
        </p:spPr>
      </p:pic>
    </p:spTree>
    <p:extLst>
      <p:ext uri="{BB962C8B-B14F-4D97-AF65-F5344CB8AC3E}">
        <p14:creationId xmlns:p14="http://schemas.microsoft.com/office/powerpoint/2010/main" val="2526092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41000"/>
          </a:blip>
          <a:stretch>
            <a:fillRect/>
          </a:stretch>
        </p:blipFill>
        <p:spPr>
          <a:xfrm>
            <a:off x="11" y="0"/>
            <a:ext cx="10159929" cy="6858000"/>
          </a:xfrm>
          <a:prstGeom prst="rect">
            <a:avLst/>
          </a:prstGeom>
        </p:spPr>
      </p:pic>
      <p:sp>
        <p:nvSpPr>
          <p:cNvPr id="2" name="TextBox 1"/>
          <p:cNvSpPr txBox="1"/>
          <p:nvPr/>
        </p:nvSpPr>
        <p:spPr>
          <a:xfrm>
            <a:off x="534769" y="179522"/>
            <a:ext cx="8533851" cy="646331"/>
          </a:xfrm>
          <a:prstGeom prst="rect">
            <a:avLst/>
          </a:prstGeom>
          <a:noFill/>
        </p:spPr>
        <p:txBody>
          <a:bodyPr wrap="square" rtlCol="0">
            <a:spAutoFit/>
          </a:bodyPr>
          <a:lstStyle/>
          <a:p>
            <a:pPr algn="ctr"/>
            <a:r>
              <a:rPr lang="en-US" sz="3600" dirty="0" smtClean="0">
                <a:solidFill>
                  <a:srgbClr val="0000FF"/>
                </a:solidFill>
              </a:rPr>
              <a:t>Replacement heifer development</a:t>
            </a:r>
            <a:endParaRPr lang="en-US" sz="3600" dirty="0">
              <a:solidFill>
                <a:srgbClr val="0000FF"/>
              </a:solidFill>
            </a:endParaRPr>
          </a:p>
        </p:txBody>
      </p:sp>
      <p:sp>
        <p:nvSpPr>
          <p:cNvPr id="6" name="Content Placeholder 2"/>
          <p:cNvSpPr txBox="1">
            <a:spLocks/>
          </p:cNvSpPr>
          <p:nvPr/>
        </p:nvSpPr>
        <p:spPr>
          <a:xfrm>
            <a:off x="123470" y="1052675"/>
            <a:ext cx="9766861" cy="4863652"/>
          </a:xfrm>
          <a:prstGeom prst="rect">
            <a:avLst/>
          </a:prstGeom>
        </p:spPr>
        <p:txBody>
          <a:bodyPr/>
          <a:lstStyle>
            <a:lvl1pPr marL="457200" indent="-457200" algn="l" rtl="0" eaLnBrk="0" fontAlgn="base" hangingPunct="0">
              <a:lnSpc>
                <a:spcPct val="85000"/>
              </a:lnSpc>
              <a:spcBef>
                <a:spcPct val="25000"/>
              </a:spcBef>
              <a:spcAft>
                <a:spcPct val="25000"/>
              </a:spcAft>
              <a:buClr>
                <a:schemeClr val="tx1"/>
              </a:buClr>
              <a:buFont typeface="Wingdings" pitchFamily="2" charset="2"/>
              <a:buAutoNum type="arabicParenR"/>
              <a:defRPr kumimoji="1" sz="2400" b="1">
                <a:solidFill>
                  <a:schemeClr val="tx1"/>
                </a:solidFill>
                <a:latin typeface="+mn-lt"/>
                <a:ea typeface="+mn-ea"/>
                <a:cs typeface="+mn-cs"/>
              </a:defRPr>
            </a:lvl1pPr>
            <a:lvl2pPr marL="914400" indent="-457200" algn="l" rtl="0" eaLnBrk="0" fontAlgn="base" hangingPunct="0">
              <a:lnSpc>
                <a:spcPct val="85000"/>
              </a:lnSpc>
              <a:spcBef>
                <a:spcPct val="25000"/>
              </a:spcBef>
              <a:spcAft>
                <a:spcPct val="25000"/>
              </a:spcAft>
              <a:buClr>
                <a:schemeClr val="tx1"/>
              </a:buClr>
              <a:buFont typeface="Monotype Sorts" pitchFamily="2" charset="2"/>
              <a:buChar char="w"/>
              <a:defRPr kumimoji="1" sz="2400" b="1">
                <a:solidFill>
                  <a:schemeClr val="tx1"/>
                </a:solidFill>
                <a:latin typeface="+mn-lt"/>
              </a:defRPr>
            </a:lvl2pPr>
            <a:lvl3pPr marL="1371600" indent="-457200" algn="l" rtl="0" eaLnBrk="0" fontAlgn="base" hangingPunct="0">
              <a:lnSpc>
                <a:spcPct val="85000"/>
              </a:lnSpc>
              <a:spcBef>
                <a:spcPct val="25000"/>
              </a:spcBef>
              <a:spcAft>
                <a:spcPct val="25000"/>
              </a:spcAft>
              <a:buClr>
                <a:schemeClr val="tx1"/>
              </a:buClr>
              <a:buFont typeface="Wingdings" pitchFamily="2" charset="2"/>
              <a:buChar char="§"/>
              <a:defRPr kumimoji="1" sz="2400" b="1">
                <a:solidFill>
                  <a:schemeClr val="tx1"/>
                </a:solidFill>
                <a:latin typeface="+mn-lt"/>
              </a:defRPr>
            </a:lvl3pPr>
            <a:lvl4pPr marL="1828800" indent="-457200" algn="l" rtl="0" eaLnBrk="0" fontAlgn="base" hangingPunct="0">
              <a:lnSpc>
                <a:spcPct val="85000"/>
              </a:lnSpc>
              <a:spcBef>
                <a:spcPct val="25000"/>
              </a:spcBef>
              <a:spcAft>
                <a:spcPct val="25000"/>
              </a:spcAft>
              <a:buClr>
                <a:schemeClr val="tx1"/>
              </a:buClr>
              <a:buFont typeface="Wingdings" pitchFamily="2" charset="2"/>
              <a:buChar char="w"/>
              <a:defRPr kumimoji="1" sz="2400" b="1">
                <a:solidFill>
                  <a:schemeClr val="tx1"/>
                </a:solidFill>
                <a:latin typeface="+mn-lt"/>
              </a:defRPr>
            </a:lvl4pPr>
            <a:lvl5pPr marL="2286000" indent="-457200" algn="l" rtl="0" eaLnBrk="0" fontAlgn="base" hangingPunct="0">
              <a:lnSpc>
                <a:spcPct val="85000"/>
              </a:lnSpc>
              <a:spcBef>
                <a:spcPct val="25000"/>
              </a:spcBef>
              <a:spcAft>
                <a:spcPct val="25000"/>
              </a:spcAft>
              <a:buClr>
                <a:schemeClr val="tx1"/>
              </a:buClr>
              <a:buFont typeface="Times New Roman" pitchFamily="18" charset="0"/>
              <a:buChar char="•"/>
              <a:defRPr kumimoji="1" sz="2400" b="1">
                <a:solidFill>
                  <a:schemeClr val="tx1"/>
                </a:solidFill>
                <a:latin typeface="+mn-lt"/>
              </a:defRPr>
            </a:lvl5pPr>
            <a:lvl6pPr marL="2743200" indent="-457200" algn="l" rtl="0" eaLnBrk="0" fontAlgn="base" hangingPunct="0">
              <a:lnSpc>
                <a:spcPct val="85000"/>
              </a:lnSpc>
              <a:spcBef>
                <a:spcPct val="25000"/>
              </a:spcBef>
              <a:spcAft>
                <a:spcPct val="25000"/>
              </a:spcAft>
              <a:buClr>
                <a:schemeClr val="tx1"/>
              </a:buClr>
              <a:buFont typeface="Times New Roman" pitchFamily="18" charset="0"/>
              <a:buChar char="•"/>
              <a:defRPr kumimoji="1" sz="2400" b="1">
                <a:solidFill>
                  <a:schemeClr val="tx1"/>
                </a:solidFill>
                <a:latin typeface="+mn-lt"/>
              </a:defRPr>
            </a:lvl6pPr>
            <a:lvl7pPr marL="3200400" indent="-457200" algn="l" rtl="0" eaLnBrk="0" fontAlgn="base" hangingPunct="0">
              <a:lnSpc>
                <a:spcPct val="85000"/>
              </a:lnSpc>
              <a:spcBef>
                <a:spcPct val="25000"/>
              </a:spcBef>
              <a:spcAft>
                <a:spcPct val="25000"/>
              </a:spcAft>
              <a:buClr>
                <a:schemeClr val="tx1"/>
              </a:buClr>
              <a:buFont typeface="Times New Roman" pitchFamily="18" charset="0"/>
              <a:buChar char="•"/>
              <a:defRPr kumimoji="1" sz="2400" b="1">
                <a:solidFill>
                  <a:schemeClr val="tx1"/>
                </a:solidFill>
                <a:latin typeface="+mn-lt"/>
              </a:defRPr>
            </a:lvl7pPr>
            <a:lvl8pPr marL="3657600" indent="-457200" algn="l" rtl="0" eaLnBrk="0" fontAlgn="base" hangingPunct="0">
              <a:lnSpc>
                <a:spcPct val="85000"/>
              </a:lnSpc>
              <a:spcBef>
                <a:spcPct val="25000"/>
              </a:spcBef>
              <a:spcAft>
                <a:spcPct val="25000"/>
              </a:spcAft>
              <a:buClr>
                <a:schemeClr val="tx1"/>
              </a:buClr>
              <a:buFont typeface="Times New Roman" pitchFamily="18" charset="0"/>
              <a:buChar char="•"/>
              <a:defRPr kumimoji="1" sz="2400" b="1">
                <a:solidFill>
                  <a:schemeClr val="tx1"/>
                </a:solidFill>
                <a:latin typeface="+mn-lt"/>
              </a:defRPr>
            </a:lvl8pPr>
            <a:lvl9pPr marL="4114800" indent="-457200" algn="l" rtl="0" eaLnBrk="0" fontAlgn="base" hangingPunct="0">
              <a:lnSpc>
                <a:spcPct val="85000"/>
              </a:lnSpc>
              <a:spcBef>
                <a:spcPct val="25000"/>
              </a:spcBef>
              <a:spcAft>
                <a:spcPct val="25000"/>
              </a:spcAft>
              <a:buClr>
                <a:schemeClr val="tx1"/>
              </a:buClr>
              <a:buFont typeface="Times New Roman" pitchFamily="18" charset="0"/>
              <a:buChar char="•"/>
              <a:defRPr kumimoji="1" sz="2400" b="1">
                <a:solidFill>
                  <a:schemeClr val="tx1"/>
                </a:solidFill>
                <a:latin typeface="+mn-lt"/>
              </a:defRPr>
            </a:lvl9pPr>
          </a:lstStyle>
          <a:p>
            <a:pPr>
              <a:spcBef>
                <a:spcPts val="1200"/>
              </a:spcBef>
              <a:spcAft>
                <a:spcPts val="1200"/>
              </a:spcAft>
              <a:buClr>
                <a:srgbClr val="FF6600"/>
              </a:buClr>
              <a:buSzPct val="80000"/>
              <a:buFont typeface="Wingdings" charset="2"/>
              <a:buChar char="q"/>
            </a:pPr>
            <a:r>
              <a:rPr lang="en-US" sz="2600" dirty="0" smtClean="0">
                <a:solidFill>
                  <a:srgbClr val="000000"/>
                </a:solidFill>
                <a:latin typeface="Calibri"/>
                <a:cs typeface="Calibri"/>
              </a:rPr>
              <a:t>Effect of body composition on attainment of puberty</a:t>
            </a:r>
          </a:p>
          <a:p>
            <a:pPr>
              <a:spcBef>
                <a:spcPts val="1200"/>
              </a:spcBef>
              <a:spcAft>
                <a:spcPts val="1200"/>
              </a:spcAft>
              <a:buClr>
                <a:srgbClr val="FF6600"/>
              </a:buClr>
              <a:buSzPct val="80000"/>
              <a:buFont typeface="Wingdings" charset="2"/>
              <a:buChar char="q"/>
            </a:pPr>
            <a:r>
              <a:rPr lang="en-US" sz="2600" dirty="0" smtClean="0">
                <a:solidFill>
                  <a:srgbClr val="000000"/>
                </a:solidFill>
                <a:latin typeface="Calibri"/>
                <a:cs typeface="Calibri"/>
              </a:rPr>
              <a:t>Effect of supplementation/forage type &amp; feeding frequency</a:t>
            </a:r>
          </a:p>
          <a:p>
            <a:pPr lvl="1">
              <a:spcBef>
                <a:spcPts val="1200"/>
              </a:spcBef>
              <a:spcAft>
                <a:spcPts val="1200"/>
              </a:spcAft>
              <a:buClr>
                <a:srgbClr val="FF6600"/>
              </a:buClr>
              <a:buSzPct val="80000"/>
              <a:buFont typeface="Wingdings" charset="2"/>
              <a:buChar char="q"/>
            </a:pPr>
            <a:r>
              <a:rPr lang="en-US" sz="2600" dirty="0" smtClean="0">
                <a:solidFill>
                  <a:srgbClr val="000000"/>
                </a:solidFill>
                <a:latin typeface="Calibri"/>
                <a:cs typeface="Calibri"/>
              </a:rPr>
              <a:t>Forage type &amp; Supplementation frequency</a:t>
            </a:r>
          </a:p>
          <a:p>
            <a:pPr lvl="2">
              <a:spcBef>
                <a:spcPts val="1200"/>
              </a:spcBef>
              <a:spcAft>
                <a:spcPts val="1200"/>
              </a:spcAft>
              <a:buClr>
                <a:srgbClr val="FF6600"/>
              </a:buClr>
              <a:buSzPct val="80000"/>
              <a:buFont typeface="Wingdings" charset="2"/>
              <a:buChar char="q"/>
            </a:pPr>
            <a:r>
              <a:rPr lang="en-US" sz="2600" dirty="0" smtClean="0">
                <a:solidFill>
                  <a:srgbClr val="000000"/>
                </a:solidFill>
                <a:latin typeface="Calibri"/>
                <a:cs typeface="Calibri"/>
              </a:rPr>
              <a:t>Affected ADG and pregnancy rates</a:t>
            </a:r>
            <a:endParaRPr lang="en-US" sz="2600" dirty="0">
              <a:solidFill>
                <a:srgbClr val="000000"/>
              </a:solidFill>
              <a:latin typeface="Calibri"/>
              <a:cs typeface="Calibri"/>
            </a:endParaRPr>
          </a:p>
          <a:p>
            <a:pPr>
              <a:spcBef>
                <a:spcPts val="1200"/>
              </a:spcBef>
              <a:spcAft>
                <a:spcPts val="1200"/>
              </a:spcAft>
              <a:buClr>
                <a:srgbClr val="FF6600"/>
              </a:buClr>
              <a:buSzPct val="80000"/>
              <a:buFont typeface="Wingdings" charset="2"/>
              <a:buChar char="q"/>
            </a:pPr>
            <a:r>
              <a:rPr lang="en-US" sz="2600" dirty="0" smtClean="0">
                <a:solidFill>
                  <a:srgbClr val="000000"/>
                </a:solidFill>
                <a:latin typeface="Calibri"/>
                <a:cs typeface="Calibri"/>
              </a:rPr>
              <a:t>Effect of forage diet w/without an energy/protein supplement</a:t>
            </a:r>
          </a:p>
          <a:p>
            <a:pPr lvl="1">
              <a:spcBef>
                <a:spcPts val="1200"/>
              </a:spcBef>
              <a:spcAft>
                <a:spcPts val="1200"/>
              </a:spcAft>
              <a:buClr>
                <a:srgbClr val="FF6600"/>
              </a:buClr>
              <a:buSzPct val="80000"/>
              <a:buFont typeface="Wingdings" charset="2"/>
              <a:buChar char="q"/>
            </a:pPr>
            <a:r>
              <a:rPr lang="en-US" sz="2600" dirty="0" smtClean="0">
                <a:solidFill>
                  <a:srgbClr val="000000"/>
                </a:solidFill>
                <a:latin typeface="Calibri"/>
                <a:cs typeface="Calibri"/>
              </a:rPr>
              <a:t>Using catch-up growth to decrease feed cost</a:t>
            </a:r>
          </a:p>
          <a:p>
            <a:pPr>
              <a:spcBef>
                <a:spcPts val="1200"/>
              </a:spcBef>
              <a:spcAft>
                <a:spcPts val="1200"/>
              </a:spcAft>
              <a:buClr>
                <a:srgbClr val="FF6600"/>
              </a:buClr>
              <a:buSzPct val="80000"/>
              <a:buFont typeface="Wingdings" charset="2"/>
              <a:buChar char="q"/>
            </a:pPr>
            <a:r>
              <a:rPr lang="en-US" sz="2600" dirty="0" smtClean="0">
                <a:solidFill>
                  <a:srgbClr val="000000"/>
                </a:solidFill>
                <a:latin typeface="Calibri"/>
                <a:cs typeface="Calibri"/>
              </a:rPr>
              <a:t>Effect of heifer acclimation on growth &amp; reproduction</a:t>
            </a:r>
          </a:p>
          <a:p>
            <a:pPr>
              <a:spcBef>
                <a:spcPts val="1200"/>
              </a:spcBef>
              <a:spcAft>
                <a:spcPts val="1200"/>
              </a:spcAft>
              <a:buClr>
                <a:srgbClr val="FF6600"/>
              </a:buClr>
              <a:buSzPct val="80000"/>
              <a:buFont typeface="Wingdings" charset="2"/>
              <a:buChar char="q"/>
            </a:pPr>
            <a:r>
              <a:rPr lang="en-US" sz="2600" dirty="0" smtClean="0">
                <a:solidFill>
                  <a:srgbClr val="000000"/>
                </a:solidFill>
                <a:latin typeface="Calibri"/>
                <a:cs typeface="Calibri"/>
              </a:rPr>
              <a:t>Genetic component of reproduction</a:t>
            </a:r>
          </a:p>
          <a:p>
            <a:pPr lvl="1">
              <a:spcBef>
                <a:spcPts val="1200"/>
              </a:spcBef>
              <a:spcAft>
                <a:spcPts val="1200"/>
              </a:spcAft>
              <a:buClr>
                <a:srgbClr val="FF6600"/>
              </a:buClr>
              <a:buSzPct val="80000"/>
              <a:buFont typeface="Wingdings" charset="2"/>
              <a:buChar char="q"/>
            </a:pPr>
            <a:r>
              <a:rPr lang="en-US" sz="2600" dirty="0" smtClean="0">
                <a:solidFill>
                  <a:srgbClr val="000000"/>
                </a:solidFill>
                <a:latin typeface="Calibri"/>
                <a:cs typeface="Calibri"/>
              </a:rPr>
              <a:t>Use of gene markers &amp; genomics to facilitate heifer selection</a:t>
            </a:r>
          </a:p>
        </p:txBody>
      </p:sp>
    </p:spTree>
    <p:extLst>
      <p:ext uri="{BB962C8B-B14F-4D97-AF65-F5344CB8AC3E}">
        <p14:creationId xmlns:p14="http://schemas.microsoft.com/office/powerpoint/2010/main" val="390871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43000"/>
          </a:blip>
          <a:stretch>
            <a:fillRect/>
          </a:stretch>
        </p:blipFill>
        <p:spPr>
          <a:xfrm>
            <a:off x="0" y="63500"/>
            <a:ext cx="10058400" cy="6728520"/>
          </a:xfrm>
          <a:prstGeom prst="rect">
            <a:avLst/>
          </a:prstGeom>
        </p:spPr>
      </p:pic>
      <p:sp>
        <p:nvSpPr>
          <p:cNvPr id="2" name="Title 1"/>
          <p:cNvSpPr>
            <a:spLocks noGrp="1"/>
          </p:cNvSpPr>
          <p:nvPr>
            <p:ph type="ctrTitle"/>
          </p:nvPr>
        </p:nvSpPr>
        <p:spPr>
          <a:xfrm>
            <a:off x="619076" y="402109"/>
            <a:ext cx="8855524" cy="1556064"/>
          </a:xfrm>
        </p:spPr>
        <p:txBody>
          <a:bodyPr>
            <a:noAutofit/>
          </a:bodyPr>
          <a:lstStyle/>
          <a:p>
            <a:pPr algn="ctr"/>
            <a:r>
              <a:rPr lang="en-US" sz="3200" b="1" dirty="0">
                <a:solidFill>
                  <a:srgbClr val="000000"/>
                </a:solidFill>
              </a:rPr>
              <a:t>Comparison of feed additive technologies for preconditioning of weaned beef calves</a:t>
            </a:r>
            <a:r>
              <a:rPr lang="en-US" sz="3200" dirty="0">
                <a:solidFill>
                  <a:srgbClr val="000000"/>
                </a:solidFill>
              </a:rPr>
              <a:t> </a:t>
            </a:r>
            <a:endParaRPr lang="en-US" sz="3200" b="1" dirty="0">
              <a:solidFill>
                <a:srgbClr val="00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458608" y="2400922"/>
            <a:ext cx="9260254" cy="847299"/>
          </a:xfrm>
        </p:spPr>
        <p:txBody>
          <a:bodyPr>
            <a:noAutofit/>
          </a:bodyPr>
          <a:lstStyle/>
          <a:p>
            <a:r>
              <a:rPr lang="en-US" sz="2800" dirty="0">
                <a:solidFill>
                  <a:srgbClr val="000000"/>
                </a:solidFill>
              </a:rPr>
              <a:t>M. Hersom*</a:t>
            </a:r>
            <a:r>
              <a:rPr lang="en-US" sz="2800" baseline="30000" dirty="0">
                <a:solidFill>
                  <a:srgbClr val="000000"/>
                </a:solidFill>
              </a:rPr>
              <a:t>1</a:t>
            </a:r>
            <a:r>
              <a:rPr lang="en-US" sz="2800" dirty="0">
                <a:solidFill>
                  <a:srgbClr val="000000"/>
                </a:solidFill>
              </a:rPr>
              <a:t>, A. </a:t>
            </a:r>
            <a:r>
              <a:rPr lang="en-US" sz="2800" dirty="0" err="1">
                <a:solidFill>
                  <a:srgbClr val="000000"/>
                </a:solidFill>
              </a:rPr>
              <a:t>Imler</a:t>
            </a:r>
            <a:r>
              <a:rPr lang="en-US" sz="2800" dirty="0">
                <a:solidFill>
                  <a:srgbClr val="000000"/>
                </a:solidFill>
              </a:rPr>
              <a:t>*, T. Thrift*, J. Yelich*, J. </a:t>
            </a:r>
            <a:r>
              <a:rPr lang="en-US" sz="2800" dirty="0" err="1">
                <a:solidFill>
                  <a:srgbClr val="000000"/>
                </a:solidFill>
              </a:rPr>
              <a:t>Arthington</a:t>
            </a:r>
            <a:r>
              <a:rPr lang="en-US" sz="2800" baseline="30000" dirty="0" smtClean="0">
                <a:solidFill>
                  <a:srgbClr val="000000"/>
                </a:solidFill>
              </a:rPr>
              <a:t>†</a:t>
            </a:r>
          </a:p>
          <a:p>
            <a:r>
              <a:rPr lang="nb-NO" sz="2400" b="0" dirty="0" smtClean="0">
                <a:solidFill>
                  <a:schemeClr val="bg1"/>
                </a:solidFill>
              </a:rPr>
              <a:t>Journal </a:t>
            </a:r>
            <a:r>
              <a:rPr lang="nb-NO" sz="2400" b="0" dirty="0" err="1" smtClean="0">
                <a:solidFill>
                  <a:schemeClr val="bg1"/>
                </a:solidFill>
              </a:rPr>
              <a:t>of</a:t>
            </a:r>
            <a:r>
              <a:rPr lang="nb-NO" sz="2400" b="0" dirty="0" smtClean="0">
                <a:solidFill>
                  <a:schemeClr val="bg1"/>
                </a:solidFill>
              </a:rPr>
              <a:t> Animal </a:t>
            </a:r>
            <a:r>
              <a:rPr lang="nb-NO" sz="2400" b="0" dirty="0" err="1" smtClean="0">
                <a:solidFill>
                  <a:schemeClr val="bg1"/>
                </a:solidFill>
              </a:rPr>
              <a:t>Science</a:t>
            </a:r>
            <a:r>
              <a:rPr lang="nb-NO" sz="2400" b="0" dirty="0" smtClean="0">
                <a:solidFill>
                  <a:schemeClr val="bg1"/>
                </a:solidFill>
              </a:rPr>
              <a:t>. </a:t>
            </a:r>
            <a:r>
              <a:rPr lang="nb-NO" sz="2400" b="0" dirty="0">
                <a:solidFill>
                  <a:schemeClr val="bg1"/>
                </a:solidFill>
              </a:rPr>
              <a:t>2015.93:3169–3178 </a:t>
            </a:r>
          </a:p>
        </p:txBody>
      </p:sp>
      <p:sp>
        <p:nvSpPr>
          <p:cNvPr id="4" name="TextBox 3"/>
          <p:cNvSpPr txBox="1"/>
          <p:nvPr/>
        </p:nvSpPr>
        <p:spPr>
          <a:xfrm>
            <a:off x="464640" y="3639022"/>
            <a:ext cx="9093844" cy="769441"/>
          </a:xfrm>
          <a:prstGeom prst="rect">
            <a:avLst/>
          </a:prstGeom>
          <a:noFill/>
        </p:spPr>
        <p:txBody>
          <a:bodyPr wrap="square" rtlCol="0">
            <a:spAutoFit/>
          </a:bodyPr>
          <a:lstStyle/>
          <a:p>
            <a:pPr algn="ctr" fontAlgn="auto">
              <a:spcBef>
                <a:spcPts val="0"/>
              </a:spcBef>
              <a:spcAft>
                <a:spcPts val="0"/>
              </a:spcAft>
            </a:pPr>
            <a:r>
              <a:rPr lang="en-US" sz="2000" dirty="0">
                <a:solidFill>
                  <a:srgbClr val="000000"/>
                </a:solidFill>
                <a:latin typeface="+mn-lt"/>
              </a:rPr>
              <a:t>*</a:t>
            </a:r>
            <a:r>
              <a:rPr lang="en-US" sz="2200" b="0" dirty="0" smtClean="0">
                <a:solidFill>
                  <a:prstClr val="black"/>
                </a:solidFill>
                <a:latin typeface="+mn-lt"/>
                <a:cs typeface="Times New Roman" panose="02020603050405020304" pitchFamily="18" charset="0"/>
              </a:rPr>
              <a:t>Department </a:t>
            </a:r>
            <a:r>
              <a:rPr lang="en-US" sz="2200" b="0" dirty="0">
                <a:solidFill>
                  <a:prstClr val="black"/>
                </a:solidFill>
                <a:latin typeface="+mn-lt"/>
                <a:cs typeface="Times New Roman" panose="02020603050405020304" pitchFamily="18" charset="0"/>
              </a:rPr>
              <a:t>of Animal </a:t>
            </a:r>
            <a:r>
              <a:rPr lang="en-US" sz="2200" b="0" dirty="0" smtClean="0">
                <a:solidFill>
                  <a:prstClr val="black"/>
                </a:solidFill>
                <a:latin typeface="+mn-lt"/>
                <a:cs typeface="Times New Roman" panose="02020603050405020304" pitchFamily="18" charset="0"/>
              </a:rPr>
              <a:t>Sciences, Gainesville</a:t>
            </a:r>
          </a:p>
          <a:p>
            <a:pPr algn="ctr" fontAlgn="auto">
              <a:spcBef>
                <a:spcPts val="0"/>
              </a:spcBef>
              <a:spcAft>
                <a:spcPts val="0"/>
              </a:spcAft>
            </a:pPr>
            <a:r>
              <a:rPr lang="en-US" sz="2200" b="0" dirty="0" smtClean="0">
                <a:solidFill>
                  <a:prstClr val="black"/>
                </a:solidFill>
                <a:latin typeface="+mn-lt"/>
                <a:cs typeface="Times New Roman" panose="02020603050405020304" pitchFamily="18" charset="0"/>
              </a:rPr>
              <a:t> </a:t>
            </a:r>
            <a:r>
              <a:rPr lang="en-US" sz="2000" baseline="30000" dirty="0">
                <a:solidFill>
                  <a:srgbClr val="000000"/>
                </a:solidFill>
                <a:latin typeface="+mn-lt"/>
              </a:rPr>
              <a:t>†</a:t>
            </a:r>
            <a:r>
              <a:rPr lang="en-US" sz="2200" b="0" baseline="30000" dirty="0" smtClean="0">
                <a:solidFill>
                  <a:prstClr val="black"/>
                </a:solidFill>
                <a:latin typeface="+mn-lt"/>
                <a:cs typeface="Times New Roman" panose="02020603050405020304" pitchFamily="18" charset="0"/>
              </a:rPr>
              <a:t> </a:t>
            </a:r>
            <a:r>
              <a:rPr lang="en-US" sz="2200" b="0" dirty="0" smtClean="0">
                <a:solidFill>
                  <a:prstClr val="black"/>
                </a:solidFill>
                <a:latin typeface="+mn-lt"/>
                <a:cs typeface="Times New Roman" panose="02020603050405020304" pitchFamily="18" charset="0"/>
              </a:rPr>
              <a:t>Range Cattle Research and Education Center, </a:t>
            </a:r>
            <a:r>
              <a:rPr lang="en-US" sz="2200" b="0" dirty="0" err="1" smtClean="0">
                <a:solidFill>
                  <a:prstClr val="black"/>
                </a:solidFill>
                <a:latin typeface="+mn-lt"/>
                <a:cs typeface="Times New Roman" panose="02020603050405020304" pitchFamily="18" charset="0"/>
              </a:rPr>
              <a:t>Ona</a:t>
            </a:r>
            <a:r>
              <a:rPr lang="en-US" sz="2200" b="0" dirty="0" smtClean="0">
                <a:solidFill>
                  <a:prstClr val="black"/>
                </a:solidFill>
                <a:latin typeface="+mn-lt"/>
                <a:cs typeface="Times New Roman" panose="02020603050405020304" pitchFamily="18" charset="0"/>
              </a:rPr>
              <a:t>  </a:t>
            </a:r>
            <a:endParaRPr lang="en-US" sz="2200" b="0" dirty="0">
              <a:solidFill>
                <a:prstClr val="black"/>
              </a:solidFill>
              <a:latin typeface="+mn-lt"/>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145" y="5931960"/>
            <a:ext cx="2884110" cy="741811"/>
          </a:xfrm>
          <a:prstGeom prst="rect">
            <a:avLst/>
          </a:prstGeom>
        </p:spPr>
      </p:pic>
    </p:spTree>
    <p:extLst>
      <p:ext uri="{BB962C8B-B14F-4D97-AF65-F5344CB8AC3E}">
        <p14:creationId xmlns:p14="http://schemas.microsoft.com/office/powerpoint/2010/main" val="1951903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43000"/>
          </a:blip>
          <a:stretch>
            <a:fillRect/>
          </a:stretch>
        </p:blipFill>
        <p:spPr>
          <a:xfrm>
            <a:off x="0" y="63500"/>
            <a:ext cx="10058400" cy="6728520"/>
          </a:xfrm>
          <a:prstGeom prst="rect">
            <a:avLst/>
          </a:prstGeom>
        </p:spPr>
      </p:pic>
      <p:pic>
        <p:nvPicPr>
          <p:cNvPr id="3" name="Picture 2"/>
          <p:cNvPicPr>
            <a:picLocks noChangeAspect="1"/>
          </p:cNvPicPr>
          <p:nvPr/>
        </p:nvPicPr>
        <p:blipFill rotWithShape="1">
          <a:blip r:embed="rId3"/>
          <a:srcRect l="10625" t="3011" b="11330"/>
          <a:stretch/>
        </p:blipFill>
        <p:spPr>
          <a:xfrm>
            <a:off x="3915772" y="2927382"/>
            <a:ext cx="6179315" cy="3948259"/>
          </a:xfrm>
          <a:prstGeom prst="rect">
            <a:avLst/>
          </a:prstGeom>
        </p:spPr>
      </p:pic>
      <p:pic>
        <p:nvPicPr>
          <p:cNvPr id="2" name="Picture 1"/>
          <p:cNvPicPr>
            <a:picLocks noChangeAspect="1"/>
          </p:cNvPicPr>
          <p:nvPr/>
        </p:nvPicPr>
        <p:blipFill rotWithShape="1">
          <a:blip r:embed="rId4"/>
          <a:srcRect r="13077" b="10258"/>
          <a:stretch/>
        </p:blipFill>
        <p:spPr>
          <a:xfrm>
            <a:off x="1" y="0"/>
            <a:ext cx="5365514" cy="3351820"/>
          </a:xfrm>
          <a:prstGeom prst="rect">
            <a:avLst/>
          </a:prstGeom>
        </p:spPr>
      </p:pic>
    </p:spTree>
    <p:extLst>
      <p:ext uri="{BB962C8B-B14F-4D97-AF65-F5344CB8AC3E}">
        <p14:creationId xmlns:p14="http://schemas.microsoft.com/office/powerpoint/2010/main" val="5598837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62" y="259640"/>
            <a:ext cx="8968740" cy="990600"/>
          </a:xfrm>
        </p:spPr>
        <p:txBody>
          <a:bodyPr/>
          <a:lstStyle/>
          <a:p>
            <a:r>
              <a:rPr lang="en-US" sz="3600" dirty="0" smtClean="0"/>
              <a:t>Preconditioning weaned calves</a:t>
            </a:r>
            <a:endParaRPr lang="en-US" sz="3600" dirty="0"/>
          </a:p>
        </p:txBody>
      </p:sp>
      <p:sp>
        <p:nvSpPr>
          <p:cNvPr id="3" name="Content Placeholder 2"/>
          <p:cNvSpPr>
            <a:spLocks noGrp="1"/>
          </p:cNvSpPr>
          <p:nvPr>
            <p:ph sz="quarter" idx="1"/>
          </p:nvPr>
        </p:nvSpPr>
        <p:spPr>
          <a:xfrm>
            <a:off x="246940" y="1274368"/>
            <a:ext cx="9207339" cy="5285898"/>
          </a:xfrm>
        </p:spPr>
        <p:txBody>
          <a:bodyPr/>
          <a:lstStyle/>
          <a:p>
            <a:pPr>
              <a:spcAft>
                <a:spcPts val="1200"/>
              </a:spcAft>
            </a:pPr>
            <a:r>
              <a:rPr lang="en-US" sz="2800" b="0" dirty="0" smtClean="0"/>
              <a:t>Demand for preconditioned calves has increased</a:t>
            </a:r>
          </a:p>
          <a:p>
            <a:pPr lvl="1">
              <a:spcAft>
                <a:spcPts val="1200"/>
              </a:spcAft>
            </a:pPr>
            <a:r>
              <a:rPr lang="en-US" sz="2800" b="0" dirty="0" smtClean="0"/>
              <a:t>Reduces stress of weaning and shipping of calves</a:t>
            </a:r>
          </a:p>
          <a:p>
            <a:pPr lvl="1">
              <a:spcAft>
                <a:spcPts val="1200"/>
              </a:spcAft>
            </a:pPr>
            <a:r>
              <a:rPr lang="en-US" sz="2800" b="0" dirty="0" smtClean="0"/>
              <a:t>Decreases morbidity and mortality in feedlot</a:t>
            </a:r>
          </a:p>
          <a:p>
            <a:pPr lvl="1">
              <a:spcAft>
                <a:spcPts val="1200"/>
              </a:spcAft>
            </a:pPr>
            <a:r>
              <a:rPr lang="en-US" sz="2800" b="0" dirty="0" smtClean="0"/>
              <a:t>Allows </a:t>
            </a:r>
            <a:r>
              <a:rPr lang="en-US" sz="2800" b="0" dirty="0"/>
              <a:t>for premium calf prices</a:t>
            </a:r>
            <a:r>
              <a:rPr lang="en-US" sz="2800" b="0" dirty="0" smtClean="0"/>
              <a:t>/added </a:t>
            </a:r>
            <a:r>
              <a:rPr lang="en-US" sz="2800" b="0" dirty="0"/>
              <a:t>BW gain</a:t>
            </a:r>
          </a:p>
          <a:p>
            <a:pPr>
              <a:spcAft>
                <a:spcPts val="1200"/>
              </a:spcAft>
            </a:pPr>
            <a:r>
              <a:rPr lang="en-US" sz="2800" b="0" dirty="0" smtClean="0"/>
              <a:t>Increased demand for natural and organic calves </a:t>
            </a:r>
          </a:p>
          <a:p>
            <a:pPr lvl="1">
              <a:spcAft>
                <a:spcPts val="1200"/>
              </a:spcAft>
            </a:pPr>
            <a:r>
              <a:rPr lang="en-US" sz="2800" b="0" dirty="0" smtClean="0"/>
              <a:t>Decreased use of antibiotics</a:t>
            </a:r>
          </a:p>
          <a:p>
            <a:pPr lvl="1">
              <a:spcAft>
                <a:spcPts val="1200"/>
              </a:spcAft>
            </a:pPr>
            <a:r>
              <a:rPr lang="en-US" sz="2800" b="0" dirty="0" smtClean="0"/>
              <a:t>Utilization of alternative products</a:t>
            </a:r>
          </a:p>
        </p:txBody>
      </p:sp>
    </p:spTree>
    <p:extLst>
      <p:ext uri="{BB962C8B-B14F-4D97-AF65-F5344CB8AC3E}">
        <p14:creationId xmlns:p14="http://schemas.microsoft.com/office/powerpoint/2010/main" val="289162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chemeClr val="bg1"/>
                                      </p:to>
                                    </p:animClr>
                                  </p:sub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chemeClr val="bg1"/>
                                      </p:to>
                                    </p:animClr>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836" y="-76200"/>
            <a:ext cx="9292762" cy="1018947"/>
          </a:xfrm>
        </p:spPr>
        <p:txBody>
          <a:bodyPr>
            <a:normAutofit/>
          </a:bodyPr>
          <a:lstStyle/>
          <a:p>
            <a:pPr algn="ctr"/>
            <a:r>
              <a:rPr lang="en-US" sz="3600" b="1" dirty="0" smtClean="0">
                <a:solidFill>
                  <a:srgbClr val="000090"/>
                </a:solidFill>
                <a:latin typeface="Arial"/>
                <a:cs typeface="Arial"/>
              </a:rPr>
              <a:t>Materials &amp; Methods</a:t>
            </a:r>
            <a:endParaRPr lang="en-US" sz="3600" b="1" dirty="0">
              <a:solidFill>
                <a:srgbClr val="000090"/>
              </a:solidFill>
              <a:latin typeface="Arial"/>
              <a:cs typeface="Arial"/>
            </a:endParaRPr>
          </a:p>
        </p:txBody>
      </p:sp>
      <p:sp>
        <p:nvSpPr>
          <p:cNvPr id="3" name="Content Placeholder 2"/>
          <p:cNvSpPr>
            <a:spLocks noGrp="1"/>
          </p:cNvSpPr>
          <p:nvPr>
            <p:ph idx="1"/>
          </p:nvPr>
        </p:nvSpPr>
        <p:spPr>
          <a:xfrm>
            <a:off x="419100" y="685800"/>
            <a:ext cx="9471660" cy="5964916"/>
          </a:xfrm>
        </p:spPr>
        <p:txBody>
          <a:bodyPr>
            <a:noAutofit/>
          </a:bodyPr>
          <a:lstStyle/>
          <a:p>
            <a:pPr>
              <a:spcBef>
                <a:spcPts val="600"/>
              </a:spcBef>
              <a:spcAft>
                <a:spcPts val="600"/>
              </a:spcAft>
            </a:pPr>
            <a:r>
              <a:rPr lang="en-US" sz="2200" b="0" dirty="0" smtClean="0">
                <a:latin typeface="Arial"/>
                <a:cs typeface="Arial"/>
              </a:rPr>
              <a:t>Angus, Brangus calves</a:t>
            </a:r>
          </a:p>
          <a:p>
            <a:pPr lvl="1">
              <a:spcBef>
                <a:spcPts val="600"/>
              </a:spcBef>
              <a:spcAft>
                <a:spcPts val="600"/>
              </a:spcAft>
            </a:pPr>
            <a:r>
              <a:rPr lang="en-US" sz="2200" b="0" dirty="0" err="1" smtClean="0">
                <a:latin typeface="Arial"/>
                <a:cs typeface="Arial"/>
              </a:rPr>
              <a:t>Yr</a:t>
            </a:r>
            <a:r>
              <a:rPr lang="en-US" sz="2200" b="0" dirty="0" smtClean="0">
                <a:latin typeface="Arial"/>
                <a:cs typeface="Arial"/>
              </a:rPr>
              <a:t> 1 (n=80 steers, n=80 heifers) </a:t>
            </a:r>
            <a:r>
              <a:rPr lang="en-US" sz="2200" b="0" dirty="0" err="1" smtClean="0">
                <a:latin typeface="Arial"/>
                <a:cs typeface="Arial"/>
              </a:rPr>
              <a:t>Yr</a:t>
            </a:r>
            <a:r>
              <a:rPr lang="en-US" sz="2200" b="0" dirty="0" smtClean="0">
                <a:latin typeface="Arial"/>
                <a:cs typeface="Arial"/>
              </a:rPr>
              <a:t> 2 (n=114 steers, n=63 heifers)</a:t>
            </a:r>
          </a:p>
          <a:p>
            <a:pPr>
              <a:spcBef>
                <a:spcPts val="600"/>
              </a:spcBef>
              <a:spcAft>
                <a:spcPts val="600"/>
              </a:spcAft>
            </a:pPr>
            <a:r>
              <a:rPr lang="en-US" sz="2200" b="0" dirty="0" smtClean="0">
                <a:latin typeface="Arial"/>
                <a:cs typeface="Arial"/>
              </a:rPr>
              <a:t>Treatments + wheat-</a:t>
            </a:r>
            <a:r>
              <a:rPr lang="en-US" sz="2200" b="0" dirty="0" err="1" smtClean="0">
                <a:latin typeface="Arial"/>
                <a:cs typeface="Arial"/>
              </a:rPr>
              <a:t>mids</a:t>
            </a:r>
            <a:r>
              <a:rPr lang="en-US" sz="2200" b="0" dirty="0" smtClean="0">
                <a:latin typeface="Arial"/>
                <a:cs typeface="Arial"/>
              </a:rPr>
              <a:t> cottonseed meal pellet (14%CP 67%TDN)</a:t>
            </a:r>
            <a:endParaRPr lang="en-US" sz="2200" b="0" dirty="0">
              <a:latin typeface="Arial"/>
              <a:cs typeface="Arial"/>
            </a:endParaRPr>
          </a:p>
          <a:p>
            <a:pPr lvl="1">
              <a:spcBef>
                <a:spcPts val="600"/>
              </a:spcBef>
              <a:spcAft>
                <a:spcPts val="600"/>
              </a:spcAft>
            </a:pPr>
            <a:r>
              <a:rPr lang="en-US" sz="2200" b="0" dirty="0" smtClean="0">
                <a:solidFill>
                  <a:srgbClr val="000061"/>
                </a:solidFill>
                <a:latin typeface="Arial"/>
                <a:cs typeface="Arial"/>
              </a:rPr>
              <a:t>Control supplemented with no additives (CON)</a:t>
            </a:r>
            <a:endParaRPr lang="en-US" sz="2200" b="0" dirty="0">
              <a:solidFill>
                <a:srgbClr val="000061"/>
              </a:solidFill>
              <a:latin typeface="Arial"/>
              <a:cs typeface="Arial"/>
            </a:endParaRPr>
          </a:p>
          <a:p>
            <a:pPr lvl="1">
              <a:spcBef>
                <a:spcPts val="600"/>
              </a:spcBef>
              <a:spcAft>
                <a:spcPts val="600"/>
              </a:spcAft>
            </a:pPr>
            <a:r>
              <a:rPr lang="en-US" sz="2200" b="0" dirty="0" err="1" smtClean="0">
                <a:solidFill>
                  <a:srgbClr val="000061"/>
                </a:solidFill>
                <a:latin typeface="Arial"/>
                <a:cs typeface="Arial"/>
              </a:rPr>
              <a:t>Chloratetracycline</a:t>
            </a:r>
            <a:r>
              <a:rPr lang="en-US" sz="2200" b="0" dirty="0" smtClean="0">
                <a:solidFill>
                  <a:srgbClr val="000061"/>
                </a:solidFill>
                <a:latin typeface="Arial"/>
                <a:cs typeface="Arial"/>
              </a:rPr>
              <a:t> (CYC) 350 g/</a:t>
            </a:r>
            <a:r>
              <a:rPr lang="en-US" sz="2200" b="0" dirty="0" err="1" smtClean="0">
                <a:solidFill>
                  <a:srgbClr val="000061"/>
                </a:solidFill>
                <a:latin typeface="Arial"/>
                <a:cs typeface="Arial"/>
              </a:rPr>
              <a:t>hd</a:t>
            </a:r>
            <a:r>
              <a:rPr lang="en-US" sz="2200" b="0" dirty="0" smtClean="0">
                <a:solidFill>
                  <a:srgbClr val="000061"/>
                </a:solidFill>
                <a:latin typeface="Arial"/>
                <a:cs typeface="Arial"/>
              </a:rPr>
              <a:t>/d</a:t>
            </a:r>
            <a:endParaRPr lang="en-US" sz="2200" b="0" dirty="0">
              <a:solidFill>
                <a:srgbClr val="000061"/>
              </a:solidFill>
              <a:latin typeface="Arial"/>
              <a:cs typeface="Arial"/>
            </a:endParaRPr>
          </a:p>
          <a:p>
            <a:pPr lvl="1">
              <a:spcBef>
                <a:spcPts val="600"/>
              </a:spcBef>
              <a:spcAft>
                <a:spcPts val="600"/>
              </a:spcAft>
            </a:pPr>
            <a:r>
              <a:rPr lang="en-US" sz="2200" b="0" dirty="0" err="1" smtClean="0">
                <a:solidFill>
                  <a:srgbClr val="000061"/>
                </a:solidFill>
                <a:latin typeface="Arial"/>
                <a:cs typeface="Arial"/>
              </a:rPr>
              <a:t>Monensin</a:t>
            </a:r>
            <a:r>
              <a:rPr lang="en-US" sz="2200" b="0" dirty="0" smtClean="0">
                <a:solidFill>
                  <a:srgbClr val="000061"/>
                </a:solidFill>
                <a:latin typeface="Arial"/>
                <a:cs typeface="Arial"/>
              </a:rPr>
              <a:t> (RUM) 175 mg/</a:t>
            </a:r>
            <a:r>
              <a:rPr lang="en-US" sz="2200" b="0" dirty="0" err="1" smtClean="0">
                <a:solidFill>
                  <a:srgbClr val="000061"/>
                </a:solidFill>
                <a:latin typeface="Arial"/>
                <a:cs typeface="Arial"/>
              </a:rPr>
              <a:t>hd</a:t>
            </a:r>
            <a:r>
              <a:rPr lang="en-US" sz="2200" b="0" dirty="0" smtClean="0">
                <a:solidFill>
                  <a:srgbClr val="000061"/>
                </a:solidFill>
                <a:latin typeface="Arial"/>
                <a:cs typeface="Arial"/>
              </a:rPr>
              <a:t>/d</a:t>
            </a:r>
            <a:endParaRPr lang="en-US" sz="2200" b="0" dirty="0">
              <a:solidFill>
                <a:srgbClr val="000061"/>
              </a:solidFill>
              <a:latin typeface="Arial"/>
              <a:cs typeface="Arial"/>
            </a:endParaRPr>
          </a:p>
          <a:p>
            <a:pPr lvl="1">
              <a:spcBef>
                <a:spcPts val="600"/>
              </a:spcBef>
              <a:spcAft>
                <a:spcPts val="600"/>
              </a:spcAft>
            </a:pPr>
            <a:r>
              <a:rPr lang="en-US" sz="2200" b="0" dirty="0" smtClean="0">
                <a:solidFill>
                  <a:srgbClr val="000061"/>
                </a:solidFill>
                <a:latin typeface="Arial"/>
                <a:cs typeface="Arial"/>
              </a:rPr>
              <a:t>Rumen modifier (ACT) 5 g/</a:t>
            </a:r>
            <a:r>
              <a:rPr lang="en-US" sz="2200" b="0" dirty="0" err="1" smtClean="0">
                <a:solidFill>
                  <a:srgbClr val="000061"/>
                </a:solidFill>
                <a:latin typeface="Arial"/>
                <a:cs typeface="Arial"/>
              </a:rPr>
              <a:t>hd</a:t>
            </a:r>
            <a:r>
              <a:rPr lang="en-US" sz="2200" b="0" dirty="0" smtClean="0">
                <a:solidFill>
                  <a:srgbClr val="000061"/>
                </a:solidFill>
                <a:latin typeface="Arial"/>
                <a:cs typeface="Arial"/>
              </a:rPr>
              <a:t>/d (</a:t>
            </a:r>
            <a:r>
              <a:rPr lang="en-US" sz="2200" b="0" dirty="0" err="1" smtClean="0">
                <a:solidFill>
                  <a:srgbClr val="000061"/>
                </a:solidFill>
                <a:latin typeface="Arial"/>
                <a:cs typeface="Arial"/>
              </a:rPr>
              <a:t>Actigen</a:t>
            </a:r>
            <a:r>
              <a:rPr lang="en-US" sz="2200" b="0" dirty="0" smtClean="0">
                <a:solidFill>
                  <a:srgbClr val="000061"/>
                </a:solidFill>
                <a:latin typeface="Arial"/>
                <a:cs typeface="Arial"/>
              </a:rPr>
              <a:t>)</a:t>
            </a:r>
          </a:p>
          <a:p>
            <a:pPr>
              <a:spcBef>
                <a:spcPts val="600"/>
              </a:spcBef>
              <a:spcAft>
                <a:spcPts val="600"/>
              </a:spcAft>
            </a:pPr>
            <a:r>
              <a:rPr lang="en-US" sz="2200" b="0" dirty="0" err="1" smtClean="0">
                <a:latin typeface="Arial"/>
                <a:cs typeface="Arial"/>
              </a:rPr>
              <a:t>Drylot</a:t>
            </a:r>
            <a:r>
              <a:rPr lang="en-US" sz="2200" b="0" dirty="0" smtClean="0">
                <a:latin typeface="Arial"/>
                <a:cs typeface="Arial"/>
              </a:rPr>
              <a:t> 0-7 perennial peanut hay</a:t>
            </a:r>
          </a:p>
          <a:p>
            <a:pPr>
              <a:spcBef>
                <a:spcPts val="600"/>
              </a:spcBef>
              <a:spcAft>
                <a:spcPts val="600"/>
              </a:spcAft>
            </a:pPr>
            <a:r>
              <a:rPr lang="en-US" sz="2200" b="0" dirty="0" smtClean="0">
                <a:latin typeface="Arial"/>
                <a:cs typeface="Arial"/>
              </a:rPr>
              <a:t>Pasture day 7-52 (yr1) 7-50 (</a:t>
            </a:r>
            <a:r>
              <a:rPr lang="en-US" sz="2200" b="0" dirty="0" err="1" smtClean="0">
                <a:latin typeface="Arial"/>
                <a:cs typeface="Arial"/>
              </a:rPr>
              <a:t>yr</a:t>
            </a:r>
            <a:r>
              <a:rPr lang="en-US" sz="2200" b="0" dirty="0" smtClean="0">
                <a:latin typeface="Arial"/>
                <a:cs typeface="Arial"/>
              </a:rPr>
              <a:t> 2) and  </a:t>
            </a:r>
            <a:r>
              <a:rPr lang="en-US" sz="2200" b="0" dirty="0" err="1" smtClean="0">
                <a:latin typeface="Arial"/>
                <a:cs typeface="Arial"/>
              </a:rPr>
              <a:t>yr</a:t>
            </a:r>
            <a:r>
              <a:rPr lang="en-US" sz="2200" b="0" dirty="0" smtClean="0">
                <a:latin typeface="Arial"/>
                <a:cs typeface="Arial"/>
              </a:rPr>
              <a:t> 2 transport phase d 51-52</a:t>
            </a:r>
          </a:p>
          <a:p>
            <a:pPr>
              <a:spcBef>
                <a:spcPts val="600"/>
              </a:spcBef>
              <a:spcAft>
                <a:spcPts val="600"/>
              </a:spcAft>
            </a:pPr>
            <a:r>
              <a:rPr lang="en-US" sz="2200" b="0" dirty="0" smtClean="0">
                <a:latin typeface="Arial"/>
                <a:cs typeface="Arial"/>
              </a:rPr>
              <a:t>Intensive blood samples for Acute Phase Protein determination</a:t>
            </a:r>
          </a:p>
          <a:p>
            <a:pPr lvl="1">
              <a:spcBef>
                <a:spcPts val="600"/>
              </a:spcBef>
              <a:spcAft>
                <a:spcPts val="600"/>
              </a:spcAft>
            </a:pPr>
            <a:r>
              <a:rPr lang="en-US" sz="2200" b="0" dirty="0" err="1" smtClean="0">
                <a:latin typeface="Arial"/>
                <a:cs typeface="Arial"/>
              </a:rPr>
              <a:t>Yr</a:t>
            </a:r>
            <a:r>
              <a:rPr lang="en-US" sz="2200" b="0" dirty="0" smtClean="0">
                <a:latin typeface="Arial"/>
                <a:cs typeface="Arial"/>
              </a:rPr>
              <a:t> 1: 0, 1, 4, 7, 11, 14</a:t>
            </a:r>
          </a:p>
          <a:p>
            <a:pPr lvl="1">
              <a:spcBef>
                <a:spcPts val="600"/>
              </a:spcBef>
              <a:spcAft>
                <a:spcPts val="600"/>
              </a:spcAft>
            </a:pPr>
            <a:r>
              <a:rPr lang="en-US" sz="2200" b="0" dirty="0" err="1" smtClean="0">
                <a:latin typeface="Arial"/>
                <a:cs typeface="Arial"/>
              </a:rPr>
              <a:t>Yr</a:t>
            </a:r>
            <a:r>
              <a:rPr lang="en-US" sz="2200" b="0" dirty="0" smtClean="0">
                <a:latin typeface="Arial"/>
                <a:cs typeface="Arial"/>
              </a:rPr>
              <a:t> 2: 0, 1, 3, 7, 14, </a:t>
            </a:r>
            <a:r>
              <a:rPr lang="en-US" sz="2200" b="0" dirty="0" smtClean="0">
                <a:solidFill>
                  <a:srgbClr val="FF0000"/>
                </a:solidFill>
                <a:latin typeface="Arial"/>
                <a:cs typeface="Arial"/>
              </a:rPr>
              <a:t>50, 51, 52, 55, 59, 65, 66</a:t>
            </a:r>
          </a:p>
        </p:txBody>
      </p:sp>
    </p:spTree>
    <p:extLst>
      <p:ext uri="{BB962C8B-B14F-4D97-AF65-F5344CB8AC3E}">
        <p14:creationId xmlns:p14="http://schemas.microsoft.com/office/powerpoint/2010/main" val="34646758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1928" y="856575"/>
            <a:ext cx="8184301" cy="5264911"/>
          </a:xfrm>
          <a:prstGeom prst="rect">
            <a:avLst/>
          </a:prstGeom>
        </p:spPr>
      </p:pic>
    </p:spTree>
    <p:extLst>
      <p:ext uri="{BB962C8B-B14F-4D97-AF65-F5344CB8AC3E}">
        <p14:creationId xmlns:p14="http://schemas.microsoft.com/office/powerpoint/2010/main" val="705048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52190"/>
            <a:ext cx="8968740" cy="990600"/>
          </a:xfrm>
        </p:spPr>
        <p:txBody>
          <a:bodyPr/>
          <a:lstStyle/>
          <a:p>
            <a:pPr algn="ctr"/>
            <a:r>
              <a:rPr lang="en-US" sz="2000" b="1" dirty="0">
                <a:solidFill>
                  <a:srgbClr val="0000FF"/>
                </a:solidFill>
                <a:latin typeface="+mn-lt"/>
              </a:rPr>
              <a:t>The effect of supplemental feed additive treatment on calf </a:t>
            </a:r>
            <a:r>
              <a:rPr lang="en-US" sz="2000" b="1" dirty="0" smtClean="0">
                <a:solidFill>
                  <a:srgbClr val="0000FF"/>
                </a:solidFill>
                <a:latin typeface="+mn-lt"/>
              </a:rPr>
              <a:t>growth </a:t>
            </a:r>
            <a:r>
              <a:rPr lang="en-US" sz="2000" b="1" dirty="0">
                <a:solidFill>
                  <a:srgbClr val="0000FF"/>
                </a:solidFill>
                <a:latin typeface="+mn-lt"/>
              </a:rPr>
              <a:t>and economic outcome during </a:t>
            </a:r>
            <a:r>
              <a:rPr lang="en-US" sz="2000" b="1" dirty="0" err="1" smtClean="0">
                <a:solidFill>
                  <a:srgbClr val="0000FF"/>
                </a:solidFill>
                <a:latin typeface="+mn-lt"/>
              </a:rPr>
              <a:t>backgrounding</a:t>
            </a:r>
            <a:r>
              <a:rPr lang="en-US" sz="2000" b="1" dirty="0" smtClean="0">
                <a:solidFill>
                  <a:srgbClr val="0000FF"/>
                </a:solidFill>
                <a:latin typeface="+mn-lt"/>
              </a:rPr>
              <a:t> (Year 1) </a:t>
            </a:r>
            <a:endParaRPr lang="en-US" sz="2000" b="1" dirty="0">
              <a:solidFill>
                <a:srgbClr val="0000FF"/>
              </a:solidFill>
              <a:latin typeface="+mn-lt"/>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322650352"/>
              </p:ext>
            </p:extLst>
          </p:nvPr>
        </p:nvGraphicFramePr>
        <p:xfrm>
          <a:off x="476246" y="964464"/>
          <a:ext cx="8942759" cy="5650970"/>
        </p:xfrm>
        <a:graphic>
          <a:graphicData uri="http://schemas.openxmlformats.org/presentationml/2006/ole">
            <mc:AlternateContent xmlns:mc="http://schemas.openxmlformats.org/markup-compatibility/2006">
              <mc:Choice xmlns:v="urn:schemas-microsoft-com:vml" Requires="v">
                <p:oleObj spid="_x0000_s3149" name="Document" r:id="rId4" imgW="6604000" imgH="8115300" progId="Word.Document.12">
                  <p:embed/>
                </p:oleObj>
              </mc:Choice>
              <mc:Fallback>
                <p:oleObj name="Document" r:id="rId4" imgW="6604000" imgH="8115300" progId="Word.Document.12">
                  <p:embed/>
                  <p:pic>
                    <p:nvPicPr>
                      <p:cNvPr id="0" name=""/>
                      <p:cNvPicPr/>
                      <p:nvPr/>
                    </p:nvPicPr>
                    <p:blipFill>
                      <a:blip r:embed="rId5"/>
                      <a:stretch>
                        <a:fillRect/>
                      </a:stretch>
                    </p:blipFill>
                    <p:spPr>
                      <a:xfrm>
                        <a:off x="476246" y="964464"/>
                        <a:ext cx="8942759" cy="5650970"/>
                      </a:xfrm>
                      <a:prstGeom prst="rect">
                        <a:avLst/>
                      </a:prstGeom>
                    </p:spPr>
                  </p:pic>
                </p:oleObj>
              </mc:Fallback>
            </mc:AlternateContent>
          </a:graphicData>
        </a:graphic>
      </p:graphicFrame>
    </p:spTree>
    <p:extLst>
      <p:ext uri="{BB962C8B-B14F-4D97-AF65-F5344CB8AC3E}">
        <p14:creationId xmlns:p14="http://schemas.microsoft.com/office/powerpoint/2010/main" val="3702099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52190"/>
            <a:ext cx="8968740" cy="990600"/>
          </a:xfrm>
        </p:spPr>
        <p:txBody>
          <a:bodyPr/>
          <a:lstStyle/>
          <a:p>
            <a:pPr algn="ctr"/>
            <a:r>
              <a:rPr lang="en-US" sz="2000" b="1" dirty="0">
                <a:solidFill>
                  <a:srgbClr val="0000FF"/>
                </a:solidFill>
                <a:latin typeface="+mn-lt"/>
              </a:rPr>
              <a:t>The effect of supplemental feed additive treatment on calf </a:t>
            </a:r>
            <a:r>
              <a:rPr lang="en-US" sz="2000" b="1" dirty="0" smtClean="0">
                <a:solidFill>
                  <a:srgbClr val="0000FF"/>
                </a:solidFill>
                <a:latin typeface="+mn-lt"/>
              </a:rPr>
              <a:t>growth </a:t>
            </a:r>
            <a:r>
              <a:rPr lang="en-US" sz="2000" b="1" dirty="0">
                <a:solidFill>
                  <a:srgbClr val="0000FF"/>
                </a:solidFill>
                <a:latin typeface="+mn-lt"/>
              </a:rPr>
              <a:t>and economic outcome during </a:t>
            </a:r>
            <a:r>
              <a:rPr lang="en-US" sz="2000" b="1" dirty="0" err="1" smtClean="0">
                <a:solidFill>
                  <a:srgbClr val="0000FF"/>
                </a:solidFill>
                <a:latin typeface="+mn-lt"/>
              </a:rPr>
              <a:t>backgrounding</a:t>
            </a:r>
            <a:r>
              <a:rPr lang="en-US" sz="2000" b="1" dirty="0" smtClean="0">
                <a:solidFill>
                  <a:srgbClr val="0000FF"/>
                </a:solidFill>
                <a:latin typeface="+mn-lt"/>
              </a:rPr>
              <a:t> (Year 2) </a:t>
            </a:r>
            <a:endParaRPr lang="en-US" sz="2000" b="1" dirty="0">
              <a:solidFill>
                <a:srgbClr val="0000FF"/>
              </a:solidFill>
              <a:latin typeface="+mn-lt"/>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119202634"/>
              </p:ext>
            </p:extLst>
          </p:nvPr>
        </p:nvGraphicFramePr>
        <p:xfrm>
          <a:off x="488967" y="1093754"/>
          <a:ext cx="9335722" cy="5415835"/>
        </p:xfrm>
        <a:graphic>
          <a:graphicData uri="http://schemas.openxmlformats.org/presentationml/2006/ole">
            <mc:AlternateContent xmlns:mc="http://schemas.openxmlformats.org/markup-compatibility/2006">
              <mc:Choice xmlns:v="urn:schemas-microsoft-com:vml" Requires="v">
                <p:oleObj spid="_x0000_s4170" name="Document" r:id="rId4" imgW="7175500" imgH="6223000" progId="Word.Document.12">
                  <p:embed/>
                </p:oleObj>
              </mc:Choice>
              <mc:Fallback>
                <p:oleObj name="Document" r:id="rId4" imgW="7175500" imgH="6223000" progId="Word.Document.12">
                  <p:embed/>
                  <p:pic>
                    <p:nvPicPr>
                      <p:cNvPr id="0" name=""/>
                      <p:cNvPicPr/>
                      <p:nvPr/>
                    </p:nvPicPr>
                    <p:blipFill>
                      <a:blip r:embed="rId5"/>
                      <a:stretch>
                        <a:fillRect/>
                      </a:stretch>
                    </p:blipFill>
                    <p:spPr>
                      <a:xfrm>
                        <a:off x="488967" y="1093754"/>
                        <a:ext cx="9335722" cy="5415835"/>
                      </a:xfrm>
                      <a:prstGeom prst="rect">
                        <a:avLst/>
                      </a:prstGeom>
                    </p:spPr>
                  </p:pic>
                </p:oleObj>
              </mc:Fallback>
            </mc:AlternateContent>
          </a:graphicData>
        </a:graphic>
      </p:graphicFrame>
    </p:spTree>
    <p:extLst>
      <p:ext uri="{BB962C8B-B14F-4D97-AF65-F5344CB8AC3E}">
        <p14:creationId xmlns:p14="http://schemas.microsoft.com/office/powerpoint/2010/main" val="31495119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b="1" dirty="0">
                <a:solidFill>
                  <a:srgbClr val="0000FF"/>
                </a:solidFill>
                <a:latin typeface="Calibri" pitchFamily="34" charset="0"/>
              </a:rPr>
              <a:t>Haptoglobin concentration of calves during 14 d post-weaning, </a:t>
            </a:r>
            <a:r>
              <a:rPr lang="en-US" sz="2800" b="1" dirty="0" err="1">
                <a:solidFill>
                  <a:srgbClr val="0000FF"/>
                </a:solidFill>
                <a:latin typeface="Calibri" pitchFamily="34" charset="0"/>
              </a:rPr>
              <a:t>yr</a:t>
            </a:r>
            <a:r>
              <a:rPr lang="en-US" sz="2800" b="1" dirty="0">
                <a:solidFill>
                  <a:srgbClr val="0000FF"/>
                </a:solidFill>
                <a:latin typeface="Calibri" pitchFamily="34" charset="0"/>
              </a:rPr>
              <a:t> </a:t>
            </a:r>
            <a:r>
              <a:rPr lang="en-US" sz="2800" b="1" dirty="0" smtClean="0">
                <a:solidFill>
                  <a:srgbClr val="0000FF"/>
                </a:solidFill>
                <a:latin typeface="Calibri" pitchFamily="34" charset="0"/>
              </a:rPr>
              <a:t>1, fed different feed additives</a:t>
            </a:r>
            <a:endParaRPr lang="en-US" sz="2800" b="1" dirty="0">
              <a:solidFill>
                <a:srgbClr val="0000FF"/>
              </a:solidFill>
            </a:endParaRPr>
          </a:p>
        </p:txBody>
      </p:sp>
      <p:graphicFrame>
        <p:nvGraphicFramePr>
          <p:cNvPr id="3" name="Chart 2"/>
          <p:cNvGraphicFramePr/>
          <p:nvPr>
            <p:extLst>
              <p:ext uri="{D42A27DB-BD31-4B8C-83A1-F6EECF244321}">
                <p14:modId xmlns:p14="http://schemas.microsoft.com/office/powerpoint/2010/main" val="3624215908"/>
              </p:ext>
            </p:extLst>
          </p:nvPr>
        </p:nvGraphicFramePr>
        <p:xfrm>
          <a:off x="875766" y="1329767"/>
          <a:ext cx="7605990" cy="491564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233496" y="4612392"/>
            <a:ext cx="1938566" cy="369332"/>
          </a:xfrm>
          <a:prstGeom prst="rect">
            <a:avLst/>
          </a:prstGeom>
          <a:noFill/>
        </p:spPr>
        <p:txBody>
          <a:bodyPr wrap="square" rtlCol="0">
            <a:spAutoFit/>
          </a:bodyPr>
          <a:lstStyle/>
          <a:p>
            <a:r>
              <a:rPr lang="en-US" dirty="0" smtClean="0">
                <a:solidFill>
                  <a:srgbClr val="000090"/>
                </a:solidFill>
              </a:rPr>
              <a:t>Day P &lt; 0.0001</a:t>
            </a:r>
            <a:endParaRPr lang="en-US" dirty="0">
              <a:solidFill>
                <a:srgbClr val="000090"/>
              </a:solidFill>
            </a:endParaRPr>
          </a:p>
        </p:txBody>
      </p:sp>
    </p:spTree>
    <p:extLst>
      <p:ext uri="{BB962C8B-B14F-4D97-AF65-F5344CB8AC3E}">
        <p14:creationId xmlns:p14="http://schemas.microsoft.com/office/powerpoint/2010/main" val="34664882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161752"/>
            <a:ext cx="8968740" cy="990600"/>
          </a:xfrm>
        </p:spPr>
        <p:txBody>
          <a:bodyPr/>
          <a:lstStyle/>
          <a:p>
            <a:pPr algn="ctr"/>
            <a:r>
              <a:rPr lang="en-US" sz="2800" b="1" dirty="0" smtClean="0">
                <a:solidFill>
                  <a:srgbClr val="0000FF"/>
                </a:solidFill>
                <a:latin typeface="Calibri" pitchFamily="34" charset="0"/>
              </a:rPr>
              <a:t>Ceruloplasmin concentrations </a:t>
            </a:r>
            <a:r>
              <a:rPr lang="en-US" sz="2800" b="1" dirty="0">
                <a:solidFill>
                  <a:srgbClr val="0000FF"/>
                </a:solidFill>
                <a:latin typeface="Calibri" pitchFamily="34" charset="0"/>
              </a:rPr>
              <a:t>of calves during 14 d post-weaning, </a:t>
            </a:r>
            <a:r>
              <a:rPr lang="en-US" sz="2800" b="1" dirty="0" err="1">
                <a:solidFill>
                  <a:srgbClr val="0000FF"/>
                </a:solidFill>
                <a:latin typeface="Calibri" pitchFamily="34" charset="0"/>
              </a:rPr>
              <a:t>yr</a:t>
            </a:r>
            <a:r>
              <a:rPr lang="en-US" sz="2800" b="1" dirty="0">
                <a:solidFill>
                  <a:srgbClr val="0000FF"/>
                </a:solidFill>
                <a:latin typeface="Calibri" pitchFamily="34" charset="0"/>
              </a:rPr>
              <a:t> 1, fed different feed </a:t>
            </a:r>
            <a:r>
              <a:rPr lang="en-US" sz="2800" b="1" dirty="0" smtClean="0">
                <a:solidFill>
                  <a:srgbClr val="0000FF"/>
                </a:solidFill>
                <a:latin typeface="Calibri" pitchFamily="34" charset="0"/>
              </a:rPr>
              <a:t>additives</a:t>
            </a:r>
            <a:endParaRPr lang="en-US" sz="2800" dirty="0"/>
          </a:p>
        </p:txBody>
      </p:sp>
      <p:graphicFrame>
        <p:nvGraphicFramePr>
          <p:cNvPr id="3" name="Chart 2"/>
          <p:cNvGraphicFramePr/>
          <p:nvPr>
            <p:extLst>
              <p:ext uri="{D42A27DB-BD31-4B8C-83A1-F6EECF244321}">
                <p14:modId xmlns:p14="http://schemas.microsoft.com/office/powerpoint/2010/main" val="2763268729"/>
              </p:ext>
            </p:extLst>
          </p:nvPr>
        </p:nvGraphicFramePr>
        <p:xfrm>
          <a:off x="687243" y="1504740"/>
          <a:ext cx="9038568" cy="500331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7169358" y="1754716"/>
            <a:ext cx="2155817" cy="369332"/>
          </a:xfrm>
          <a:prstGeom prst="rect">
            <a:avLst/>
          </a:prstGeom>
          <a:noFill/>
        </p:spPr>
        <p:txBody>
          <a:bodyPr wrap="square" rtlCol="0">
            <a:spAutoFit/>
          </a:bodyPr>
          <a:lstStyle/>
          <a:p>
            <a:r>
              <a:rPr lang="en-US" dirty="0" err="1" smtClean="0">
                <a:solidFill>
                  <a:srgbClr val="000090"/>
                </a:solidFill>
              </a:rPr>
              <a:t>Trt</a:t>
            </a:r>
            <a:r>
              <a:rPr lang="en-US" dirty="0" smtClean="0">
                <a:solidFill>
                  <a:srgbClr val="000090"/>
                </a:solidFill>
              </a:rPr>
              <a:t> x Day P = 0.01</a:t>
            </a:r>
            <a:endParaRPr lang="en-US" dirty="0">
              <a:solidFill>
                <a:srgbClr val="000090"/>
              </a:solidFill>
            </a:endParaRPr>
          </a:p>
        </p:txBody>
      </p:sp>
    </p:spTree>
    <p:extLst>
      <p:ext uri="{BB962C8B-B14F-4D97-AF65-F5344CB8AC3E}">
        <p14:creationId xmlns:p14="http://schemas.microsoft.com/office/powerpoint/2010/main" val="18034915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674" y="549928"/>
            <a:ext cx="8968740" cy="990600"/>
          </a:xfrm>
        </p:spPr>
        <p:txBody>
          <a:bodyPr/>
          <a:lstStyle/>
          <a:p>
            <a:r>
              <a:rPr lang="en-US" sz="3600" dirty="0" smtClean="0">
                <a:solidFill>
                  <a:srgbClr val="FF6600"/>
                </a:solidFill>
              </a:rPr>
              <a:t>Introduction</a:t>
            </a:r>
            <a:endParaRPr lang="en-US" sz="3600" dirty="0">
              <a:solidFill>
                <a:srgbClr val="FF6600"/>
              </a:solidFill>
            </a:endParaRPr>
          </a:p>
        </p:txBody>
      </p:sp>
      <p:sp>
        <p:nvSpPr>
          <p:cNvPr id="3" name="Content Placeholder 2"/>
          <p:cNvSpPr>
            <a:spLocks noGrp="1"/>
          </p:cNvSpPr>
          <p:nvPr>
            <p:ph sz="quarter" idx="1"/>
          </p:nvPr>
        </p:nvSpPr>
        <p:spPr>
          <a:xfrm>
            <a:off x="569773" y="1395888"/>
            <a:ext cx="8968740" cy="751996"/>
          </a:xfrm>
        </p:spPr>
        <p:txBody>
          <a:bodyPr/>
          <a:lstStyle/>
          <a:p>
            <a:pPr>
              <a:spcBef>
                <a:spcPts val="1200"/>
              </a:spcBef>
              <a:spcAft>
                <a:spcPts val="1200"/>
              </a:spcAft>
            </a:pPr>
            <a:r>
              <a:rPr lang="en-US" sz="2800" dirty="0" smtClean="0"/>
              <a:t>Born and raised in Red lodge, MT </a:t>
            </a:r>
          </a:p>
        </p:txBody>
      </p:sp>
      <p:pic>
        <p:nvPicPr>
          <p:cNvPr id="5" name="Picture 4"/>
          <p:cNvPicPr>
            <a:picLocks noChangeAspect="1"/>
          </p:cNvPicPr>
          <p:nvPr/>
        </p:nvPicPr>
        <p:blipFill>
          <a:blip r:embed="rId2"/>
          <a:stretch>
            <a:fillRect/>
          </a:stretch>
        </p:blipFill>
        <p:spPr>
          <a:xfrm>
            <a:off x="943464" y="2003241"/>
            <a:ext cx="7823143" cy="4363362"/>
          </a:xfrm>
          <a:prstGeom prst="rect">
            <a:avLst/>
          </a:prstGeom>
        </p:spPr>
      </p:pic>
    </p:spTree>
    <p:extLst>
      <p:ext uri="{BB962C8B-B14F-4D97-AF65-F5344CB8AC3E}">
        <p14:creationId xmlns:p14="http://schemas.microsoft.com/office/powerpoint/2010/main" val="41156346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576" y="94904"/>
            <a:ext cx="8968740" cy="990600"/>
          </a:xfrm>
        </p:spPr>
        <p:txBody>
          <a:bodyPr/>
          <a:lstStyle/>
          <a:p>
            <a:pPr algn="ctr"/>
            <a:r>
              <a:rPr lang="en-US" sz="2800" b="1" dirty="0" err="1" smtClean="0">
                <a:solidFill>
                  <a:srgbClr val="0000FF"/>
                </a:solidFill>
                <a:latin typeface="Calibri" pitchFamily="34" charset="0"/>
              </a:rPr>
              <a:t>Haptoglobin</a:t>
            </a:r>
            <a:r>
              <a:rPr lang="en-US" sz="2800" b="1" dirty="0" smtClean="0">
                <a:solidFill>
                  <a:srgbClr val="0000FF"/>
                </a:solidFill>
                <a:latin typeface="Calibri" pitchFamily="34" charset="0"/>
              </a:rPr>
              <a:t> &amp; Ceruloplasmin </a:t>
            </a:r>
            <a:r>
              <a:rPr lang="en-US" sz="2800" b="1" dirty="0">
                <a:solidFill>
                  <a:srgbClr val="0000FF"/>
                </a:solidFill>
                <a:latin typeface="Calibri" pitchFamily="34" charset="0"/>
              </a:rPr>
              <a:t>concentrations of calves </a:t>
            </a:r>
            <a:r>
              <a:rPr lang="en-US" sz="2800" b="1" dirty="0" smtClean="0">
                <a:solidFill>
                  <a:srgbClr val="0000FF"/>
                </a:solidFill>
                <a:latin typeface="Calibri" pitchFamily="34" charset="0"/>
              </a:rPr>
              <a:t>fed </a:t>
            </a:r>
            <a:r>
              <a:rPr lang="en-US" sz="2800" b="1" dirty="0">
                <a:solidFill>
                  <a:srgbClr val="0000FF"/>
                </a:solidFill>
                <a:latin typeface="Calibri" pitchFamily="34" charset="0"/>
              </a:rPr>
              <a:t>different feed </a:t>
            </a:r>
            <a:r>
              <a:rPr lang="en-US" sz="2800" b="1" dirty="0" smtClean="0">
                <a:solidFill>
                  <a:srgbClr val="0000FF"/>
                </a:solidFill>
                <a:latin typeface="Calibri" pitchFamily="34" charset="0"/>
              </a:rPr>
              <a:t>additives (</a:t>
            </a:r>
            <a:r>
              <a:rPr lang="en-US" sz="2800" b="1" dirty="0" err="1" smtClean="0">
                <a:solidFill>
                  <a:srgbClr val="0000FF"/>
                </a:solidFill>
                <a:latin typeface="Calibri" pitchFamily="34" charset="0"/>
              </a:rPr>
              <a:t>yr</a:t>
            </a:r>
            <a:r>
              <a:rPr lang="en-US" sz="2800" b="1" dirty="0" smtClean="0">
                <a:solidFill>
                  <a:srgbClr val="0000FF"/>
                </a:solidFill>
                <a:latin typeface="Calibri" pitchFamily="34" charset="0"/>
              </a:rPr>
              <a:t> 2)</a:t>
            </a:r>
            <a:endParaRPr lang="en-US" sz="2800" dirty="0"/>
          </a:p>
        </p:txBody>
      </p:sp>
      <p:sp>
        <p:nvSpPr>
          <p:cNvPr id="4" name="TextBox 3"/>
          <p:cNvSpPr txBox="1"/>
          <p:nvPr/>
        </p:nvSpPr>
        <p:spPr>
          <a:xfrm>
            <a:off x="518065" y="6264048"/>
            <a:ext cx="4508930" cy="400110"/>
          </a:xfrm>
          <a:prstGeom prst="rect">
            <a:avLst/>
          </a:prstGeom>
          <a:noFill/>
        </p:spPr>
        <p:txBody>
          <a:bodyPr wrap="square" rtlCol="0">
            <a:spAutoFit/>
          </a:bodyPr>
          <a:lstStyle/>
          <a:p>
            <a:r>
              <a:rPr lang="en-US" sz="2000" dirty="0" smtClean="0">
                <a:solidFill>
                  <a:srgbClr val="000090"/>
                </a:solidFill>
              </a:rPr>
              <a:t>Day P &lt; 0.0001; </a:t>
            </a:r>
            <a:r>
              <a:rPr lang="en-US" sz="2000" dirty="0" err="1" smtClean="0">
                <a:solidFill>
                  <a:srgbClr val="000090"/>
                </a:solidFill>
              </a:rPr>
              <a:t>a,b,c</a:t>
            </a:r>
            <a:r>
              <a:rPr lang="en-US" sz="2000" dirty="0" smtClean="0">
                <a:solidFill>
                  <a:srgbClr val="000090"/>
                </a:solidFill>
              </a:rPr>
              <a:t> P &lt; 0.05</a:t>
            </a:r>
            <a:endParaRPr lang="en-US" sz="2000" dirty="0">
              <a:solidFill>
                <a:srgbClr val="000090"/>
              </a:solidFill>
            </a:endParaRPr>
          </a:p>
        </p:txBody>
      </p:sp>
      <p:pic>
        <p:nvPicPr>
          <p:cNvPr id="5" name="Picture 4"/>
          <p:cNvPicPr/>
          <p:nvPr/>
        </p:nvPicPr>
        <p:blipFill rotWithShape="1">
          <a:blip r:embed="rId3">
            <a:extLst>
              <a:ext uri="{28A0092B-C50C-407E-A947-70E740481C1C}">
                <a14:useLocalDpi xmlns:a14="http://schemas.microsoft.com/office/drawing/2010/main" val="0"/>
              </a:ext>
            </a:extLst>
          </a:blip>
          <a:srcRect t="5254"/>
          <a:stretch/>
        </p:blipFill>
        <p:spPr bwMode="auto">
          <a:xfrm>
            <a:off x="451225" y="1023186"/>
            <a:ext cx="9174765" cy="5257065"/>
          </a:xfrm>
          <a:prstGeom prst="rect">
            <a:avLst/>
          </a:prstGeom>
          <a:noFill/>
        </p:spPr>
      </p:pic>
    </p:spTree>
    <p:extLst>
      <p:ext uri="{BB962C8B-B14F-4D97-AF65-F5344CB8AC3E}">
        <p14:creationId xmlns:p14="http://schemas.microsoft.com/office/powerpoint/2010/main" val="3776835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335133" y="1353225"/>
            <a:ext cx="9307520" cy="4785897"/>
          </a:xfrm>
        </p:spPr>
        <p:txBody>
          <a:bodyPr>
            <a:normAutofit/>
          </a:bodyPr>
          <a:lstStyle/>
          <a:p>
            <a:pPr>
              <a:spcBef>
                <a:spcPts val="1200"/>
              </a:spcBef>
              <a:spcAft>
                <a:spcPts val="600"/>
              </a:spcAft>
            </a:pPr>
            <a:r>
              <a:rPr lang="en-US" sz="2800" b="0" dirty="0" smtClean="0"/>
              <a:t>No one particular technology consistently elicited a superior performance response</a:t>
            </a:r>
          </a:p>
          <a:p>
            <a:pPr>
              <a:spcBef>
                <a:spcPts val="1200"/>
              </a:spcBef>
              <a:spcAft>
                <a:spcPts val="600"/>
              </a:spcAft>
            </a:pPr>
            <a:r>
              <a:rPr lang="en-US" sz="2800" b="0" dirty="0" smtClean="0"/>
              <a:t>Administering ACT may work as effectively  as the CTC and RUM in pasture based back-grounding systems</a:t>
            </a:r>
          </a:p>
          <a:p>
            <a:pPr>
              <a:spcBef>
                <a:spcPts val="1200"/>
              </a:spcBef>
              <a:spcAft>
                <a:spcPts val="600"/>
              </a:spcAft>
            </a:pPr>
            <a:r>
              <a:rPr lang="en-US" sz="2800" b="0" dirty="0" smtClean="0"/>
              <a:t>None of the feed additives had an effect of mitigating the stress response of weaning over supplementation alone as determined by the acute phase protein response</a:t>
            </a:r>
          </a:p>
        </p:txBody>
      </p:sp>
    </p:spTree>
    <p:extLst>
      <p:ext uri="{BB962C8B-B14F-4D97-AF65-F5344CB8AC3E}">
        <p14:creationId xmlns:p14="http://schemas.microsoft.com/office/powerpoint/2010/main" val="223395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38000"/>
          </a:blip>
          <a:stretch>
            <a:fillRect/>
          </a:stretch>
        </p:blipFill>
        <p:spPr>
          <a:xfrm>
            <a:off x="0" y="63500"/>
            <a:ext cx="10058400" cy="6728520"/>
          </a:xfrm>
          <a:prstGeom prst="rect">
            <a:avLst/>
          </a:prstGeom>
        </p:spPr>
      </p:pic>
      <p:sp>
        <p:nvSpPr>
          <p:cNvPr id="2" name="Title 1"/>
          <p:cNvSpPr>
            <a:spLocks noGrp="1"/>
          </p:cNvSpPr>
          <p:nvPr>
            <p:ph type="ctrTitle"/>
          </p:nvPr>
        </p:nvSpPr>
        <p:spPr>
          <a:xfrm>
            <a:off x="601438" y="313899"/>
            <a:ext cx="8855524" cy="2445438"/>
          </a:xfrm>
        </p:spPr>
        <p:txBody>
          <a:bodyPr>
            <a:noAutofit/>
          </a:bodyPr>
          <a:lstStyle/>
          <a:p>
            <a:r>
              <a:rPr lang="en-US" sz="3600" b="1" dirty="0" smtClean="0">
                <a:latin typeface="Arial"/>
                <a:cs typeface="Arial"/>
              </a:rPr>
              <a:t>Comparison of Trace Mineral Source on Beef Cattle Performance and Reproduction</a:t>
            </a:r>
            <a:endParaRPr lang="en-US" sz="3600" b="1" dirty="0">
              <a:latin typeface="Arial"/>
              <a:cs typeface="Arial"/>
            </a:endParaRPr>
          </a:p>
        </p:txBody>
      </p:sp>
      <p:sp>
        <p:nvSpPr>
          <p:cNvPr id="3" name="Subtitle 2"/>
          <p:cNvSpPr>
            <a:spLocks noGrp="1"/>
          </p:cNvSpPr>
          <p:nvPr>
            <p:ph type="subTitle" idx="1"/>
          </p:nvPr>
        </p:nvSpPr>
        <p:spPr>
          <a:xfrm>
            <a:off x="1173480" y="3124204"/>
            <a:ext cx="7847804" cy="847299"/>
          </a:xfrm>
        </p:spPr>
        <p:txBody>
          <a:bodyPr>
            <a:normAutofit fontScale="92500" lnSpcReduction="20000"/>
          </a:bodyPr>
          <a:lstStyle/>
          <a:p>
            <a:r>
              <a:rPr lang="en-US" sz="2800" b="1" dirty="0" smtClean="0">
                <a:solidFill>
                  <a:schemeClr val="tx1"/>
                </a:solidFill>
                <a:latin typeface="Arial"/>
                <a:cs typeface="Arial"/>
              </a:rPr>
              <a:t>D Price</a:t>
            </a:r>
            <a:r>
              <a:rPr lang="en-US" sz="2800" b="1" baseline="30000" dirty="0" smtClean="0">
                <a:solidFill>
                  <a:schemeClr val="tx1"/>
                </a:solidFill>
                <a:latin typeface="Arial"/>
                <a:cs typeface="Arial"/>
              </a:rPr>
              <a:t>1</a:t>
            </a:r>
            <a:r>
              <a:rPr lang="en-US" sz="2800" b="1" dirty="0" smtClean="0">
                <a:solidFill>
                  <a:schemeClr val="tx1"/>
                </a:solidFill>
                <a:latin typeface="Arial"/>
                <a:cs typeface="Arial"/>
              </a:rPr>
              <a:t>, M. Hersom</a:t>
            </a:r>
            <a:r>
              <a:rPr lang="en-US" sz="2800" b="1" baseline="30000" dirty="0" smtClean="0">
                <a:solidFill>
                  <a:schemeClr val="tx1"/>
                </a:solidFill>
                <a:latin typeface="Arial"/>
                <a:cs typeface="Arial"/>
              </a:rPr>
              <a:t>1</a:t>
            </a:r>
            <a:r>
              <a:rPr lang="en-US" sz="2800" b="1" dirty="0" smtClean="0">
                <a:solidFill>
                  <a:schemeClr val="tx1"/>
                </a:solidFill>
                <a:latin typeface="Arial"/>
                <a:cs typeface="Arial"/>
              </a:rPr>
              <a:t>, M</a:t>
            </a:r>
            <a:r>
              <a:rPr lang="en-US" sz="2800" b="1" dirty="0">
                <a:solidFill>
                  <a:schemeClr val="tx1"/>
                </a:solidFill>
                <a:latin typeface="Arial"/>
                <a:cs typeface="Arial"/>
              </a:rPr>
              <a:t>. Irsik</a:t>
            </a:r>
            <a:r>
              <a:rPr lang="en-US" sz="2800" b="1" baseline="30000" dirty="0">
                <a:solidFill>
                  <a:schemeClr val="tx1"/>
                </a:solidFill>
                <a:latin typeface="Arial"/>
                <a:cs typeface="Arial"/>
              </a:rPr>
              <a:t>2</a:t>
            </a:r>
            <a:r>
              <a:rPr lang="en-US" sz="2800" b="1" dirty="0">
                <a:solidFill>
                  <a:schemeClr val="tx1"/>
                </a:solidFill>
                <a:latin typeface="Arial"/>
                <a:cs typeface="Arial"/>
              </a:rPr>
              <a:t>, </a:t>
            </a:r>
          </a:p>
          <a:p>
            <a:r>
              <a:rPr lang="en-US" sz="2800" b="1" dirty="0" smtClean="0">
                <a:solidFill>
                  <a:schemeClr val="tx1"/>
                </a:solidFill>
                <a:latin typeface="Arial"/>
                <a:cs typeface="Arial"/>
              </a:rPr>
              <a:t>O. </a:t>
            </a:r>
            <a:r>
              <a:rPr lang="en-US" sz="2800" b="1" dirty="0">
                <a:solidFill>
                  <a:schemeClr val="tx1"/>
                </a:solidFill>
                <a:latin typeface="Arial"/>
                <a:cs typeface="Arial"/>
              </a:rPr>
              <a:t>Rae</a:t>
            </a:r>
            <a:r>
              <a:rPr lang="en-US" sz="2800" b="1" baseline="30000" dirty="0">
                <a:solidFill>
                  <a:schemeClr val="tx1"/>
                </a:solidFill>
                <a:latin typeface="Arial"/>
                <a:cs typeface="Arial"/>
              </a:rPr>
              <a:t>2</a:t>
            </a:r>
            <a:r>
              <a:rPr lang="en-US" sz="2800" b="1" dirty="0">
                <a:solidFill>
                  <a:schemeClr val="tx1"/>
                </a:solidFill>
                <a:latin typeface="Arial"/>
                <a:cs typeface="Arial"/>
              </a:rPr>
              <a:t>, </a:t>
            </a:r>
            <a:r>
              <a:rPr lang="en-US" sz="2800" b="1" dirty="0" smtClean="0">
                <a:solidFill>
                  <a:schemeClr val="tx1"/>
                </a:solidFill>
                <a:latin typeface="Arial"/>
                <a:cs typeface="Arial"/>
              </a:rPr>
              <a:t>J</a:t>
            </a:r>
            <a:r>
              <a:rPr lang="en-US" sz="2800" b="1" dirty="0">
                <a:solidFill>
                  <a:schemeClr val="tx1"/>
                </a:solidFill>
                <a:latin typeface="Arial"/>
                <a:cs typeface="Arial"/>
              </a:rPr>
              <a:t>. </a:t>
            </a:r>
            <a:r>
              <a:rPr lang="en-US" sz="2800" b="1" dirty="0" smtClean="0">
                <a:solidFill>
                  <a:schemeClr val="tx1"/>
                </a:solidFill>
                <a:latin typeface="Arial"/>
                <a:cs typeface="Arial"/>
              </a:rPr>
              <a:t>Yelich</a:t>
            </a:r>
            <a:r>
              <a:rPr lang="en-US" sz="2800" b="1" baseline="30000" dirty="0" smtClean="0">
                <a:solidFill>
                  <a:schemeClr val="tx1"/>
                </a:solidFill>
                <a:latin typeface="Arial"/>
                <a:cs typeface="Arial"/>
              </a:rPr>
              <a:t>1</a:t>
            </a:r>
            <a:endParaRPr lang="en-US" sz="2800" b="1" dirty="0">
              <a:solidFill>
                <a:schemeClr val="tx1"/>
              </a:solidFill>
              <a:latin typeface="Arial"/>
              <a:cs typeface="Arial"/>
            </a:endParaRPr>
          </a:p>
          <a:p>
            <a:endParaRPr lang="en-US" sz="2000" dirty="0">
              <a:latin typeface="Arial"/>
              <a:cs typeface="Arial"/>
            </a:endParaRPr>
          </a:p>
        </p:txBody>
      </p:sp>
      <p:sp>
        <p:nvSpPr>
          <p:cNvPr id="4" name="TextBox 3"/>
          <p:cNvSpPr txBox="1"/>
          <p:nvPr/>
        </p:nvSpPr>
        <p:spPr>
          <a:xfrm>
            <a:off x="482279" y="4203528"/>
            <a:ext cx="9093844" cy="430887"/>
          </a:xfrm>
          <a:prstGeom prst="rect">
            <a:avLst/>
          </a:prstGeom>
          <a:noFill/>
        </p:spPr>
        <p:txBody>
          <a:bodyPr wrap="square" rtlCol="0">
            <a:spAutoFit/>
          </a:bodyPr>
          <a:lstStyle/>
          <a:p>
            <a:pPr algn="ctr" fontAlgn="auto">
              <a:spcBef>
                <a:spcPts val="0"/>
              </a:spcBef>
              <a:spcAft>
                <a:spcPts val="0"/>
              </a:spcAft>
            </a:pPr>
            <a:r>
              <a:rPr lang="en-US" sz="2200" b="0" baseline="30000" dirty="0">
                <a:solidFill>
                  <a:prstClr val="black"/>
                </a:solidFill>
                <a:latin typeface="Arial"/>
                <a:cs typeface="Arial"/>
              </a:rPr>
              <a:t>1</a:t>
            </a:r>
            <a:r>
              <a:rPr lang="en-US" sz="2200" b="0" dirty="0">
                <a:solidFill>
                  <a:prstClr val="black"/>
                </a:solidFill>
                <a:latin typeface="Arial"/>
                <a:cs typeface="Arial"/>
              </a:rPr>
              <a:t>Department of Animal </a:t>
            </a:r>
            <a:r>
              <a:rPr lang="en-US" sz="2200" b="0" dirty="0" smtClean="0">
                <a:solidFill>
                  <a:prstClr val="black"/>
                </a:solidFill>
                <a:latin typeface="Arial"/>
                <a:cs typeface="Arial"/>
              </a:rPr>
              <a:t>Sciences </a:t>
            </a:r>
            <a:r>
              <a:rPr lang="en-US" sz="2200" b="0" baseline="30000" dirty="0" smtClean="0">
                <a:solidFill>
                  <a:prstClr val="black"/>
                </a:solidFill>
                <a:latin typeface="Arial"/>
                <a:cs typeface="Arial"/>
              </a:rPr>
              <a:t>2 </a:t>
            </a:r>
            <a:r>
              <a:rPr lang="en-US" sz="2200" b="0" dirty="0" smtClean="0">
                <a:solidFill>
                  <a:prstClr val="black"/>
                </a:solidFill>
                <a:latin typeface="Arial"/>
                <a:cs typeface="Arial"/>
              </a:rPr>
              <a:t>College </a:t>
            </a:r>
            <a:r>
              <a:rPr lang="en-US" sz="2200" b="0" dirty="0">
                <a:solidFill>
                  <a:prstClr val="black"/>
                </a:solidFill>
                <a:latin typeface="Arial"/>
                <a:cs typeface="Arial"/>
              </a:rPr>
              <a:t>of Veterinary </a:t>
            </a:r>
            <a:r>
              <a:rPr lang="en-US" sz="2200" b="0" dirty="0" smtClean="0">
                <a:solidFill>
                  <a:prstClr val="black"/>
                </a:solidFill>
                <a:latin typeface="Arial"/>
                <a:cs typeface="Arial"/>
              </a:rPr>
              <a:t>Medicine </a:t>
            </a:r>
            <a:endParaRPr lang="en-US" sz="2200" b="0" dirty="0">
              <a:solidFill>
                <a:prstClr val="black"/>
              </a:solidFill>
              <a:latin typeface="Arial"/>
              <a:cs typeface="Aria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145" y="5931960"/>
            <a:ext cx="2884110" cy="741811"/>
          </a:xfrm>
          <a:prstGeom prst="rect">
            <a:avLst/>
          </a:prstGeom>
        </p:spPr>
      </p:pic>
    </p:spTree>
    <p:extLst>
      <p:ext uri="{BB962C8B-B14F-4D97-AF65-F5344CB8AC3E}">
        <p14:creationId xmlns:p14="http://schemas.microsoft.com/office/powerpoint/2010/main" val="39479048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65359022"/>
              </p:ext>
            </p:extLst>
          </p:nvPr>
        </p:nvGraphicFramePr>
        <p:xfrm>
          <a:off x="1089660" y="369843"/>
          <a:ext cx="8048927" cy="6118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155372" y="2216820"/>
            <a:ext cx="3747659" cy="2424363"/>
          </a:xfrm>
          <a:prstGeom prst="rect">
            <a:avLst/>
          </a:prstGeom>
          <a:noFill/>
        </p:spPr>
      </p:pic>
    </p:spTree>
    <p:extLst>
      <p:ext uri="{BB962C8B-B14F-4D97-AF65-F5344CB8AC3E}">
        <p14:creationId xmlns:p14="http://schemas.microsoft.com/office/powerpoint/2010/main" val="30586851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3035" y="473327"/>
            <a:ext cx="8675370" cy="854074"/>
          </a:xfrm>
        </p:spPr>
        <p:txBody>
          <a:bodyPr>
            <a:noAutofit/>
          </a:bodyPr>
          <a:lstStyle/>
          <a:p>
            <a:pPr algn="ctr"/>
            <a:r>
              <a:rPr lang="en-US" sz="2800" dirty="0" smtClean="0">
                <a:latin typeface="Arial"/>
                <a:cs typeface="Arial"/>
              </a:rPr>
              <a:t>Impacts on Maternal Environment That Can Potentially Alter Offspring Developmental Trajectory</a:t>
            </a:r>
            <a:endParaRPr lang="en-US" sz="2800" dirty="0">
              <a:latin typeface="Arial"/>
              <a:cs typeface="Arial"/>
            </a:endParaRPr>
          </a:p>
        </p:txBody>
      </p:sp>
      <p:sp>
        <p:nvSpPr>
          <p:cNvPr id="3" name="Text Placeholder 2"/>
          <p:cNvSpPr>
            <a:spLocks noGrp="1"/>
          </p:cNvSpPr>
          <p:nvPr>
            <p:ph type="body" idx="1"/>
          </p:nvPr>
        </p:nvSpPr>
        <p:spPr>
          <a:xfrm>
            <a:off x="692826" y="1668464"/>
            <a:ext cx="4043005" cy="490537"/>
          </a:xfrm>
          <a:solidFill>
            <a:srgbClr val="4FE3E7"/>
          </a:solidFill>
        </p:spPr>
        <p:txBody>
          <a:bodyPr anchor="ctr"/>
          <a:lstStyle/>
          <a:p>
            <a:pPr algn="ctr"/>
            <a:r>
              <a:rPr lang="en-US" dirty="0" smtClean="0">
                <a:latin typeface="Arial"/>
                <a:cs typeface="Arial"/>
              </a:rPr>
              <a:t>Factors</a:t>
            </a:r>
            <a:endParaRPr lang="en-US" dirty="0">
              <a:latin typeface="Arial"/>
              <a:cs typeface="Arial"/>
            </a:endParaRPr>
          </a:p>
        </p:txBody>
      </p:sp>
      <p:sp>
        <p:nvSpPr>
          <p:cNvPr id="6" name="Content Placeholder 5"/>
          <p:cNvSpPr>
            <a:spLocks noGrp="1"/>
          </p:cNvSpPr>
          <p:nvPr>
            <p:ph sz="half" idx="2"/>
          </p:nvPr>
        </p:nvSpPr>
        <p:spPr>
          <a:xfrm>
            <a:off x="692826" y="2171701"/>
            <a:ext cx="4043004" cy="4017963"/>
          </a:xfrm>
          <a:ln w="38100">
            <a:solidFill>
              <a:srgbClr val="4FE3E7"/>
            </a:solidFill>
          </a:ln>
        </p:spPr>
        <p:txBody>
          <a:bodyPr>
            <a:normAutofit/>
          </a:bodyPr>
          <a:lstStyle/>
          <a:p>
            <a:r>
              <a:rPr lang="en-US" dirty="0" smtClean="0">
                <a:latin typeface="Arial"/>
                <a:cs typeface="Arial"/>
              </a:rPr>
              <a:t>Nutrition</a:t>
            </a:r>
          </a:p>
          <a:p>
            <a:pPr lvl="1"/>
            <a:r>
              <a:rPr lang="en-US" dirty="0" smtClean="0">
                <a:latin typeface="Arial"/>
                <a:cs typeface="Arial"/>
              </a:rPr>
              <a:t>Restriction vs excess</a:t>
            </a:r>
          </a:p>
          <a:p>
            <a:pPr lvl="1"/>
            <a:r>
              <a:rPr lang="en-US" dirty="0" smtClean="0">
                <a:latin typeface="Arial"/>
                <a:cs typeface="Arial"/>
              </a:rPr>
              <a:t>Protein, lipids, minerals</a:t>
            </a:r>
          </a:p>
          <a:p>
            <a:r>
              <a:rPr lang="en-US" dirty="0" smtClean="0">
                <a:latin typeface="Arial"/>
                <a:cs typeface="Arial"/>
              </a:rPr>
              <a:t>Environmental Stressors</a:t>
            </a:r>
          </a:p>
          <a:p>
            <a:pPr lvl="1"/>
            <a:r>
              <a:rPr lang="en-US" dirty="0" smtClean="0">
                <a:latin typeface="Arial"/>
                <a:cs typeface="Arial"/>
              </a:rPr>
              <a:t>Weather, Temperature</a:t>
            </a:r>
          </a:p>
          <a:p>
            <a:pPr lvl="1"/>
            <a:r>
              <a:rPr lang="en-US" dirty="0" smtClean="0">
                <a:latin typeface="Arial"/>
                <a:cs typeface="Arial"/>
              </a:rPr>
              <a:t>Handling or Transport</a:t>
            </a:r>
          </a:p>
          <a:p>
            <a:pPr lvl="1"/>
            <a:r>
              <a:rPr lang="en-US" dirty="0" smtClean="0">
                <a:latin typeface="Arial"/>
                <a:cs typeface="Arial"/>
              </a:rPr>
              <a:t>Predator Risk</a:t>
            </a:r>
          </a:p>
          <a:p>
            <a:r>
              <a:rPr lang="en-US" dirty="0" smtClean="0">
                <a:latin typeface="Arial"/>
                <a:cs typeface="Arial"/>
              </a:rPr>
              <a:t>Health</a:t>
            </a:r>
          </a:p>
          <a:p>
            <a:pPr lvl="1"/>
            <a:r>
              <a:rPr lang="en-US" dirty="0" smtClean="0">
                <a:latin typeface="Arial"/>
                <a:cs typeface="Arial"/>
              </a:rPr>
              <a:t>Vaccination </a:t>
            </a:r>
          </a:p>
          <a:p>
            <a:pPr lvl="1"/>
            <a:r>
              <a:rPr lang="en-US" dirty="0" smtClean="0">
                <a:latin typeface="Arial"/>
                <a:cs typeface="Arial"/>
              </a:rPr>
              <a:t>Disease status</a:t>
            </a:r>
            <a:endParaRPr lang="en-US" dirty="0">
              <a:latin typeface="Arial"/>
              <a:cs typeface="Arial"/>
            </a:endParaRPr>
          </a:p>
        </p:txBody>
      </p:sp>
      <p:sp>
        <p:nvSpPr>
          <p:cNvPr id="4" name="Text Placeholder 3"/>
          <p:cNvSpPr>
            <a:spLocks noGrp="1"/>
          </p:cNvSpPr>
          <p:nvPr>
            <p:ph type="body" sz="quarter" idx="3"/>
          </p:nvPr>
        </p:nvSpPr>
        <p:spPr>
          <a:xfrm>
            <a:off x="5323880" y="1681164"/>
            <a:ext cx="4044315" cy="490537"/>
          </a:xfrm>
          <a:solidFill>
            <a:srgbClr val="4FE3E7"/>
          </a:solidFill>
        </p:spPr>
        <p:txBody>
          <a:bodyPr anchor="ctr"/>
          <a:lstStyle/>
          <a:p>
            <a:pPr algn="ctr"/>
            <a:r>
              <a:rPr lang="en-US" dirty="0" smtClean="0">
                <a:latin typeface="Arial"/>
                <a:cs typeface="Arial"/>
              </a:rPr>
              <a:t>Outcomes</a:t>
            </a:r>
            <a:endParaRPr lang="en-US" dirty="0">
              <a:latin typeface="Arial"/>
              <a:cs typeface="Arial"/>
            </a:endParaRPr>
          </a:p>
        </p:txBody>
      </p:sp>
      <p:sp>
        <p:nvSpPr>
          <p:cNvPr id="2" name="Content Placeholder 1"/>
          <p:cNvSpPr>
            <a:spLocks noGrp="1"/>
          </p:cNvSpPr>
          <p:nvPr>
            <p:ph sz="quarter" idx="4"/>
          </p:nvPr>
        </p:nvSpPr>
        <p:spPr>
          <a:xfrm>
            <a:off x="5323881" y="2171701"/>
            <a:ext cx="4044315" cy="4017963"/>
          </a:xfrm>
          <a:ln w="28575">
            <a:solidFill>
              <a:srgbClr val="4FE3E7"/>
            </a:solidFill>
          </a:ln>
        </p:spPr>
        <p:txBody>
          <a:bodyPr>
            <a:normAutofit/>
          </a:bodyPr>
          <a:lstStyle/>
          <a:p>
            <a:r>
              <a:rPr lang="en-US" dirty="0" smtClean="0">
                <a:latin typeface="Arial"/>
                <a:cs typeface="Arial"/>
              </a:rPr>
              <a:t>Negative </a:t>
            </a:r>
            <a:endParaRPr lang="en-US" dirty="0">
              <a:latin typeface="Arial"/>
              <a:cs typeface="Arial"/>
            </a:endParaRPr>
          </a:p>
          <a:p>
            <a:pPr lvl="1"/>
            <a:r>
              <a:rPr lang="en-US" dirty="0">
                <a:latin typeface="Arial"/>
                <a:cs typeface="Arial"/>
              </a:rPr>
              <a:t>Neonatal mortality</a:t>
            </a:r>
          </a:p>
          <a:p>
            <a:pPr lvl="1"/>
            <a:r>
              <a:rPr lang="en-US" dirty="0">
                <a:latin typeface="Arial"/>
                <a:cs typeface="Arial"/>
              </a:rPr>
              <a:t>Incidence of respiratory diseases</a:t>
            </a:r>
          </a:p>
          <a:p>
            <a:r>
              <a:rPr lang="en-US" dirty="0" smtClean="0">
                <a:latin typeface="Arial"/>
                <a:cs typeface="Arial"/>
              </a:rPr>
              <a:t>Positive </a:t>
            </a:r>
            <a:endParaRPr lang="en-US" dirty="0">
              <a:latin typeface="Arial"/>
              <a:cs typeface="Arial"/>
            </a:endParaRPr>
          </a:p>
          <a:p>
            <a:pPr lvl="1"/>
            <a:r>
              <a:rPr lang="en-US" dirty="0">
                <a:latin typeface="Arial"/>
                <a:cs typeface="Arial"/>
              </a:rPr>
              <a:t>Performance – </a:t>
            </a:r>
            <a:r>
              <a:rPr lang="en-US" dirty="0" smtClean="0">
                <a:latin typeface="Arial"/>
                <a:cs typeface="Arial"/>
              </a:rPr>
              <a:t>growth, WWT, </a:t>
            </a:r>
            <a:r>
              <a:rPr lang="en-US" dirty="0">
                <a:latin typeface="Arial"/>
                <a:cs typeface="Arial"/>
              </a:rPr>
              <a:t>ADG, &amp; </a:t>
            </a:r>
            <a:r>
              <a:rPr lang="en-US" dirty="0" smtClean="0">
                <a:latin typeface="Arial"/>
                <a:cs typeface="Arial"/>
              </a:rPr>
              <a:t>carcass</a:t>
            </a:r>
            <a:endParaRPr lang="en-US" dirty="0">
              <a:latin typeface="Arial"/>
              <a:cs typeface="Arial"/>
            </a:endParaRPr>
          </a:p>
          <a:p>
            <a:pPr lvl="1"/>
            <a:r>
              <a:rPr lang="en-US" dirty="0">
                <a:latin typeface="Arial"/>
                <a:cs typeface="Arial"/>
              </a:rPr>
              <a:t>Pregnancy rates</a:t>
            </a:r>
          </a:p>
          <a:p>
            <a:endParaRPr lang="en-US" dirty="0">
              <a:latin typeface="Arial"/>
              <a:cs typeface="Arial"/>
            </a:endParaRPr>
          </a:p>
        </p:txBody>
      </p:sp>
    </p:spTree>
    <p:extLst>
      <p:ext uri="{BB962C8B-B14F-4D97-AF65-F5344CB8AC3E}">
        <p14:creationId xmlns:p14="http://schemas.microsoft.com/office/powerpoint/2010/main" val="33477363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000090"/>
                </a:solidFill>
                <a:latin typeface="Arial"/>
                <a:cs typeface="Arial"/>
              </a:rPr>
              <a:t>Mineral Studies</a:t>
            </a:r>
            <a:endParaRPr lang="en-US" sz="4000" b="1" dirty="0">
              <a:solidFill>
                <a:srgbClr val="000090"/>
              </a:solidFill>
              <a:latin typeface="Arial"/>
              <a:cs typeface="Arial"/>
            </a:endParaRPr>
          </a:p>
        </p:txBody>
      </p:sp>
      <p:sp>
        <p:nvSpPr>
          <p:cNvPr id="3" name="Content Placeholder 2"/>
          <p:cNvSpPr>
            <a:spLocks noGrp="1"/>
          </p:cNvSpPr>
          <p:nvPr>
            <p:ph idx="1"/>
          </p:nvPr>
        </p:nvSpPr>
        <p:spPr>
          <a:xfrm>
            <a:off x="229449" y="1386764"/>
            <a:ext cx="9555480" cy="4791073"/>
          </a:xfrm>
        </p:spPr>
        <p:txBody>
          <a:bodyPr>
            <a:noAutofit/>
          </a:bodyPr>
          <a:lstStyle/>
          <a:p>
            <a:pPr>
              <a:spcBef>
                <a:spcPts val="1200"/>
              </a:spcBef>
              <a:spcAft>
                <a:spcPts val="600"/>
              </a:spcAft>
            </a:pPr>
            <a:r>
              <a:rPr lang="en-US" sz="2400" dirty="0" smtClean="0">
                <a:latin typeface="Arial"/>
                <a:cs typeface="Arial"/>
              </a:rPr>
              <a:t>Trace minerals (TM) have various effects throughout an animal’s body - biochemical, physiological, &amp; immunological.</a:t>
            </a:r>
          </a:p>
          <a:p>
            <a:pPr>
              <a:spcBef>
                <a:spcPts val="1200"/>
              </a:spcBef>
              <a:spcAft>
                <a:spcPts val="600"/>
              </a:spcAft>
            </a:pPr>
            <a:r>
              <a:rPr lang="en-US" sz="2400" dirty="0" smtClean="0">
                <a:latin typeface="Arial"/>
                <a:cs typeface="Arial"/>
              </a:rPr>
              <a:t>T</a:t>
            </a:r>
            <a:r>
              <a:rPr lang="en-US" sz="2400" dirty="0">
                <a:latin typeface="Arial"/>
                <a:cs typeface="Arial"/>
              </a:rPr>
              <a:t>M</a:t>
            </a:r>
            <a:r>
              <a:rPr lang="en-US" sz="2400" dirty="0" smtClean="0">
                <a:latin typeface="Arial"/>
                <a:cs typeface="Arial"/>
              </a:rPr>
              <a:t> supplement source; organic (ORG) or inorganic (ING), has been shown to affect their bioavailability in animals (Spears</a:t>
            </a:r>
            <a:r>
              <a:rPr lang="en-US" sz="2400" dirty="0">
                <a:latin typeface="Arial"/>
                <a:cs typeface="Arial"/>
              </a:rPr>
              <a:t>, </a:t>
            </a:r>
            <a:r>
              <a:rPr lang="en-US" sz="2400" dirty="0" smtClean="0">
                <a:latin typeface="Arial"/>
                <a:cs typeface="Arial"/>
              </a:rPr>
              <a:t>1996)</a:t>
            </a:r>
          </a:p>
          <a:p>
            <a:pPr>
              <a:spcBef>
                <a:spcPts val="1200"/>
              </a:spcBef>
              <a:spcAft>
                <a:spcPts val="600"/>
              </a:spcAft>
            </a:pPr>
            <a:r>
              <a:rPr lang="en-US" sz="2400" dirty="0" smtClean="0">
                <a:latin typeface="Arial"/>
                <a:cs typeface="Arial"/>
              </a:rPr>
              <a:t>Breed differences in liver &amp; plasma TM concentration are known to exist (</a:t>
            </a:r>
            <a:r>
              <a:rPr lang="en-US" sz="2400" dirty="0" err="1" smtClean="0">
                <a:latin typeface="Arial"/>
                <a:cs typeface="Arial"/>
              </a:rPr>
              <a:t>Pogge</a:t>
            </a:r>
            <a:r>
              <a:rPr lang="en-US" sz="2400" dirty="0">
                <a:latin typeface="Arial"/>
                <a:cs typeface="Arial"/>
              </a:rPr>
              <a:t>, et al., </a:t>
            </a:r>
            <a:r>
              <a:rPr lang="en-US" sz="2400" dirty="0" smtClean="0">
                <a:latin typeface="Arial"/>
                <a:cs typeface="Arial"/>
              </a:rPr>
              <a:t>2012).</a:t>
            </a:r>
          </a:p>
          <a:p>
            <a:pPr>
              <a:spcBef>
                <a:spcPts val="1200"/>
              </a:spcBef>
              <a:spcAft>
                <a:spcPts val="600"/>
              </a:spcAft>
            </a:pPr>
            <a:r>
              <a:rPr lang="en-US" sz="2400" dirty="0" smtClean="0">
                <a:latin typeface="Arial"/>
                <a:cs typeface="Arial"/>
              </a:rPr>
              <a:t>Easily administered treatments  </a:t>
            </a:r>
            <a:r>
              <a:rPr lang="en-US" sz="2400" dirty="0" smtClean="0">
                <a:latin typeface="Wingdings"/>
                <a:ea typeface="Wingdings"/>
                <a:cs typeface="Wingdings"/>
                <a:sym typeface="Wingdings"/>
              </a:rPr>
              <a:t></a:t>
            </a:r>
            <a:r>
              <a:rPr lang="en-US" sz="2400" dirty="0" smtClean="0">
                <a:latin typeface="Arial"/>
                <a:cs typeface="Arial"/>
              </a:rPr>
              <a:t> postnatal enhancements</a:t>
            </a:r>
          </a:p>
          <a:p>
            <a:pPr lvl="1">
              <a:spcBef>
                <a:spcPts val="1200"/>
              </a:spcBef>
              <a:spcAft>
                <a:spcPts val="600"/>
              </a:spcAft>
            </a:pPr>
            <a:r>
              <a:rPr lang="en-US" sz="2400" dirty="0" smtClean="0">
                <a:latin typeface="Arial"/>
                <a:cs typeface="Arial"/>
              </a:rPr>
              <a:t>Enhance cow reproductive efficiency</a:t>
            </a:r>
          </a:p>
          <a:p>
            <a:pPr lvl="1">
              <a:spcBef>
                <a:spcPts val="1200"/>
              </a:spcBef>
              <a:spcAft>
                <a:spcPts val="600"/>
              </a:spcAft>
            </a:pPr>
            <a:r>
              <a:rPr lang="en-US" sz="2400" dirty="0" smtClean="0">
                <a:latin typeface="Arial"/>
                <a:cs typeface="Arial"/>
              </a:rPr>
              <a:t>Enhance calf growth, immunity, and health prior &amp; at weaning</a:t>
            </a:r>
          </a:p>
          <a:p>
            <a:pPr lvl="1">
              <a:spcBef>
                <a:spcPts val="1200"/>
              </a:spcBef>
              <a:spcAft>
                <a:spcPts val="600"/>
              </a:spcAft>
            </a:pPr>
            <a:endParaRPr lang="en-US" sz="2400" dirty="0">
              <a:latin typeface="Arial"/>
              <a:cs typeface="Arial"/>
            </a:endParaRPr>
          </a:p>
        </p:txBody>
      </p:sp>
    </p:spTree>
    <p:extLst>
      <p:ext uri="{BB962C8B-B14F-4D97-AF65-F5344CB8AC3E}">
        <p14:creationId xmlns:p14="http://schemas.microsoft.com/office/powerpoint/2010/main" val="253306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hlink"/>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hlink"/>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chemeClr val="hlink"/>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152400"/>
            <a:ext cx="9052560" cy="1143000"/>
          </a:xfrm>
        </p:spPr>
        <p:txBody>
          <a:bodyPr>
            <a:noAutofit/>
          </a:bodyPr>
          <a:lstStyle/>
          <a:p>
            <a:r>
              <a:rPr lang="en-US" sz="3600" b="1" dirty="0" smtClean="0"/>
              <a:t>Breeding season pregnancy rates</a:t>
            </a:r>
            <a:br>
              <a:rPr lang="en-US" sz="3600" b="1" dirty="0" smtClean="0"/>
            </a:br>
            <a:r>
              <a:rPr lang="en-US" sz="3600" b="1" dirty="0" smtClean="0"/>
              <a:t>Inorganic vs. Organic </a:t>
            </a:r>
            <a:endParaRPr lang="en-US" sz="36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66277217"/>
              </p:ext>
            </p:extLst>
          </p:nvPr>
        </p:nvGraphicFramePr>
        <p:xfrm>
          <a:off x="551610" y="1534781"/>
          <a:ext cx="8920306" cy="4750371"/>
        </p:xfrm>
        <a:graphic>
          <a:graphicData uri="http://schemas.openxmlformats.org/drawingml/2006/table">
            <a:tbl>
              <a:tblPr firstRow="1" bandRow="1">
                <a:tableStyleId>{5C22544A-7EE6-4342-B048-85BDC9FD1C3A}</a:tableStyleId>
              </a:tblPr>
              <a:tblGrid>
                <a:gridCol w="1357438"/>
                <a:gridCol w="2811836"/>
                <a:gridCol w="2908795"/>
                <a:gridCol w="1842237"/>
              </a:tblGrid>
              <a:tr h="990057">
                <a:tc>
                  <a:txBody>
                    <a:bodyPr/>
                    <a:lstStyle/>
                    <a:p>
                      <a:r>
                        <a:rPr lang="en-US" sz="2400" dirty="0" smtClean="0">
                          <a:solidFill>
                            <a:schemeClr val="tx1"/>
                          </a:solidFill>
                        </a:rPr>
                        <a:t>Group</a:t>
                      </a:r>
                      <a:endParaRPr lang="en-US" sz="2400" dirty="0">
                        <a:solidFill>
                          <a:schemeClr val="tx1"/>
                        </a:solidFill>
                      </a:endParaRPr>
                    </a:p>
                  </a:txBody>
                  <a:tcPr marL="100584" marR="100584" anchor="ctr"/>
                </a:tc>
                <a:tc>
                  <a:txBody>
                    <a:bodyPr/>
                    <a:lstStyle/>
                    <a:p>
                      <a:pPr algn="ctr"/>
                      <a:r>
                        <a:rPr lang="en-US" sz="2400" dirty="0" smtClean="0">
                          <a:solidFill>
                            <a:schemeClr val="tx1"/>
                          </a:solidFill>
                        </a:rPr>
                        <a:t>Inorganic</a:t>
                      </a:r>
                    </a:p>
                    <a:p>
                      <a:pPr algn="ctr"/>
                      <a:r>
                        <a:rPr lang="en-US" sz="2400" dirty="0" smtClean="0">
                          <a:solidFill>
                            <a:schemeClr val="tx1"/>
                          </a:solidFill>
                        </a:rPr>
                        <a:t>(% pregnant)</a:t>
                      </a:r>
                      <a:endParaRPr lang="en-US" sz="2400" dirty="0">
                        <a:solidFill>
                          <a:schemeClr val="tx1"/>
                        </a:solidFill>
                      </a:endParaRPr>
                    </a:p>
                  </a:txBody>
                  <a:tcPr marL="100584" marR="100584" anchor="ctr"/>
                </a:tc>
                <a:tc>
                  <a:txBody>
                    <a:bodyPr/>
                    <a:lstStyle/>
                    <a:p>
                      <a:pPr algn="ctr"/>
                      <a:r>
                        <a:rPr lang="en-US" sz="2400" dirty="0" smtClean="0">
                          <a:solidFill>
                            <a:schemeClr val="tx1"/>
                          </a:solidFill>
                        </a:rPr>
                        <a:t>Organic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 pregnant)</a:t>
                      </a:r>
                    </a:p>
                  </a:txBody>
                  <a:tcPr marL="100584" marR="100584" anchor="ctr"/>
                </a:tc>
                <a:tc>
                  <a:txBody>
                    <a:bodyPr/>
                    <a:lstStyle/>
                    <a:p>
                      <a:pPr algn="ctr"/>
                      <a:r>
                        <a:rPr lang="en-US" sz="2400" dirty="0" smtClean="0">
                          <a:solidFill>
                            <a:schemeClr val="tx1"/>
                          </a:solidFill>
                        </a:rPr>
                        <a:t>P - Value</a:t>
                      </a:r>
                      <a:endParaRPr lang="en-US" sz="2400" dirty="0">
                        <a:solidFill>
                          <a:schemeClr val="tx1"/>
                        </a:solidFill>
                      </a:endParaRPr>
                    </a:p>
                  </a:txBody>
                  <a:tcPr marL="100584" marR="100584" anchor="ctr"/>
                </a:tc>
              </a:tr>
              <a:tr h="990057">
                <a:tc>
                  <a:txBody>
                    <a:bodyPr/>
                    <a:lstStyle/>
                    <a:p>
                      <a:pPr algn="ctr"/>
                      <a:r>
                        <a:rPr lang="en-US" sz="2400" b="1" dirty="0" smtClean="0"/>
                        <a:t>1</a:t>
                      </a:r>
                      <a:endParaRPr lang="en-US" sz="2400" b="1" dirty="0"/>
                    </a:p>
                  </a:txBody>
                  <a:tcPr marL="100584" marR="100584" anchor="ctr"/>
                </a:tc>
                <a:tc>
                  <a:txBody>
                    <a:bodyPr/>
                    <a:lstStyle/>
                    <a:p>
                      <a:pPr algn="ctr"/>
                      <a:r>
                        <a:rPr lang="en-US" sz="2400" b="1" dirty="0" smtClean="0"/>
                        <a:t>334/358 (93.3)</a:t>
                      </a:r>
                      <a:endParaRPr lang="en-US" sz="2400" b="1" dirty="0"/>
                    </a:p>
                  </a:txBody>
                  <a:tcPr marL="100584" marR="100584" anchor="ctr"/>
                </a:tc>
                <a:tc>
                  <a:txBody>
                    <a:bodyPr/>
                    <a:lstStyle/>
                    <a:p>
                      <a:pPr algn="ctr"/>
                      <a:r>
                        <a:rPr lang="en-US" sz="2400" b="1" dirty="0" smtClean="0"/>
                        <a:t>337/356 (94.7)</a:t>
                      </a:r>
                      <a:endParaRPr lang="en-US" sz="2400" b="1" dirty="0"/>
                    </a:p>
                  </a:txBody>
                  <a:tcPr marL="100584" marR="100584" anchor="ctr"/>
                </a:tc>
                <a:tc>
                  <a:txBody>
                    <a:bodyPr/>
                    <a:lstStyle/>
                    <a:p>
                      <a:pPr algn="ctr"/>
                      <a:r>
                        <a:rPr lang="en-US" sz="2400" b="1" dirty="0" smtClean="0"/>
                        <a:t>0.65</a:t>
                      </a:r>
                      <a:endParaRPr lang="en-US" sz="2400" b="1" dirty="0"/>
                    </a:p>
                  </a:txBody>
                  <a:tcPr marL="100584" marR="100584" anchor="ctr"/>
                </a:tc>
              </a:tr>
              <a:tr h="866301">
                <a:tc>
                  <a:txBody>
                    <a:bodyPr/>
                    <a:lstStyle/>
                    <a:p>
                      <a:pPr algn="ctr"/>
                      <a:r>
                        <a:rPr lang="en-US" sz="2400" b="1" dirty="0" smtClean="0"/>
                        <a:t>2</a:t>
                      </a:r>
                      <a:endParaRPr lang="en-US" sz="2400" b="1" dirty="0"/>
                    </a:p>
                  </a:txBody>
                  <a:tcPr marL="100584" marR="100584" anchor="ctr"/>
                </a:tc>
                <a:tc>
                  <a:txBody>
                    <a:bodyPr/>
                    <a:lstStyle/>
                    <a:p>
                      <a:pPr algn="ctr"/>
                      <a:r>
                        <a:rPr lang="en-US" sz="2400" b="1" dirty="0" smtClean="0"/>
                        <a:t>306/340 (90.6)</a:t>
                      </a:r>
                      <a:endParaRPr lang="en-US" sz="2400" b="1" dirty="0"/>
                    </a:p>
                  </a:txBody>
                  <a:tcPr marL="100584" marR="100584" anchor="ctr"/>
                </a:tc>
                <a:tc>
                  <a:txBody>
                    <a:bodyPr/>
                    <a:lstStyle/>
                    <a:p>
                      <a:pPr algn="ctr"/>
                      <a:r>
                        <a:rPr lang="en-US" sz="2400" b="1" dirty="0" smtClean="0"/>
                        <a:t>268/280 (95.7)</a:t>
                      </a:r>
                      <a:endParaRPr lang="en-US" sz="2400" b="1" dirty="0"/>
                    </a:p>
                  </a:txBody>
                  <a:tcPr marL="100584" marR="100584" anchor="ctr"/>
                </a:tc>
                <a:tc>
                  <a:txBody>
                    <a:bodyPr/>
                    <a:lstStyle/>
                    <a:p>
                      <a:pPr algn="ctr"/>
                      <a:r>
                        <a:rPr lang="en-US" sz="2400" b="1" dirty="0" smtClean="0"/>
                        <a:t>0.006</a:t>
                      </a:r>
                      <a:endParaRPr lang="en-US" sz="2400" b="1" dirty="0"/>
                    </a:p>
                  </a:txBody>
                  <a:tcPr marL="100584" marR="100584" anchor="ctr"/>
                </a:tc>
              </a:tr>
              <a:tr h="866301">
                <a:tc>
                  <a:txBody>
                    <a:bodyPr/>
                    <a:lstStyle/>
                    <a:p>
                      <a:pPr algn="ctr"/>
                      <a:r>
                        <a:rPr lang="en-US" sz="2400" b="1" dirty="0" smtClean="0"/>
                        <a:t>3</a:t>
                      </a:r>
                      <a:endParaRPr lang="en-US" sz="2400" b="1" dirty="0"/>
                    </a:p>
                  </a:txBody>
                  <a:tcPr marL="100584" marR="100584" anchor="ctr"/>
                </a:tc>
                <a:tc>
                  <a:txBody>
                    <a:bodyPr/>
                    <a:lstStyle/>
                    <a:p>
                      <a:pPr algn="ctr"/>
                      <a:r>
                        <a:rPr lang="en-US" sz="2400" b="1" dirty="0" smtClean="0"/>
                        <a:t>262/275</a:t>
                      </a:r>
                      <a:r>
                        <a:rPr lang="en-US" sz="2400" b="1" baseline="0" dirty="0" smtClean="0"/>
                        <a:t> (94.9)</a:t>
                      </a:r>
                      <a:endParaRPr lang="en-US" sz="2400" b="1" dirty="0"/>
                    </a:p>
                  </a:txBody>
                  <a:tcPr marL="100584" marR="100584" anchor="ctr"/>
                </a:tc>
                <a:tc>
                  <a:txBody>
                    <a:bodyPr/>
                    <a:lstStyle/>
                    <a:p>
                      <a:pPr algn="ctr"/>
                      <a:r>
                        <a:rPr lang="en-US" sz="2400" b="1" dirty="0" smtClean="0"/>
                        <a:t>268/280 (95.7)</a:t>
                      </a:r>
                      <a:endParaRPr lang="en-US" sz="2400" b="1" dirty="0"/>
                    </a:p>
                  </a:txBody>
                  <a:tcPr marL="100584" marR="100584" anchor="ctr"/>
                </a:tc>
                <a:tc>
                  <a:txBody>
                    <a:bodyPr/>
                    <a:lstStyle/>
                    <a:p>
                      <a:pPr algn="ctr"/>
                      <a:r>
                        <a:rPr lang="en-US" sz="2400" b="1" dirty="0" smtClean="0"/>
                        <a:t>0.44</a:t>
                      </a:r>
                      <a:endParaRPr lang="en-US" sz="2400" b="1" dirty="0"/>
                    </a:p>
                  </a:txBody>
                  <a:tcPr marL="100584" marR="100584" anchor="ctr"/>
                </a:tc>
              </a:tr>
              <a:tr h="1037655">
                <a:tc>
                  <a:txBody>
                    <a:bodyPr/>
                    <a:lstStyle/>
                    <a:p>
                      <a:r>
                        <a:rPr lang="en-US" sz="2800" b="1" dirty="0" smtClean="0"/>
                        <a:t>Total</a:t>
                      </a:r>
                      <a:endParaRPr lang="en-US" sz="2800" b="1" dirty="0"/>
                    </a:p>
                  </a:txBody>
                  <a:tcPr marL="100584" marR="100584" anchor="ctr">
                    <a:solidFill>
                      <a:srgbClr val="FF6600"/>
                    </a:solidFill>
                  </a:tcPr>
                </a:tc>
                <a:tc>
                  <a:txBody>
                    <a:bodyPr/>
                    <a:lstStyle/>
                    <a:p>
                      <a:pPr algn="ctr"/>
                      <a:r>
                        <a:rPr lang="en-US" sz="2800" b="1" dirty="0" smtClean="0"/>
                        <a:t>901/973 (92.6)</a:t>
                      </a:r>
                      <a:endParaRPr lang="en-US" sz="2800" b="1" dirty="0"/>
                    </a:p>
                  </a:txBody>
                  <a:tcPr marL="100584" marR="100584" anchor="ctr">
                    <a:solidFill>
                      <a:srgbClr val="FF6600"/>
                    </a:solidFill>
                  </a:tcPr>
                </a:tc>
                <a:tc>
                  <a:txBody>
                    <a:bodyPr/>
                    <a:lstStyle/>
                    <a:p>
                      <a:pPr algn="ctr"/>
                      <a:r>
                        <a:rPr lang="en-US" sz="2800" b="1" dirty="0" smtClean="0"/>
                        <a:t>873/916 (95.3)</a:t>
                      </a:r>
                      <a:endParaRPr lang="en-US" sz="2800" b="1" dirty="0"/>
                    </a:p>
                  </a:txBody>
                  <a:tcPr marL="100584" marR="100584" anchor="ctr">
                    <a:solidFill>
                      <a:srgbClr val="FF6600"/>
                    </a:solidFill>
                  </a:tcPr>
                </a:tc>
                <a:tc>
                  <a:txBody>
                    <a:bodyPr/>
                    <a:lstStyle/>
                    <a:p>
                      <a:pPr algn="ctr"/>
                      <a:r>
                        <a:rPr lang="en-US" sz="2800" b="1" dirty="0" smtClean="0"/>
                        <a:t>0.01</a:t>
                      </a:r>
                      <a:endParaRPr lang="en-US" sz="2800" b="1" dirty="0"/>
                    </a:p>
                  </a:txBody>
                  <a:tcPr marL="100584" marR="100584" anchor="ctr">
                    <a:solidFill>
                      <a:srgbClr val="FF6600"/>
                    </a:solidFill>
                  </a:tcPr>
                </a:tc>
              </a:tr>
            </a:tbl>
          </a:graphicData>
        </a:graphic>
      </p:graphicFrame>
    </p:spTree>
    <p:extLst>
      <p:ext uri="{BB962C8B-B14F-4D97-AF65-F5344CB8AC3E}">
        <p14:creationId xmlns:p14="http://schemas.microsoft.com/office/powerpoint/2010/main" val="6612220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304800"/>
            <a:ext cx="9639300" cy="1143000"/>
          </a:xfrm>
        </p:spPr>
        <p:txBody>
          <a:bodyPr>
            <a:noAutofit/>
          </a:bodyPr>
          <a:lstStyle/>
          <a:p>
            <a:r>
              <a:rPr lang="en-US" sz="3600" dirty="0" smtClean="0"/>
              <a:t>Adjusted Weaning Weights (2 years)</a:t>
            </a:r>
            <a:br>
              <a:rPr lang="en-US" sz="3600" dirty="0" smtClean="0"/>
            </a:br>
            <a:r>
              <a:rPr lang="en-US" sz="3600" dirty="0" smtClean="0"/>
              <a:t>Inorganic (ING) </a:t>
            </a:r>
            <a:r>
              <a:rPr lang="en-US" sz="3600" dirty="0" err="1" smtClean="0"/>
              <a:t>vs</a:t>
            </a:r>
            <a:r>
              <a:rPr lang="en-US" sz="3600" dirty="0" smtClean="0"/>
              <a:t> Organic (ORG)</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46111394"/>
              </p:ext>
            </p:extLst>
          </p:nvPr>
        </p:nvGraphicFramePr>
        <p:xfrm>
          <a:off x="586740" y="1828805"/>
          <a:ext cx="905256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095500" y="5105400"/>
            <a:ext cx="8382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cs typeface="+mn-cs"/>
              </a:rPr>
              <a:t>(309)</a:t>
            </a:r>
            <a:endParaRPr lang="en-US" dirty="0">
              <a:solidFill>
                <a:prstClr val="black"/>
              </a:solidFill>
              <a:latin typeface="Calibri"/>
              <a:cs typeface="+mn-cs"/>
            </a:endParaRPr>
          </a:p>
        </p:txBody>
      </p:sp>
      <p:sp>
        <p:nvSpPr>
          <p:cNvPr id="6" name="TextBox 5"/>
          <p:cNvSpPr txBox="1"/>
          <p:nvPr/>
        </p:nvSpPr>
        <p:spPr>
          <a:xfrm>
            <a:off x="3940879" y="5105400"/>
            <a:ext cx="7620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cs typeface="+mn-cs"/>
              </a:rPr>
              <a:t>(309)</a:t>
            </a:r>
            <a:endParaRPr lang="en-US" dirty="0">
              <a:solidFill>
                <a:prstClr val="black"/>
              </a:solidFill>
              <a:latin typeface="Calibri"/>
              <a:cs typeface="+mn-cs"/>
            </a:endParaRPr>
          </a:p>
        </p:txBody>
      </p:sp>
      <p:sp>
        <p:nvSpPr>
          <p:cNvPr id="7" name="TextBox 6"/>
          <p:cNvSpPr txBox="1"/>
          <p:nvPr/>
        </p:nvSpPr>
        <p:spPr>
          <a:xfrm>
            <a:off x="5713981" y="5105400"/>
            <a:ext cx="8382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cs typeface="+mn-cs"/>
              </a:rPr>
              <a:t>(310)</a:t>
            </a:r>
            <a:endParaRPr lang="en-US" dirty="0">
              <a:solidFill>
                <a:prstClr val="black"/>
              </a:solidFill>
              <a:latin typeface="Calibri"/>
              <a:cs typeface="+mn-cs"/>
            </a:endParaRPr>
          </a:p>
        </p:txBody>
      </p:sp>
      <p:sp>
        <p:nvSpPr>
          <p:cNvPr id="8" name="TextBox 7"/>
          <p:cNvSpPr txBox="1"/>
          <p:nvPr/>
        </p:nvSpPr>
        <p:spPr>
          <a:xfrm>
            <a:off x="7627620" y="5105400"/>
            <a:ext cx="838200" cy="369332"/>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Calibri"/>
                <a:cs typeface="+mn-cs"/>
              </a:rPr>
              <a:t>(336)</a:t>
            </a:r>
            <a:endParaRPr lang="en-US" dirty="0">
              <a:solidFill>
                <a:prstClr val="black"/>
              </a:solidFill>
              <a:latin typeface="Calibri"/>
              <a:cs typeface="+mn-cs"/>
            </a:endParaRPr>
          </a:p>
        </p:txBody>
      </p:sp>
      <p:sp>
        <p:nvSpPr>
          <p:cNvPr id="9" name="TextBox 8"/>
          <p:cNvSpPr txBox="1"/>
          <p:nvPr/>
        </p:nvSpPr>
        <p:spPr>
          <a:xfrm rot="16200000">
            <a:off x="-667953" y="3549132"/>
            <a:ext cx="2438400" cy="369332"/>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cs typeface="+mn-cs"/>
              </a:rPr>
              <a:t>BW, </a:t>
            </a:r>
            <a:r>
              <a:rPr lang="en-US" dirty="0" err="1" smtClean="0">
                <a:solidFill>
                  <a:prstClr val="black"/>
                </a:solidFill>
                <a:latin typeface="Calibri"/>
                <a:cs typeface="+mn-cs"/>
              </a:rPr>
              <a:t>lbs</a:t>
            </a:r>
            <a:endParaRPr lang="en-US" dirty="0">
              <a:solidFill>
                <a:prstClr val="black"/>
              </a:solidFill>
              <a:latin typeface="Calibri"/>
              <a:cs typeface="+mn-cs"/>
            </a:endParaRPr>
          </a:p>
        </p:txBody>
      </p:sp>
    </p:spTree>
    <p:extLst>
      <p:ext uri="{BB962C8B-B14F-4D97-AF65-F5344CB8AC3E}">
        <p14:creationId xmlns:p14="http://schemas.microsoft.com/office/powerpoint/2010/main" val="4644998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0058400" cy="6858000"/>
          </a:xfrm>
          <a:prstGeom prst="rect">
            <a:avLst/>
          </a:prstGeom>
        </p:spPr>
      </p:pic>
    </p:spTree>
    <p:extLst>
      <p:ext uri="{BB962C8B-B14F-4D97-AF65-F5344CB8AC3E}">
        <p14:creationId xmlns:p14="http://schemas.microsoft.com/office/powerpoint/2010/main" val="4227026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836" y="-76200"/>
            <a:ext cx="9292762" cy="1018947"/>
          </a:xfrm>
        </p:spPr>
        <p:txBody>
          <a:bodyPr>
            <a:normAutofit/>
          </a:bodyPr>
          <a:lstStyle/>
          <a:p>
            <a:pPr algn="ctr"/>
            <a:r>
              <a:rPr lang="en-US" sz="3600" b="1" dirty="0" smtClean="0">
                <a:solidFill>
                  <a:srgbClr val="000090"/>
                </a:solidFill>
                <a:latin typeface="Arial"/>
                <a:cs typeface="Arial"/>
              </a:rPr>
              <a:t>Materials &amp; Methods</a:t>
            </a:r>
            <a:endParaRPr lang="en-US" sz="3600" b="1" dirty="0">
              <a:solidFill>
                <a:srgbClr val="000090"/>
              </a:solidFill>
              <a:latin typeface="Arial"/>
              <a:cs typeface="Arial"/>
            </a:endParaRPr>
          </a:p>
        </p:txBody>
      </p:sp>
      <p:sp>
        <p:nvSpPr>
          <p:cNvPr id="3" name="Content Placeholder 2"/>
          <p:cNvSpPr>
            <a:spLocks noGrp="1"/>
          </p:cNvSpPr>
          <p:nvPr>
            <p:ph idx="1"/>
          </p:nvPr>
        </p:nvSpPr>
        <p:spPr>
          <a:xfrm>
            <a:off x="419100" y="685800"/>
            <a:ext cx="9471660" cy="5410202"/>
          </a:xfrm>
        </p:spPr>
        <p:txBody>
          <a:bodyPr>
            <a:noAutofit/>
          </a:bodyPr>
          <a:lstStyle/>
          <a:p>
            <a:pPr>
              <a:spcBef>
                <a:spcPts val="600"/>
              </a:spcBef>
              <a:spcAft>
                <a:spcPts val="600"/>
              </a:spcAft>
            </a:pPr>
            <a:r>
              <a:rPr lang="en-US" sz="2400" dirty="0" smtClean="0">
                <a:latin typeface="Arial"/>
                <a:cs typeface="Arial"/>
              </a:rPr>
              <a:t>Mature pregnant cows (191 cows)</a:t>
            </a:r>
          </a:p>
          <a:p>
            <a:pPr>
              <a:spcBef>
                <a:spcPts val="600"/>
              </a:spcBef>
              <a:spcAft>
                <a:spcPts val="600"/>
              </a:spcAft>
            </a:pPr>
            <a:r>
              <a:rPr lang="en-US" sz="2400" dirty="0" smtClean="0">
                <a:latin typeface="Arial"/>
                <a:cs typeface="Arial"/>
              </a:rPr>
              <a:t>2 x 2 factorial design:</a:t>
            </a:r>
          </a:p>
          <a:p>
            <a:pPr lvl="1">
              <a:spcBef>
                <a:spcPts val="600"/>
              </a:spcBef>
              <a:spcAft>
                <a:spcPts val="600"/>
              </a:spcAft>
            </a:pPr>
            <a:r>
              <a:rPr lang="en-US" sz="2400" dirty="0" smtClean="0">
                <a:latin typeface="Arial"/>
                <a:cs typeface="Arial"/>
              </a:rPr>
              <a:t>Treatments (TRT): trace mineral supplement</a:t>
            </a:r>
            <a:endParaRPr lang="en-US" sz="2400" dirty="0">
              <a:latin typeface="Arial"/>
              <a:cs typeface="Arial"/>
            </a:endParaRPr>
          </a:p>
          <a:p>
            <a:pPr lvl="2">
              <a:spcBef>
                <a:spcPts val="600"/>
              </a:spcBef>
              <a:spcAft>
                <a:spcPts val="600"/>
              </a:spcAft>
            </a:pPr>
            <a:r>
              <a:rPr lang="en-US" dirty="0" smtClean="0">
                <a:latin typeface="Arial"/>
                <a:cs typeface="Arial"/>
              </a:rPr>
              <a:t>Organic (ORG, yeast source)</a:t>
            </a:r>
            <a:endParaRPr lang="en-US" dirty="0">
              <a:latin typeface="Arial"/>
              <a:cs typeface="Arial"/>
            </a:endParaRPr>
          </a:p>
          <a:p>
            <a:pPr lvl="2">
              <a:spcBef>
                <a:spcPts val="600"/>
              </a:spcBef>
              <a:spcAft>
                <a:spcPts val="600"/>
              </a:spcAft>
            </a:pPr>
            <a:r>
              <a:rPr lang="en-US" dirty="0" smtClean="0">
                <a:latin typeface="Arial"/>
                <a:cs typeface="Arial"/>
              </a:rPr>
              <a:t>Inorganic (ING, salt sulfates)</a:t>
            </a:r>
            <a:endParaRPr lang="en-US" dirty="0">
              <a:latin typeface="Arial"/>
              <a:cs typeface="Arial"/>
            </a:endParaRPr>
          </a:p>
          <a:p>
            <a:pPr lvl="1">
              <a:spcBef>
                <a:spcPts val="600"/>
              </a:spcBef>
              <a:spcAft>
                <a:spcPts val="600"/>
              </a:spcAft>
            </a:pPr>
            <a:r>
              <a:rPr lang="en-US" sz="2400" dirty="0" smtClean="0">
                <a:latin typeface="Arial"/>
                <a:cs typeface="Arial"/>
              </a:rPr>
              <a:t>Breeds:</a:t>
            </a:r>
            <a:endParaRPr lang="en-US" sz="2400" dirty="0">
              <a:latin typeface="Arial"/>
              <a:cs typeface="Arial"/>
            </a:endParaRPr>
          </a:p>
          <a:p>
            <a:pPr lvl="2">
              <a:spcBef>
                <a:spcPts val="600"/>
              </a:spcBef>
              <a:spcAft>
                <a:spcPts val="600"/>
              </a:spcAft>
            </a:pPr>
            <a:r>
              <a:rPr lang="en-US" dirty="0" smtClean="0">
                <a:latin typeface="Arial"/>
                <a:cs typeface="Arial"/>
              </a:rPr>
              <a:t>Angus (AN)</a:t>
            </a:r>
            <a:endParaRPr lang="en-US" dirty="0">
              <a:latin typeface="Arial"/>
              <a:cs typeface="Arial"/>
            </a:endParaRPr>
          </a:p>
          <a:p>
            <a:pPr lvl="2">
              <a:spcBef>
                <a:spcPts val="600"/>
              </a:spcBef>
              <a:spcAft>
                <a:spcPts val="600"/>
              </a:spcAft>
            </a:pPr>
            <a:r>
              <a:rPr lang="en-US" dirty="0" err="1" smtClean="0">
                <a:latin typeface="Arial"/>
                <a:cs typeface="Arial"/>
              </a:rPr>
              <a:t>Brangus</a:t>
            </a:r>
            <a:r>
              <a:rPr lang="en-US" dirty="0" smtClean="0">
                <a:latin typeface="Arial"/>
                <a:cs typeface="Arial"/>
              </a:rPr>
              <a:t> (BN)</a:t>
            </a:r>
          </a:p>
          <a:p>
            <a:pPr>
              <a:spcBef>
                <a:spcPts val="600"/>
              </a:spcBef>
              <a:spcAft>
                <a:spcPts val="600"/>
              </a:spcAft>
            </a:pPr>
            <a:r>
              <a:rPr lang="en-US" sz="2400" dirty="0" smtClean="0">
                <a:latin typeface="Arial"/>
                <a:cs typeface="Arial"/>
              </a:rPr>
              <a:t>Intensive blood and liver samples</a:t>
            </a:r>
          </a:p>
          <a:p>
            <a:pPr lvl="1">
              <a:spcBef>
                <a:spcPts val="600"/>
              </a:spcBef>
              <a:spcAft>
                <a:spcPts val="600"/>
              </a:spcAft>
            </a:pPr>
            <a:r>
              <a:rPr lang="en-US" sz="2400" dirty="0" smtClean="0">
                <a:latin typeface="Arial"/>
                <a:cs typeface="Arial"/>
              </a:rPr>
              <a:t>40 cow-calf pairs divided equally across TRT &amp; Breed</a:t>
            </a:r>
          </a:p>
          <a:p>
            <a:pPr lvl="1">
              <a:spcBef>
                <a:spcPts val="600"/>
              </a:spcBef>
              <a:spcAft>
                <a:spcPts val="600"/>
              </a:spcAft>
            </a:pPr>
            <a:r>
              <a:rPr lang="en-US" sz="2400" dirty="0" smtClean="0">
                <a:latin typeface="Arial"/>
                <a:cs typeface="Arial"/>
              </a:rPr>
              <a:t>Parturition: colostrum sample from cow</a:t>
            </a:r>
          </a:p>
          <a:p>
            <a:pPr lvl="2">
              <a:spcBef>
                <a:spcPts val="600"/>
              </a:spcBef>
              <a:spcAft>
                <a:spcPts val="600"/>
              </a:spcAft>
            </a:pPr>
            <a:r>
              <a:rPr lang="en-US" dirty="0" smtClean="0">
                <a:latin typeface="Arial"/>
                <a:cs typeface="Arial"/>
              </a:rPr>
              <a:t>Calf blood samples: pre-nursing, 12 h, 24 h, 30 d </a:t>
            </a:r>
          </a:p>
        </p:txBody>
      </p:sp>
    </p:spTree>
    <p:extLst>
      <p:ext uri="{BB962C8B-B14F-4D97-AF65-F5344CB8AC3E}">
        <p14:creationId xmlns:p14="http://schemas.microsoft.com/office/powerpoint/2010/main" val="10699510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62" y="259640"/>
            <a:ext cx="8968740" cy="990600"/>
          </a:xfrm>
        </p:spPr>
        <p:txBody>
          <a:bodyPr/>
          <a:lstStyle/>
          <a:p>
            <a:pPr>
              <a:spcBef>
                <a:spcPts val="1200"/>
              </a:spcBef>
              <a:spcAft>
                <a:spcPts val="1200"/>
              </a:spcAft>
            </a:pPr>
            <a:r>
              <a:rPr lang="en-US" dirty="0" smtClean="0">
                <a:solidFill>
                  <a:srgbClr val="FF6600"/>
                </a:solidFill>
              </a:rPr>
              <a:t>Introduction</a:t>
            </a:r>
            <a:endParaRPr lang="en-US" dirty="0">
              <a:solidFill>
                <a:srgbClr val="FF6600"/>
              </a:solidFill>
            </a:endParaRPr>
          </a:p>
        </p:txBody>
      </p:sp>
      <p:sp>
        <p:nvSpPr>
          <p:cNvPr id="3" name="Content Placeholder 2"/>
          <p:cNvSpPr>
            <a:spLocks noGrp="1"/>
          </p:cNvSpPr>
          <p:nvPr>
            <p:ph sz="quarter" idx="1"/>
          </p:nvPr>
        </p:nvSpPr>
        <p:spPr>
          <a:xfrm>
            <a:off x="488495" y="1280002"/>
            <a:ext cx="9318557" cy="3850798"/>
          </a:xfrm>
        </p:spPr>
        <p:txBody>
          <a:bodyPr/>
          <a:lstStyle/>
          <a:p>
            <a:pPr>
              <a:spcBef>
                <a:spcPts val="1200"/>
              </a:spcBef>
              <a:spcAft>
                <a:spcPts val="1200"/>
              </a:spcAft>
            </a:pPr>
            <a:r>
              <a:rPr lang="en-US" sz="2400" dirty="0" smtClean="0"/>
              <a:t>Montana State University – BS</a:t>
            </a:r>
          </a:p>
          <a:p>
            <a:pPr lvl="1">
              <a:spcBef>
                <a:spcPts val="1200"/>
              </a:spcBef>
              <a:spcAft>
                <a:spcPts val="1200"/>
              </a:spcAft>
            </a:pPr>
            <a:r>
              <a:rPr lang="en-US" sz="2400" dirty="0" smtClean="0"/>
              <a:t>Departmental farm</a:t>
            </a:r>
          </a:p>
          <a:p>
            <a:pPr lvl="1">
              <a:spcBef>
                <a:spcPts val="1200"/>
              </a:spcBef>
              <a:spcAft>
                <a:spcPts val="1200"/>
              </a:spcAft>
            </a:pPr>
            <a:r>
              <a:rPr lang="en-US" sz="2400" dirty="0" smtClean="0"/>
              <a:t>Red Bluff Research Unit</a:t>
            </a:r>
          </a:p>
          <a:p>
            <a:pPr lvl="1">
              <a:spcBef>
                <a:spcPts val="1200"/>
              </a:spcBef>
              <a:spcAft>
                <a:spcPts val="1200"/>
              </a:spcAft>
            </a:pPr>
            <a:r>
              <a:rPr lang="en-US" sz="2400" dirty="0" smtClean="0"/>
              <a:t>Internship at USDA-LARRS, Miles City</a:t>
            </a:r>
          </a:p>
          <a:p>
            <a:pPr lvl="2">
              <a:spcBef>
                <a:spcPts val="1200"/>
              </a:spcBef>
              <a:spcAft>
                <a:spcPts val="1200"/>
              </a:spcAft>
            </a:pPr>
            <a:r>
              <a:rPr lang="en-US" sz="2400" dirty="0" smtClean="0"/>
              <a:t>Range nutrition &amp; reproductive physiology internships</a:t>
            </a:r>
          </a:p>
        </p:txBody>
      </p:sp>
      <p:pic>
        <p:nvPicPr>
          <p:cNvPr id="4" name="Picture 3"/>
          <p:cNvPicPr>
            <a:picLocks noChangeAspect="1"/>
          </p:cNvPicPr>
          <p:nvPr/>
        </p:nvPicPr>
        <p:blipFill>
          <a:blip r:embed="rId2"/>
          <a:stretch>
            <a:fillRect/>
          </a:stretch>
        </p:blipFill>
        <p:spPr>
          <a:xfrm>
            <a:off x="5974080" y="4597255"/>
            <a:ext cx="4084320" cy="2260744"/>
          </a:xfrm>
          <a:prstGeom prst="rect">
            <a:avLst/>
          </a:prstGeom>
        </p:spPr>
      </p:pic>
      <p:pic>
        <p:nvPicPr>
          <p:cNvPr id="6" name="Picture 5"/>
          <p:cNvPicPr>
            <a:picLocks noChangeAspect="1"/>
          </p:cNvPicPr>
          <p:nvPr/>
        </p:nvPicPr>
        <p:blipFill>
          <a:blip r:embed="rId3"/>
          <a:stretch>
            <a:fillRect/>
          </a:stretch>
        </p:blipFill>
        <p:spPr>
          <a:xfrm>
            <a:off x="7480337" y="1444626"/>
            <a:ext cx="2336799" cy="1679574"/>
          </a:xfrm>
          <a:prstGeom prst="rect">
            <a:avLst/>
          </a:prstGeom>
        </p:spPr>
      </p:pic>
    </p:spTree>
    <p:extLst>
      <p:ext uri="{BB962C8B-B14F-4D97-AF65-F5344CB8AC3E}">
        <p14:creationId xmlns:p14="http://schemas.microsoft.com/office/powerpoint/2010/main" val="28079652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102530"/>
            <a:ext cx="8675370" cy="507070"/>
          </a:xfrm>
        </p:spPr>
        <p:txBody>
          <a:bodyPr>
            <a:noAutofit/>
          </a:bodyPr>
          <a:lstStyle/>
          <a:p>
            <a:pPr algn="ctr"/>
            <a:r>
              <a:rPr lang="en-US" sz="3600" b="1" dirty="0" smtClean="0">
                <a:solidFill>
                  <a:srgbClr val="000090"/>
                </a:solidFill>
              </a:rPr>
              <a:t>Materials &amp; Methods</a:t>
            </a:r>
            <a:endParaRPr lang="en-US" sz="3600" b="1" dirty="0">
              <a:solidFill>
                <a:srgbClr val="000090"/>
              </a:solidFill>
            </a:endParaRPr>
          </a:p>
        </p:txBody>
      </p:sp>
      <p:sp>
        <p:nvSpPr>
          <p:cNvPr id="3" name="Content Placeholder 2"/>
          <p:cNvSpPr>
            <a:spLocks noGrp="1"/>
          </p:cNvSpPr>
          <p:nvPr>
            <p:ph idx="1"/>
          </p:nvPr>
        </p:nvSpPr>
        <p:spPr>
          <a:xfrm>
            <a:off x="196016" y="1143006"/>
            <a:ext cx="5168470" cy="5219113"/>
          </a:xfrm>
        </p:spPr>
        <p:txBody>
          <a:bodyPr>
            <a:noAutofit/>
          </a:bodyPr>
          <a:lstStyle/>
          <a:p>
            <a:pPr>
              <a:spcBef>
                <a:spcPts val="1200"/>
              </a:spcBef>
              <a:spcAft>
                <a:spcPts val="1200"/>
              </a:spcAft>
            </a:pPr>
            <a:r>
              <a:rPr lang="en-US" sz="2000" b="1" dirty="0">
                <a:latin typeface="Arial"/>
                <a:cs typeface="Arial"/>
              </a:rPr>
              <a:t>M</a:t>
            </a:r>
            <a:r>
              <a:rPr lang="en-US" sz="2000" b="1" dirty="0" smtClean="0">
                <a:latin typeface="Arial"/>
                <a:cs typeface="Arial"/>
              </a:rPr>
              <a:t>ineral </a:t>
            </a:r>
            <a:r>
              <a:rPr lang="en-US" sz="2000" b="1" dirty="0">
                <a:latin typeface="Arial"/>
                <a:cs typeface="Arial"/>
              </a:rPr>
              <a:t>supplementation </a:t>
            </a:r>
            <a:r>
              <a:rPr lang="en-US" sz="2000" b="1" dirty="0" smtClean="0">
                <a:latin typeface="Arial"/>
                <a:cs typeface="Arial"/>
              </a:rPr>
              <a:t>started ~ </a:t>
            </a:r>
            <a:r>
              <a:rPr lang="en-US" sz="2000" b="1" dirty="0">
                <a:latin typeface="Arial"/>
                <a:cs typeface="Arial"/>
              </a:rPr>
              <a:t>90 d </a:t>
            </a:r>
            <a:r>
              <a:rPr lang="en-US" sz="2000" b="1" dirty="0" smtClean="0">
                <a:latin typeface="Arial"/>
                <a:cs typeface="Arial"/>
              </a:rPr>
              <a:t>prior to expected </a:t>
            </a:r>
            <a:r>
              <a:rPr lang="en-US" sz="2000" b="1" dirty="0">
                <a:latin typeface="Arial"/>
                <a:cs typeface="Arial"/>
              </a:rPr>
              <a:t>parturition.</a:t>
            </a:r>
          </a:p>
          <a:p>
            <a:pPr>
              <a:spcBef>
                <a:spcPts val="1200"/>
              </a:spcBef>
              <a:spcAft>
                <a:spcPts val="1200"/>
              </a:spcAft>
            </a:pPr>
            <a:r>
              <a:rPr lang="en-US" sz="2000" b="1" dirty="0" smtClean="0">
                <a:latin typeface="Arial"/>
                <a:cs typeface="Arial"/>
              </a:rPr>
              <a:t>TM supplement provided:</a:t>
            </a:r>
          </a:p>
          <a:p>
            <a:pPr lvl="1">
              <a:spcBef>
                <a:spcPts val="1200"/>
              </a:spcBef>
              <a:spcAft>
                <a:spcPts val="1200"/>
              </a:spcAft>
            </a:pPr>
            <a:r>
              <a:rPr lang="en-US" sz="2000" b="1" dirty="0" smtClean="0">
                <a:latin typeface="Arial"/>
                <a:cs typeface="Arial"/>
              </a:rPr>
              <a:t>1.0 lb/1000 lb BW/day</a:t>
            </a:r>
          </a:p>
          <a:p>
            <a:pPr lvl="1">
              <a:spcBef>
                <a:spcPts val="1200"/>
              </a:spcBef>
              <a:spcAft>
                <a:spcPts val="1200"/>
              </a:spcAft>
            </a:pPr>
            <a:r>
              <a:rPr lang="en-US" sz="2000" b="1" dirty="0" smtClean="0">
                <a:latin typeface="Arial"/>
                <a:cs typeface="Arial"/>
              </a:rPr>
              <a:t>Delivered 3x/week in a pellet. </a:t>
            </a:r>
          </a:p>
          <a:p>
            <a:pPr lvl="1">
              <a:spcBef>
                <a:spcPts val="1200"/>
              </a:spcBef>
              <a:spcAft>
                <a:spcPts val="1200"/>
              </a:spcAft>
            </a:pPr>
            <a:r>
              <a:rPr lang="en-US" sz="2000" b="1" dirty="0" smtClean="0">
                <a:latin typeface="Arial"/>
                <a:cs typeface="Arial"/>
              </a:rPr>
              <a:t>Free-choice loose mineral during breeding season through weaning</a:t>
            </a:r>
          </a:p>
          <a:p>
            <a:pPr>
              <a:spcBef>
                <a:spcPts val="1200"/>
              </a:spcBef>
              <a:spcAft>
                <a:spcPts val="1200"/>
              </a:spcAft>
            </a:pPr>
            <a:r>
              <a:rPr lang="en-US" sz="2000" b="1" dirty="0" smtClean="0">
                <a:latin typeface="Arial"/>
                <a:cs typeface="Arial"/>
              </a:rPr>
              <a:t>Trace minerals in the supplement included:</a:t>
            </a:r>
          </a:p>
          <a:p>
            <a:pPr lvl="1">
              <a:spcBef>
                <a:spcPts val="1200"/>
              </a:spcBef>
              <a:spcAft>
                <a:spcPts val="1200"/>
              </a:spcAft>
            </a:pPr>
            <a:r>
              <a:rPr lang="en-US" sz="2000" b="1" dirty="0" smtClean="0">
                <a:latin typeface="Arial"/>
                <a:cs typeface="Arial"/>
              </a:rPr>
              <a:t>Cu, Co, Fe, I, </a:t>
            </a:r>
            <a:r>
              <a:rPr lang="en-US" sz="2000" b="1" dirty="0" err="1" smtClean="0">
                <a:latin typeface="Arial"/>
                <a:cs typeface="Arial"/>
              </a:rPr>
              <a:t>Mn</a:t>
            </a:r>
            <a:r>
              <a:rPr lang="en-US" sz="2000" b="1" dirty="0" smtClean="0">
                <a:latin typeface="Arial"/>
                <a:cs typeface="Arial"/>
              </a:rPr>
              <a:t>, Se, Zn</a:t>
            </a:r>
            <a:endParaRPr lang="en-US" sz="2000" b="1" dirty="0">
              <a:latin typeface="Arial"/>
              <a:cs typeface="Arial"/>
            </a:endParaRPr>
          </a:p>
        </p:txBody>
      </p:sp>
      <p:graphicFrame>
        <p:nvGraphicFramePr>
          <p:cNvPr id="4" name="Content Placeholder 3"/>
          <p:cNvGraphicFramePr>
            <a:graphicFrameLocks/>
          </p:cNvGraphicFramePr>
          <p:nvPr>
            <p:extLst>
              <p:ext uri="{D42A27DB-BD31-4B8C-83A1-F6EECF244321}">
                <p14:modId xmlns:p14="http://schemas.microsoft.com/office/powerpoint/2010/main" val="823336348"/>
              </p:ext>
            </p:extLst>
          </p:nvPr>
        </p:nvGraphicFramePr>
        <p:xfrm>
          <a:off x="5911248" y="703385"/>
          <a:ext cx="3757392" cy="6080760"/>
        </p:xfrm>
        <a:graphic>
          <a:graphicData uri="http://schemas.openxmlformats.org/drawingml/2006/table">
            <a:tbl>
              <a:tblPr firstRow="1" bandRow="1">
                <a:tableStyleId>{5C22544A-7EE6-4342-B048-85BDC9FD1C3A}</a:tableStyleId>
              </a:tblPr>
              <a:tblGrid>
                <a:gridCol w="1485466"/>
                <a:gridCol w="1135963"/>
                <a:gridCol w="1135963"/>
              </a:tblGrid>
              <a:tr h="316955">
                <a:tc>
                  <a:txBody>
                    <a:bodyPr/>
                    <a:lstStyle/>
                    <a:p>
                      <a:pPr algn="ctr"/>
                      <a:r>
                        <a:rPr lang="en-US" sz="1500" dirty="0" smtClean="0">
                          <a:latin typeface="Times New Roman" panose="02020603050405020304" pitchFamily="18" charset="0"/>
                          <a:cs typeface="Times New Roman" panose="02020603050405020304" pitchFamily="18" charset="0"/>
                        </a:rPr>
                        <a:t>Component</a:t>
                      </a:r>
                      <a:endParaRPr lang="en-US" sz="1500" dirty="0">
                        <a:latin typeface="Times New Roman" panose="02020603050405020304" pitchFamily="18" charset="0"/>
                        <a:cs typeface="Times New Roman" panose="02020603050405020304" pitchFamily="18" charset="0"/>
                      </a:endParaRPr>
                    </a:p>
                  </a:txBody>
                  <a:tcPr marL="100584" marR="10058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500" dirty="0" smtClean="0">
                          <a:latin typeface="Times New Roman" panose="02020603050405020304" pitchFamily="18" charset="0"/>
                          <a:cs typeface="Times New Roman" panose="02020603050405020304" pitchFamily="18" charset="0"/>
                        </a:rPr>
                        <a:t>ING</a:t>
                      </a:r>
                      <a:endParaRPr lang="en-US" sz="1500" b="1" dirty="0">
                        <a:latin typeface="Times New Roman" panose="02020603050405020304" pitchFamily="18" charset="0"/>
                        <a:cs typeface="Times New Roman" panose="02020603050405020304" pitchFamily="18" charset="0"/>
                      </a:endParaRPr>
                    </a:p>
                  </a:txBody>
                  <a:tcPr marL="100584" marR="100584" anchor="ctr">
                    <a:lnT w="12700" cap="flat" cmpd="sng" algn="ctr">
                      <a:solidFill>
                        <a:schemeClr val="tx1"/>
                      </a:solidFill>
                      <a:prstDash val="solid"/>
                      <a:round/>
                      <a:headEnd type="none" w="med" len="med"/>
                      <a:tailEnd type="none" w="med" len="med"/>
                    </a:lnT>
                  </a:tcPr>
                </a:tc>
                <a:tc>
                  <a:txBody>
                    <a:bodyPr/>
                    <a:lstStyle/>
                    <a:p>
                      <a:pPr algn="ctr"/>
                      <a:r>
                        <a:rPr lang="en-US" sz="1500" dirty="0" smtClean="0">
                          <a:latin typeface="Times New Roman" panose="02020603050405020304" pitchFamily="18" charset="0"/>
                          <a:cs typeface="Times New Roman" panose="02020603050405020304" pitchFamily="18" charset="0"/>
                        </a:rPr>
                        <a:t>ORG</a:t>
                      </a:r>
                      <a:endParaRPr lang="en-US" sz="1500" b="1" dirty="0">
                        <a:latin typeface="Times New Roman" panose="02020603050405020304" pitchFamily="18" charset="0"/>
                        <a:cs typeface="Times New Roman" panose="02020603050405020304" pitchFamily="18" charset="0"/>
                      </a:endParaRPr>
                    </a:p>
                  </a:txBody>
                  <a:tcPr marL="100584" marR="100584"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16955">
                <a:tc>
                  <a:txBody>
                    <a:bodyPr/>
                    <a:lstStyle/>
                    <a:p>
                      <a:pPr algn="ctr"/>
                      <a:r>
                        <a:rPr lang="en-US" sz="1500" b="1" dirty="0" smtClean="0">
                          <a:latin typeface="Arial"/>
                          <a:cs typeface="Arial"/>
                        </a:rPr>
                        <a:t>DM, %</a:t>
                      </a:r>
                    </a:p>
                  </a:txBody>
                  <a:tcPr marL="100584" marR="100584" anchor="ctr">
                    <a:lnL w="12700" cap="flat" cmpd="sng" algn="ctr">
                      <a:solidFill>
                        <a:schemeClr val="tx1"/>
                      </a:solidFill>
                      <a:prstDash val="solid"/>
                      <a:round/>
                      <a:headEnd type="none" w="med" len="med"/>
                      <a:tailEnd type="none" w="med" len="med"/>
                    </a:lnL>
                  </a:tcPr>
                </a:tc>
                <a:tc>
                  <a:txBody>
                    <a:bodyPr/>
                    <a:lstStyle/>
                    <a:p>
                      <a:pPr algn="ctr"/>
                      <a:r>
                        <a:rPr lang="en-US" sz="1500" dirty="0" smtClean="0">
                          <a:latin typeface="Arial"/>
                          <a:cs typeface="Arial"/>
                        </a:rPr>
                        <a:t>88.5</a:t>
                      </a:r>
                      <a:endParaRPr lang="en-US" sz="1500" dirty="0">
                        <a:latin typeface="Arial"/>
                        <a:cs typeface="Arial"/>
                      </a:endParaRPr>
                    </a:p>
                  </a:txBody>
                  <a:tcPr marL="100584" marR="100584" anchor="ctr"/>
                </a:tc>
                <a:tc>
                  <a:txBody>
                    <a:bodyPr/>
                    <a:lstStyle/>
                    <a:p>
                      <a:pPr algn="ctr"/>
                      <a:r>
                        <a:rPr lang="en-US" sz="1500" dirty="0" smtClean="0">
                          <a:latin typeface="Arial"/>
                          <a:cs typeface="Arial"/>
                        </a:rPr>
                        <a:t>88.5</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tcPr>
                </a:tc>
              </a:tr>
              <a:tr h="316955">
                <a:tc>
                  <a:txBody>
                    <a:bodyPr/>
                    <a:lstStyle/>
                    <a:p>
                      <a:pPr algn="ctr"/>
                      <a:r>
                        <a:rPr lang="en-US" sz="1500" b="1" dirty="0" smtClean="0">
                          <a:latin typeface="Arial"/>
                          <a:cs typeface="Arial"/>
                        </a:rPr>
                        <a:t>CP, %</a:t>
                      </a:r>
                      <a:endParaRPr lang="en-US" sz="1500" b="1" dirty="0">
                        <a:latin typeface="Arial"/>
                        <a:cs typeface="Arial"/>
                      </a:endParaRPr>
                    </a:p>
                  </a:txBody>
                  <a:tcPr marL="100584" marR="100584" anchor="ctr">
                    <a:lnL w="12700" cap="flat" cmpd="sng" algn="ctr">
                      <a:solidFill>
                        <a:schemeClr val="tx1"/>
                      </a:solidFill>
                      <a:prstDash val="solid"/>
                      <a:round/>
                      <a:headEnd type="none" w="med" len="med"/>
                      <a:tailEnd type="none" w="med" len="med"/>
                    </a:lnL>
                  </a:tcPr>
                </a:tc>
                <a:tc>
                  <a:txBody>
                    <a:bodyPr/>
                    <a:lstStyle/>
                    <a:p>
                      <a:pPr algn="ctr"/>
                      <a:r>
                        <a:rPr lang="en-US" sz="1500" dirty="0" smtClean="0">
                          <a:latin typeface="Arial"/>
                          <a:cs typeface="Arial"/>
                        </a:rPr>
                        <a:t>14.9</a:t>
                      </a:r>
                      <a:endParaRPr lang="en-US" sz="1500" dirty="0">
                        <a:latin typeface="Arial"/>
                        <a:cs typeface="Arial"/>
                      </a:endParaRPr>
                    </a:p>
                  </a:txBody>
                  <a:tcPr marL="100584" marR="100584" anchor="ctr"/>
                </a:tc>
                <a:tc>
                  <a:txBody>
                    <a:bodyPr/>
                    <a:lstStyle/>
                    <a:p>
                      <a:pPr algn="ctr"/>
                      <a:r>
                        <a:rPr lang="en-US" sz="1500" dirty="0" smtClean="0">
                          <a:latin typeface="Arial"/>
                          <a:cs typeface="Arial"/>
                        </a:rPr>
                        <a:t>14.9</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tcPr>
                </a:tc>
              </a:tr>
              <a:tr h="316955">
                <a:tc>
                  <a:txBody>
                    <a:bodyPr/>
                    <a:lstStyle/>
                    <a:p>
                      <a:pPr algn="ctr"/>
                      <a:r>
                        <a:rPr lang="en-US" sz="1500" b="1" dirty="0" smtClean="0">
                          <a:latin typeface="Arial"/>
                          <a:cs typeface="Arial"/>
                        </a:rPr>
                        <a:t>TDN, %</a:t>
                      </a:r>
                      <a:endParaRPr lang="en-US" sz="1500" b="1" dirty="0">
                        <a:latin typeface="Arial"/>
                        <a:cs typeface="Arial"/>
                      </a:endParaRPr>
                    </a:p>
                  </a:txBody>
                  <a:tcPr marL="100584" marR="100584" anchor="ctr">
                    <a:lnL w="12700" cap="flat" cmpd="sng" algn="ctr">
                      <a:solidFill>
                        <a:schemeClr val="tx1"/>
                      </a:solidFill>
                      <a:prstDash val="solid"/>
                      <a:round/>
                      <a:headEnd type="none" w="med" len="med"/>
                      <a:tailEnd type="none" w="med" len="med"/>
                    </a:lnL>
                  </a:tcPr>
                </a:tc>
                <a:tc>
                  <a:txBody>
                    <a:bodyPr/>
                    <a:lstStyle/>
                    <a:p>
                      <a:pPr algn="ctr"/>
                      <a:r>
                        <a:rPr lang="en-US" sz="1500" dirty="0" smtClean="0">
                          <a:latin typeface="Arial"/>
                          <a:cs typeface="Arial"/>
                        </a:rPr>
                        <a:t>70.6</a:t>
                      </a:r>
                      <a:endParaRPr lang="en-US" sz="1500" dirty="0">
                        <a:latin typeface="Arial"/>
                        <a:cs typeface="Arial"/>
                      </a:endParaRPr>
                    </a:p>
                  </a:txBody>
                  <a:tcPr marL="100584" marR="100584" anchor="ctr"/>
                </a:tc>
                <a:tc>
                  <a:txBody>
                    <a:bodyPr/>
                    <a:lstStyle/>
                    <a:p>
                      <a:pPr algn="ctr"/>
                      <a:r>
                        <a:rPr lang="en-US" sz="1500" dirty="0" smtClean="0">
                          <a:latin typeface="Arial"/>
                          <a:cs typeface="Arial"/>
                        </a:rPr>
                        <a:t>70.3</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tcPr>
                </a:tc>
              </a:tr>
              <a:tr h="316955">
                <a:tc>
                  <a:txBody>
                    <a:bodyPr/>
                    <a:lstStyle/>
                    <a:p>
                      <a:pPr algn="ctr"/>
                      <a:r>
                        <a:rPr lang="en-US" sz="1500" b="1" dirty="0" smtClean="0">
                          <a:latin typeface="Arial"/>
                          <a:cs typeface="Arial"/>
                        </a:rPr>
                        <a:t>Ca, %</a:t>
                      </a:r>
                      <a:endParaRPr lang="en-US" sz="1500" b="1" dirty="0">
                        <a:latin typeface="Arial"/>
                        <a:cs typeface="Arial"/>
                      </a:endParaRPr>
                    </a:p>
                  </a:txBody>
                  <a:tcPr marL="100584" marR="100584" anchor="ctr">
                    <a:lnL w="12700" cap="flat" cmpd="sng" algn="ctr">
                      <a:solidFill>
                        <a:schemeClr val="tx1"/>
                      </a:solidFill>
                      <a:prstDash val="solid"/>
                      <a:round/>
                      <a:headEnd type="none" w="med" len="med"/>
                      <a:tailEnd type="none" w="med" len="med"/>
                    </a:lnL>
                  </a:tcPr>
                </a:tc>
                <a:tc>
                  <a:txBody>
                    <a:bodyPr/>
                    <a:lstStyle/>
                    <a:p>
                      <a:pPr algn="ctr"/>
                      <a:r>
                        <a:rPr lang="en-US" sz="1500" dirty="0" smtClean="0">
                          <a:latin typeface="Arial"/>
                          <a:cs typeface="Arial"/>
                        </a:rPr>
                        <a:t>0.21</a:t>
                      </a:r>
                      <a:endParaRPr lang="en-US" sz="1500" dirty="0">
                        <a:latin typeface="Arial"/>
                        <a:cs typeface="Arial"/>
                      </a:endParaRPr>
                    </a:p>
                  </a:txBody>
                  <a:tcPr marL="100584" marR="100584" anchor="ctr"/>
                </a:tc>
                <a:tc>
                  <a:txBody>
                    <a:bodyPr/>
                    <a:lstStyle/>
                    <a:p>
                      <a:pPr algn="ctr"/>
                      <a:r>
                        <a:rPr lang="en-US" sz="1500" dirty="0" smtClean="0">
                          <a:latin typeface="Arial"/>
                          <a:cs typeface="Arial"/>
                        </a:rPr>
                        <a:t>0.19</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tcPr>
                </a:tc>
              </a:tr>
              <a:tr h="316955">
                <a:tc>
                  <a:txBody>
                    <a:bodyPr/>
                    <a:lstStyle/>
                    <a:p>
                      <a:pPr algn="ctr"/>
                      <a:r>
                        <a:rPr lang="en-US" sz="1500" b="1" dirty="0" smtClean="0">
                          <a:latin typeface="Arial"/>
                          <a:cs typeface="Arial"/>
                        </a:rPr>
                        <a:t>P, %</a:t>
                      </a:r>
                      <a:endParaRPr lang="en-US" sz="1500" b="1" dirty="0">
                        <a:latin typeface="Arial"/>
                        <a:cs typeface="Arial"/>
                      </a:endParaRPr>
                    </a:p>
                  </a:txBody>
                  <a:tcPr marL="100584" marR="100584" anchor="ctr">
                    <a:lnL w="12700" cap="flat" cmpd="sng" algn="ctr">
                      <a:solidFill>
                        <a:schemeClr val="tx1"/>
                      </a:solidFill>
                      <a:prstDash val="solid"/>
                      <a:round/>
                      <a:headEnd type="none" w="med" len="med"/>
                      <a:tailEnd type="none" w="med" len="med"/>
                    </a:lnL>
                  </a:tcPr>
                </a:tc>
                <a:tc>
                  <a:txBody>
                    <a:bodyPr/>
                    <a:lstStyle/>
                    <a:p>
                      <a:pPr algn="ctr"/>
                      <a:r>
                        <a:rPr lang="en-US" sz="1500" dirty="0" smtClean="0">
                          <a:latin typeface="Arial"/>
                          <a:cs typeface="Arial"/>
                        </a:rPr>
                        <a:t>1.00</a:t>
                      </a:r>
                      <a:endParaRPr lang="en-US" sz="1500" dirty="0">
                        <a:latin typeface="Arial"/>
                        <a:cs typeface="Arial"/>
                      </a:endParaRPr>
                    </a:p>
                  </a:txBody>
                  <a:tcPr marL="100584" marR="100584" anchor="ctr"/>
                </a:tc>
                <a:tc>
                  <a:txBody>
                    <a:bodyPr/>
                    <a:lstStyle/>
                    <a:p>
                      <a:pPr algn="ctr"/>
                      <a:r>
                        <a:rPr lang="en-US" sz="1500" dirty="0" smtClean="0">
                          <a:latin typeface="Arial"/>
                          <a:cs typeface="Arial"/>
                        </a:rPr>
                        <a:t>0.99</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tcPr>
                </a:tc>
              </a:tr>
              <a:tr h="316955">
                <a:tc>
                  <a:txBody>
                    <a:bodyPr/>
                    <a:lstStyle/>
                    <a:p>
                      <a:pPr algn="ctr"/>
                      <a:r>
                        <a:rPr lang="en-US" sz="1500" b="1" dirty="0" smtClean="0">
                          <a:latin typeface="Arial"/>
                          <a:cs typeface="Arial"/>
                        </a:rPr>
                        <a:t>Mg, %</a:t>
                      </a:r>
                      <a:endParaRPr lang="en-US" sz="1500" b="1" dirty="0">
                        <a:latin typeface="Arial"/>
                        <a:cs typeface="Arial"/>
                      </a:endParaRPr>
                    </a:p>
                  </a:txBody>
                  <a:tcPr marL="100584" marR="100584" anchor="ctr">
                    <a:lnL w="12700" cap="flat" cmpd="sng" algn="ctr">
                      <a:solidFill>
                        <a:schemeClr val="tx1"/>
                      </a:solidFill>
                      <a:prstDash val="solid"/>
                      <a:round/>
                      <a:headEnd type="none" w="med" len="med"/>
                      <a:tailEnd type="none" w="med" len="med"/>
                    </a:lnL>
                  </a:tcPr>
                </a:tc>
                <a:tc>
                  <a:txBody>
                    <a:bodyPr/>
                    <a:lstStyle/>
                    <a:p>
                      <a:pPr algn="ctr"/>
                      <a:r>
                        <a:rPr lang="en-US" sz="1500" dirty="0" smtClean="0">
                          <a:latin typeface="Arial"/>
                          <a:cs typeface="Arial"/>
                        </a:rPr>
                        <a:t>0.46</a:t>
                      </a:r>
                      <a:endParaRPr lang="en-US" sz="1500" dirty="0">
                        <a:latin typeface="Arial"/>
                        <a:cs typeface="Arial"/>
                      </a:endParaRPr>
                    </a:p>
                  </a:txBody>
                  <a:tcPr marL="100584" marR="100584" anchor="ctr"/>
                </a:tc>
                <a:tc>
                  <a:txBody>
                    <a:bodyPr/>
                    <a:lstStyle/>
                    <a:p>
                      <a:pPr algn="ctr"/>
                      <a:r>
                        <a:rPr lang="en-US" sz="1500" dirty="0" smtClean="0">
                          <a:latin typeface="Arial"/>
                          <a:cs typeface="Arial"/>
                        </a:rPr>
                        <a:t>0.46</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tcPr>
                </a:tc>
              </a:tr>
              <a:tr h="316955">
                <a:tc>
                  <a:txBody>
                    <a:bodyPr/>
                    <a:lstStyle/>
                    <a:p>
                      <a:pPr algn="ctr"/>
                      <a:r>
                        <a:rPr lang="en-US" sz="1500" b="1" dirty="0" smtClean="0">
                          <a:latin typeface="Arial"/>
                          <a:cs typeface="Arial"/>
                        </a:rPr>
                        <a:t>K, %</a:t>
                      </a:r>
                      <a:endParaRPr lang="en-US" sz="1500" b="1" dirty="0">
                        <a:latin typeface="Arial"/>
                        <a:cs typeface="Arial"/>
                      </a:endParaRPr>
                    </a:p>
                  </a:txBody>
                  <a:tcPr marL="100584" marR="100584" anchor="ctr">
                    <a:lnL w="12700" cap="flat" cmpd="sng" algn="ctr">
                      <a:solidFill>
                        <a:schemeClr val="tx1"/>
                      </a:solidFill>
                      <a:prstDash val="solid"/>
                      <a:round/>
                      <a:headEnd type="none" w="med" len="med"/>
                      <a:tailEnd type="none" w="med" len="med"/>
                    </a:lnL>
                  </a:tcPr>
                </a:tc>
                <a:tc>
                  <a:txBody>
                    <a:bodyPr/>
                    <a:lstStyle/>
                    <a:p>
                      <a:pPr algn="ctr"/>
                      <a:r>
                        <a:rPr lang="en-US" sz="1500" dirty="0" smtClean="0">
                          <a:latin typeface="Arial"/>
                          <a:cs typeface="Arial"/>
                        </a:rPr>
                        <a:t>1.36</a:t>
                      </a:r>
                      <a:endParaRPr lang="en-US" sz="1500" dirty="0">
                        <a:latin typeface="Arial"/>
                        <a:cs typeface="Arial"/>
                      </a:endParaRPr>
                    </a:p>
                  </a:txBody>
                  <a:tcPr marL="100584" marR="100584" anchor="ctr"/>
                </a:tc>
                <a:tc>
                  <a:txBody>
                    <a:bodyPr/>
                    <a:lstStyle/>
                    <a:p>
                      <a:pPr algn="ctr"/>
                      <a:r>
                        <a:rPr lang="en-US" sz="1500" dirty="0" smtClean="0">
                          <a:latin typeface="Arial"/>
                          <a:cs typeface="Arial"/>
                        </a:rPr>
                        <a:t>1.35</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tcPr>
                </a:tc>
              </a:tr>
              <a:tr h="316955">
                <a:tc>
                  <a:txBody>
                    <a:bodyPr/>
                    <a:lstStyle/>
                    <a:p>
                      <a:pPr algn="ctr"/>
                      <a:r>
                        <a:rPr lang="en-US" sz="1500" b="1" dirty="0" smtClean="0">
                          <a:latin typeface="Arial"/>
                          <a:cs typeface="Arial"/>
                        </a:rPr>
                        <a:t>S, %</a:t>
                      </a:r>
                      <a:endParaRPr lang="en-US" sz="1500" b="1" dirty="0">
                        <a:latin typeface="Arial"/>
                        <a:cs typeface="Arial"/>
                      </a:endParaRPr>
                    </a:p>
                  </a:txBody>
                  <a:tcPr marL="100584" marR="100584" anchor="ctr">
                    <a:lnL w="12700" cap="flat" cmpd="sng" algn="ctr">
                      <a:solidFill>
                        <a:schemeClr val="tx1"/>
                      </a:solidFill>
                      <a:prstDash val="solid"/>
                      <a:round/>
                      <a:headEnd type="none" w="med" len="med"/>
                      <a:tailEnd type="none" w="med" len="med"/>
                    </a:lnL>
                  </a:tcPr>
                </a:tc>
                <a:tc>
                  <a:txBody>
                    <a:bodyPr/>
                    <a:lstStyle/>
                    <a:p>
                      <a:pPr algn="ctr"/>
                      <a:r>
                        <a:rPr lang="en-US" sz="1500" dirty="0" smtClean="0">
                          <a:latin typeface="Arial"/>
                          <a:cs typeface="Arial"/>
                        </a:rPr>
                        <a:t>0.22</a:t>
                      </a:r>
                      <a:endParaRPr lang="en-US" sz="1500" dirty="0">
                        <a:latin typeface="Arial"/>
                        <a:cs typeface="Arial"/>
                      </a:endParaRPr>
                    </a:p>
                  </a:txBody>
                  <a:tcPr marL="100584" marR="100584" anchor="ctr"/>
                </a:tc>
                <a:tc>
                  <a:txBody>
                    <a:bodyPr/>
                    <a:lstStyle/>
                    <a:p>
                      <a:pPr algn="ctr"/>
                      <a:r>
                        <a:rPr lang="en-US" sz="1500" dirty="0" smtClean="0">
                          <a:latin typeface="Arial"/>
                          <a:cs typeface="Arial"/>
                        </a:rPr>
                        <a:t>0.16</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tcPr>
                </a:tc>
              </a:tr>
              <a:tr h="316955">
                <a:tc>
                  <a:txBody>
                    <a:bodyPr/>
                    <a:lstStyle/>
                    <a:p>
                      <a:pPr algn="ctr"/>
                      <a:r>
                        <a:rPr lang="en-US" sz="1500" b="1" dirty="0" smtClean="0">
                          <a:latin typeface="Arial"/>
                          <a:cs typeface="Arial"/>
                        </a:rPr>
                        <a:t>Co, PPM</a:t>
                      </a:r>
                      <a:endParaRPr lang="en-US" sz="1500" b="1" dirty="0">
                        <a:latin typeface="Arial"/>
                        <a:cs typeface="Arial"/>
                      </a:endParaRPr>
                    </a:p>
                  </a:txBody>
                  <a:tcPr marL="100584" marR="100584" anchor="ctr">
                    <a:lnL w="12700" cap="flat" cmpd="sng" algn="ctr">
                      <a:solidFill>
                        <a:schemeClr val="tx1"/>
                      </a:solidFill>
                      <a:prstDash val="solid"/>
                      <a:round/>
                      <a:headEnd type="none" w="med" len="med"/>
                      <a:tailEnd type="none" w="med" len="med"/>
                    </a:lnL>
                  </a:tcPr>
                </a:tc>
                <a:tc>
                  <a:txBody>
                    <a:bodyPr/>
                    <a:lstStyle/>
                    <a:p>
                      <a:pPr algn="ctr"/>
                      <a:r>
                        <a:rPr lang="en-US" sz="1500" dirty="0" smtClean="0">
                          <a:latin typeface="Arial"/>
                          <a:cs typeface="Arial"/>
                        </a:rPr>
                        <a:t>19.11</a:t>
                      </a:r>
                      <a:endParaRPr lang="en-US" sz="1500" dirty="0">
                        <a:latin typeface="Arial"/>
                        <a:cs typeface="Arial"/>
                      </a:endParaRPr>
                    </a:p>
                  </a:txBody>
                  <a:tcPr marL="100584" marR="100584" anchor="ctr"/>
                </a:tc>
                <a:tc>
                  <a:txBody>
                    <a:bodyPr/>
                    <a:lstStyle/>
                    <a:p>
                      <a:pPr algn="ctr"/>
                      <a:r>
                        <a:rPr lang="en-US" sz="1500" dirty="0" smtClean="0">
                          <a:latin typeface="Arial"/>
                          <a:cs typeface="Arial"/>
                        </a:rPr>
                        <a:t>16.69</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tcPr>
                </a:tc>
              </a:tr>
              <a:tr h="316955">
                <a:tc>
                  <a:txBody>
                    <a:bodyPr/>
                    <a:lstStyle/>
                    <a:p>
                      <a:pPr algn="ctr"/>
                      <a:r>
                        <a:rPr lang="en-US" sz="1500" b="1" dirty="0" smtClean="0">
                          <a:latin typeface="Arial"/>
                          <a:cs typeface="Arial"/>
                        </a:rPr>
                        <a:t>Cu, PPM</a:t>
                      </a:r>
                      <a:endParaRPr lang="en-US" sz="1500" b="1" dirty="0">
                        <a:latin typeface="Arial"/>
                        <a:cs typeface="Arial"/>
                      </a:endParaRPr>
                    </a:p>
                  </a:txBody>
                  <a:tcPr marL="100584" marR="100584" anchor="ctr">
                    <a:lnL w="12700" cap="flat" cmpd="sng" algn="ctr">
                      <a:solidFill>
                        <a:schemeClr val="tx1"/>
                      </a:solidFill>
                      <a:prstDash val="solid"/>
                      <a:round/>
                      <a:headEnd type="none" w="med" len="med"/>
                      <a:tailEnd type="none" w="med" len="med"/>
                    </a:lnL>
                  </a:tcPr>
                </a:tc>
                <a:tc>
                  <a:txBody>
                    <a:bodyPr/>
                    <a:lstStyle/>
                    <a:p>
                      <a:pPr algn="ctr"/>
                      <a:r>
                        <a:rPr lang="en-US" sz="1500" dirty="0" smtClean="0">
                          <a:latin typeface="Arial"/>
                          <a:cs typeface="Arial"/>
                        </a:rPr>
                        <a:t>259.85</a:t>
                      </a:r>
                      <a:endParaRPr lang="en-US" sz="1500" dirty="0">
                        <a:latin typeface="Arial"/>
                        <a:cs typeface="Arial"/>
                      </a:endParaRPr>
                    </a:p>
                  </a:txBody>
                  <a:tcPr marL="100584" marR="100584" anchor="ctr"/>
                </a:tc>
                <a:tc>
                  <a:txBody>
                    <a:bodyPr/>
                    <a:lstStyle/>
                    <a:p>
                      <a:pPr algn="ctr"/>
                      <a:r>
                        <a:rPr lang="en-US" sz="1500" dirty="0" smtClean="0">
                          <a:latin typeface="Arial"/>
                          <a:cs typeface="Arial"/>
                        </a:rPr>
                        <a:t>149.65</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tcPr>
                </a:tc>
              </a:tr>
              <a:tr h="316955">
                <a:tc>
                  <a:txBody>
                    <a:bodyPr/>
                    <a:lstStyle/>
                    <a:p>
                      <a:pPr algn="ctr"/>
                      <a:r>
                        <a:rPr lang="en-US" sz="1500" b="1" dirty="0" smtClean="0">
                          <a:latin typeface="Arial"/>
                          <a:cs typeface="Arial"/>
                        </a:rPr>
                        <a:t>I, PPM</a:t>
                      </a:r>
                      <a:endParaRPr lang="en-US" sz="1500" b="1" dirty="0">
                        <a:latin typeface="Arial"/>
                        <a:cs typeface="Arial"/>
                      </a:endParaRPr>
                    </a:p>
                  </a:txBody>
                  <a:tcPr marL="100584" marR="100584" anchor="ctr">
                    <a:lnL w="12700" cap="flat" cmpd="sng" algn="ctr">
                      <a:solidFill>
                        <a:schemeClr val="tx1"/>
                      </a:solidFill>
                      <a:prstDash val="solid"/>
                      <a:round/>
                      <a:headEnd type="none" w="med" len="med"/>
                      <a:tailEnd type="none" w="med" len="med"/>
                    </a:lnL>
                  </a:tcPr>
                </a:tc>
                <a:tc>
                  <a:txBody>
                    <a:bodyPr/>
                    <a:lstStyle/>
                    <a:p>
                      <a:pPr algn="ctr"/>
                      <a:r>
                        <a:rPr lang="en-US" sz="1500" dirty="0" smtClean="0">
                          <a:latin typeface="Arial"/>
                          <a:cs typeface="Arial"/>
                        </a:rPr>
                        <a:t>53.8</a:t>
                      </a:r>
                      <a:endParaRPr lang="en-US" sz="1500" dirty="0">
                        <a:latin typeface="Arial"/>
                        <a:cs typeface="Arial"/>
                      </a:endParaRPr>
                    </a:p>
                  </a:txBody>
                  <a:tcPr marL="100584" marR="100584" anchor="ctr"/>
                </a:tc>
                <a:tc>
                  <a:txBody>
                    <a:bodyPr/>
                    <a:lstStyle/>
                    <a:p>
                      <a:pPr algn="ctr"/>
                      <a:r>
                        <a:rPr lang="en-US" sz="1500" dirty="0" smtClean="0">
                          <a:latin typeface="Arial"/>
                          <a:cs typeface="Arial"/>
                        </a:rPr>
                        <a:t>20.05</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tcPr>
                </a:tc>
              </a:tr>
              <a:tr h="316955">
                <a:tc>
                  <a:txBody>
                    <a:bodyPr/>
                    <a:lstStyle/>
                    <a:p>
                      <a:pPr algn="ctr"/>
                      <a:r>
                        <a:rPr lang="en-US" sz="1500" b="1" dirty="0" smtClean="0">
                          <a:latin typeface="Arial"/>
                          <a:cs typeface="Arial"/>
                        </a:rPr>
                        <a:t>Fe, PPM</a:t>
                      </a:r>
                      <a:endParaRPr lang="en-US" sz="1500" b="1" dirty="0">
                        <a:latin typeface="Arial"/>
                        <a:cs typeface="Arial"/>
                      </a:endParaRPr>
                    </a:p>
                  </a:txBody>
                  <a:tcPr marL="100584" marR="100584" anchor="ctr">
                    <a:lnL w="12700" cap="flat" cmpd="sng" algn="ctr">
                      <a:solidFill>
                        <a:schemeClr val="tx1"/>
                      </a:solidFill>
                      <a:prstDash val="solid"/>
                      <a:round/>
                      <a:headEnd type="none" w="med" len="med"/>
                      <a:tailEnd type="none" w="med" len="med"/>
                    </a:lnL>
                  </a:tcPr>
                </a:tc>
                <a:tc>
                  <a:txBody>
                    <a:bodyPr/>
                    <a:lstStyle/>
                    <a:p>
                      <a:pPr algn="ctr"/>
                      <a:r>
                        <a:rPr lang="en-US" sz="1500" dirty="0" smtClean="0">
                          <a:latin typeface="Arial"/>
                          <a:cs typeface="Arial"/>
                        </a:rPr>
                        <a:t>406.79</a:t>
                      </a:r>
                      <a:endParaRPr lang="en-US" sz="1500" dirty="0">
                        <a:latin typeface="Arial"/>
                        <a:cs typeface="Arial"/>
                      </a:endParaRPr>
                    </a:p>
                  </a:txBody>
                  <a:tcPr marL="100584" marR="100584" anchor="ctr"/>
                </a:tc>
                <a:tc>
                  <a:txBody>
                    <a:bodyPr/>
                    <a:lstStyle/>
                    <a:p>
                      <a:pPr algn="ctr"/>
                      <a:r>
                        <a:rPr lang="en-US" sz="1500" dirty="0" smtClean="0">
                          <a:latin typeface="Arial"/>
                          <a:cs typeface="Arial"/>
                        </a:rPr>
                        <a:t>406.15</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tcPr>
                </a:tc>
              </a:tr>
              <a:tr h="316955">
                <a:tc>
                  <a:txBody>
                    <a:bodyPr/>
                    <a:lstStyle/>
                    <a:p>
                      <a:pPr algn="ctr"/>
                      <a:r>
                        <a:rPr lang="en-US" sz="1500" b="1" dirty="0" err="1" smtClean="0">
                          <a:latin typeface="Arial"/>
                          <a:cs typeface="Arial"/>
                        </a:rPr>
                        <a:t>Mn</a:t>
                      </a:r>
                      <a:r>
                        <a:rPr lang="en-US" sz="1500" b="1" dirty="0" smtClean="0">
                          <a:latin typeface="Arial"/>
                          <a:cs typeface="Arial"/>
                        </a:rPr>
                        <a:t>, PPM</a:t>
                      </a:r>
                      <a:endParaRPr lang="en-US" sz="1500" b="1" dirty="0">
                        <a:latin typeface="Arial"/>
                        <a:cs typeface="Arial"/>
                      </a:endParaRPr>
                    </a:p>
                  </a:txBody>
                  <a:tcPr marL="100584" marR="100584" anchor="ctr">
                    <a:lnL w="12700" cap="flat" cmpd="sng" algn="ctr">
                      <a:solidFill>
                        <a:schemeClr val="tx1"/>
                      </a:solidFill>
                      <a:prstDash val="solid"/>
                      <a:round/>
                      <a:headEnd type="none" w="med" len="med"/>
                      <a:tailEnd type="none" w="med" len="med"/>
                    </a:lnL>
                  </a:tcPr>
                </a:tc>
                <a:tc>
                  <a:txBody>
                    <a:bodyPr/>
                    <a:lstStyle/>
                    <a:p>
                      <a:pPr algn="ctr"/>
                      <a:r>
                        <a:rPr lang="en-US" sz="1500" dirty="0" smtClean="0">
                          <a:latin typeface="Arial"/>
                          <a:cs typeface="Arial"/>
                        </a:rPr>
                        <a:t>366.97</a:t>
                      </a:r>
                      <a:endParaRPr lang="en-US" sz="1500" dirty="0">
                        <a:latin typeface="Arial"/>
                        <a:cs typeface="Arial"/>
                      </a:endParaRPr>
                    </a:p>
                  </a:txBody>
                  <a:tcPr marL="100584" marR="100584" anchor="ctr"/>
                </a:tc>
                <a:tc>
                  <a:txBody>
                    <a:bodyPr/>
                    <a:lstStyle/>
                    <a:p>
                      <a:pPr algn="ctr"/>
                      <a:r>
                        <a:rPr lang="en-US" sz="1500" dirty="0" smtClean="0">
                          <a:latin typeface="Arial"/>
                          <a:cs typeface="Arial"/>
                        </a:rPr>
                        <a:t>283.87</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tcPr>
                </a:tc>
              </a:tr>
              <a:tr h="316955">
                <a:tc>
                  <a:txBody>
                    <a:bodyPr/>
                    <a:lstStyle/>
                    <a:p>
                      <a:pPr algn="ctr"/>
                      <a:r>
                        <a:rPr lang="en-US" sz="1500" b="1" dirty="0" smtClean="0">
                          <a:latin typeface="Arial"/>
                          <a:cs typeface="Arial"/>
                        </a:rPr>
                        <a:t>Se,</a:t>
                      </a:r>
                      <a:r>
                        <a:rPr lang="en-US" sz="1500" b="1" baseline="0" dirty="0" smtClean="0">
                          <a:latin typeface="Arial"/>
                          <a:cs typeface="Arial"/>
                        </a:rPr>
                        <a:t> PPM</a:t>
                      </a:r>
                      <a:endParaRPr lang="en-US" sz="1500" b="1" dirty="0">
                        <a:latin typeface="Arial"/>
                        <a:cs typeface="Arial"/>
                      </a:endParaRPr>
                    </a:p>
                  </a:txBody>
                  <a:tcPr marL="100584" marR="100584" anchor="ctr">
                    <a:lnL w="12700" cap="flat" cmpd="sng" algn="ctr">
                      <a:solidFill>
                        <a:schemeClr val="tx1"/>
                      </a:solidFill>
                      <a:prstDash val="solid"/>
                      <a:round/>
                      <a:headEnd type="none" w="med" len="med"/>
                      <a:tailEnd type="none" w="med" len="med"/>
                    </a:lnL>
                  </a:tcPr>
                </a:tc>
                <a:tc>
                  <a:txBody>
                    <a:bodyPr/>
                    <a:lstStyle/>
                    <a:p>
                      <a:pPr algn="ctr"/>
                      <a:r>
                        <a:rPr lang="en-US" sz="1500" dirty="0" smtClean="0">
                          <a:latin typeface="Arial"/>
                          <a:cs typeface="Arial"/>
                        </a:rPr>
                        <a:t>7.10</a:t>
                      </a:r>
                      <a:endParaRPr lang="en-US" sz="1500" dirty="0">
                        <a:latin typeface="Arial"/>
                        <a:cs typeface="Arial"/>
                      </a:endParaRPr>
                    </a:p>
                  </a:txBody>
                  <a:tcPr marL="100584" marR="100584" anchor="ctr"/>
                </a:tc>
                <a:tc>
                  <a:txBody>
                    <a:bodyPr/>
                    <a:lstStyle/>
                    <a:p>
                      <a:pPr algn="ctr"/>
                      <a:r>
                        <a:rPr lang="en-US" sz="1500" dirty="0" smtClean="0">
                          <a:latin typeface="Arial"/>
                          <a:cs typeface="Arial"/>
                        </a:rPr>
                        <a:t>6.80</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tcPr>
                </a:tc>
              </a:tr>
              <a:tr h="316955">
                <a:tc>
                  <a:txBody>
                    <a:bodyPr/>
                    <a:lstStyle/>
                    <a:p>
                      <a:pPr algn="ctr"/>
                      <a:r>
                        <a:rPr lang="en-US" sz="1500" b="1" dirty="0" smtClean="0">
                          <a:latin typeface="Arial"/>
                          <a:cs typeface="Arial"/>
                        </a:rPr>
                        <a:t>Zn, PPM</a:t>
                      </a:r>
                    </a:p>
                  </a:txBody>
                  <a:tcPr marL="100584" marR="100584" anchor="ctr">
                    <a:lnL w="12700" cap="flat" cmpd="sng" algn="ctr">
                      <a:solidFill>
                        <a:schemeClr val="tx1"/>
                      </a:solidFill>
                      <a:prstDash val="solid"/>
                      <a:round/>
                      <a:headEnd type="none" w="med" len="med"/>
                      <a:tailEnd type="none" w="med" len="med"/>
                    </a:lnL>
                  </a:tcPr>
                </a:tc>
                <a:tc>
                  <a:txBody>
                    <a:bodyPr/>
                    <a:lstStyle/>
                    <a:p>
                      <a:pPr algn="ctr"/>
                      <a:r>
                        <a:rPr lang="en-US" sz="1500" dirty="0" smtClean="0">
                          <a:latin typeface="Arial"/>
                          <a:cs typeface="Arial"/>
                        </a:rPr>
                        <a:t>891.88</a:t>
                      </a:r>
                      <a:endParaRPr lang="en-US" sz="1500" dirty="0">
                        <a:latin typeface="Arial"/>
                        <a:cs typeface="Arial"/>
                      </a:endParaRPr>
                    </a:p>
                  </a:txBody>
                  <a:tcPr marL="100584" marR="100584" anchor="ctr"/>
                </a:tc>
                <a:tc>
                  <a:txBody>
                    <a:bodyPr/>
                    <a:lstStyle/>
                    <a:p>
                      <a:pPr algn="ctr"/>
                      <a:r>
                        <a:rPr lang="en-US" sz="1500" dirty="0" smtClean="0">
                          <a:latin typeface="Arial"/>
                          <a:cs typeface="Arial"/>
                        </a:rPr>
                        <a:t>526.43</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tcPr>
                </a:tc>
              </a:tr>
              <a:tr h="316955">
                <a:tc>
                  <a:txBody>
                    <a:bodyPr/>
                    <a:lstStyle/>
                    <a:p>
                      <a:pPr algn="ctr"/>
                      <a:r>
                        <a:rPr lang="en-US" sz="1500" b="1" dirty="0" err="1" smtClean="0">
                          <a:latin typeface="Arial"/>
                          <a:cs typeface="Arial"/>
                        </a:rPr>
                        <a:t>Vit</a:t>
                      </a:r>
                      <a:r>
                        <a:rPr lang="en-US" sz="1500" b="1" baseline="0" dirty="0" smtClean="0">
                          <a:latin typeface="Arial"/>
                          <a:cs typeface="Arial"/>
                        </a:rPr>
                        <a:t> A, IU/</a:t>
                      </a:r>
                      <a:r>
                        <a:rPr lang="en-US" sz="1500" b="1" baseline="0" dirty="0" err="1" smtClean="0">
                          <a:latin typeface="Arial"/>
                          <a:cs typeface="Arial"/>
                        </a:rPr>
                        <a:t>lb</a:t>
                      </a:r>
                      <a:endParaRPr lang="en-US" sz="1500" b="1" dirty="0">
                        <a:latin typeface="Arial"/>
                        <a:cs typeface="Arial"/>
                      </a:endParaRPr>
                    </a:p>
                  </a:txBody>
                  <a:tcPr marL="100584" marR="100584" anchor="ctr">
                    <a:lnL w="12700" cap="flat" cmpd="sng" algn="ctr">
                      <a:solidFill>
                        <a:schemeClr val="tx1"/>
                      </a:solidFill>
                      <a:prstDash val="solid"/>
                      <a:round/>
                      <a:headEnd type="none" w="med" len="med"/>
                      <a:tailEnd type="none" w="med" len="med"/>
                    </a:lnL>
                  </a:tcPr>
                </a:tc>
                <a:tc>
                  <a:txBody>
                    <a:bodyPr/>
                    <a:lstStyle/>
                    <a:p>
                      <a:pPr algn="ctr"/>
                      <a:r>
                        <a:rPr lang="en-US" sz="1500" dirty="0" smtClean="0">
                          <a:latin typeface="Arial"/>
                          <a:cs typeface="Arial"/>
                        </a:rPr>
                        <a:t>31606.87</a:t>
                      </a:r>
                      <a:endParaRPr lang="en-US" sz="1500" dirty="0">
                        <a:latin typeface="Arial"/>
                        <a:cs typeface="Arial"/>
                      </a:endParaRPr>
                    </a:p>
                  </a:txBody>
                  <a:tcPr marL="100584" marR="100584" anchor="ctr"/>
                </a:tc>
                <a:tc>
                  <a:txBody>
                    <a:bodyPr/>
                    <a:lstStyle/>
                    <a:p>
                      <a:pPr algn="ctr"/>
                      <a:r>
                        <a:rPr lang="en-US" sz="1500" dirty="0" smtClean="0">
                          <a:latin typeface="Arial"/>
                          <a:cs typeface="Arial"/>
                        </a:rPr>
                        <a:t>31606.87</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tcPr>
                </a:tc>
              </a:tr>
              <a:tr h="316955">
                <a:tc>
                  <a:txBody>
                    <a:bodyPr/>
                    <a:lstStyle/>
                    <a:p>
                      <a:pPr algn="ctr"/>
                      <a:r>
                        <a:rPr lang="en-US" sz="1500" b="1" dirty="0" err="1" smtClean="0">
                          <a:latin typeface="Arial"/>
                          <a:cs typeface="Arial"/>
                        </a:rPr>
                        <a:t>Vit</a:t>
                      </a:r>
                      <a:r>
                        <a:rPr lang="en-US" sz="1500" b="1" dirty="0" smtClean="0">
                          <a:latin typeface="Arial"/>
                          <a:cs typeface="Arial"/>
                        </a:rPr>
                        <a:t> D3, IU/</a:t>
                      </a:r>
                      <a:r>
                        <a:rPr lang="en-US" sz="1500" b="1" dirty="0" err="1" smtClean="0">
                          <a:latin typeface="Arial"/>
                          <a:cs typeface="Arial"/>
                        </a:rPr>
                        <a:t>lb</a:t>
                      </a:r>
                      <a:endParaRPr lang="en-US" sz="1500" b="1" dirty="0">
                        <a:latin typeface="Arial"/>
                        <a:cs typeface="Arial"/>
                      </a:endParaRPr>
                    </a:p>
                  </a:txBody>
                  <a:tcPr marL="100584" marR="100584" anchor="ctr">
                    <a:lnL w="12700" cap="flat" cmpd="sng" algn="ctr">
                      <a:solidFill>
                        <a:schemeClr val="tx1"/>
                      </a:solidFill>
                      <a:prstDash val="solid"/>
                      <a:round/>
                      <a:headEnd type="none" w="med" len="med"/>
                      <a:tailEnd type="none" w="med" len="med"/>
                    </a:lnL>
                  </a:tcPr>
                </a:tc>
                <a:tc>
                  <a:txBody>
                    <a:bodyPr/>
                    <a:lstStyle/>
                    <a:p>
                      <a:pPr algn="ctr"/>
                      <a:r>
                        <a:rPr lang="en-US" sz="1500" dirty="0" smtClean="0">
                          <a:latin typeface="Arial"/>
                          <a:cs typeface="Arial"/>
                        </a:rPr>
                        <a:t>2835</a:t>
                      </a:r>
                      <a:endParaRPr lang="en-US" sz="1500" dirty="0">
                        <a:latin typeface="Arial"/>
                        <a:cs typeface="Arial"/>
                      </a:endParaRPr>
                    </a:p>
                  </a:txBody>
                  <a:tcPr marL="100584" marR="100584" anchor="ctr"/>
                </a:tc>
                <a:tc>
                  <a:txBody>
                    <a:bodyPr/>
                    <a:lstStyle/>
                    <a:p>
                      <a:pPr algn="ctr"/>
                      <a:r>
                        <a:rPr lang="en-US" sz="1500" dirty="0" smtClean="0">
                          <a:latin typeface="Arial"/>
                          <a:cs typeface="Arial"/>
                        </a:rPr>
                        <a:t>2835</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tcPr>
                </a:tc>
              </a:tr>
              <a:tr h="316955">
                <a:tc>
                  <a:txBody>
                    <a:bodyPr/>
                    <a:lstStyle/>
                    <a:p>
                      <a:pPr algn="ctr"/>
                      <a:r>
                        <a:rPr lang="en-US" sz="1500" b="1" dirty="0" err="1" smtClean="0">
                          <a:latin typeface="Arial"/>
                          <a:cs typeface="Arial"/>
                        </a:rPr>
                        <a:t>Vit</a:t>
                      </a:r>
                      <a:r>
                        <a:rPr lang="en-US" sz="1500" b="1" dirty="0" smtClean="0">
                          <a:latin typeface="Arial"/>
                          <a:cs typeface="Arial"/>
                        </a:rPr>
                        <a:t> E, IU/</a:t>
                      </a:r>
                      <a:r>
                        <a:rPr lang="en-US" sz="1500" b="1" dirty="0" err="1" smtClean="0">
                          <a:latin typeface="Arial"/>
                          <a:cs typeface="Arial"/>
                        </a:rPr>
                        <a:t>lb</a:t>
                      </a:r>
                      <a:endParaRPr lang="en-US" sz="1500" b="1" dirty="0">
                        <a:latin typeface="Arial"/>
                        <a:cs typeface="Arial"/>
                      </a:endParaRPr>
                    </a:p>
                  </a:txBody>
                  <a:tcPr marL="100584" marR="100584"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a:cs typeface="Arial"/>
                        </a:rPr>
                        <a:t>300.93</a:t>
                      </a:r>
                      <a:endParaRPr lang="en-US" sz="1500" dirty="0">
                        <a:latin typeface="Arial"/>
                        <a:cs typeface="Arial"/>
                      </a:endParaRPr>
                    </a:p>
                  </a:txBody>
                  <a:tcPr marL="100584" marR="100584" anchor="ctr">
                    <a:lnB w="12700" cap="flat" cmpd="sng" algn="ctr">
                      <a:solidFill>
                        <a:schemeClr val="tx1"/>
                      </a:solidFill>
                      <a:prstDash val="solid"/>
                      <a:round/>
                      <a:headEnd type="none" w="med" len="med"/>
                      <a:tailEnd type="none" w="med" len="med"/>
                    </a:lnB>
                  </a:tcPr>
                </a:tc>
                <a:tc>
                  <a:txBody>
                    <a:bodyPr/>
                    <a:lstStyle/>
                    <a:p>
                      <a:pPr algn="ctr"/>
                      <a:r>
                        <a:rPr lang="en-US" sz="1500" dirty="0" smtClean="0">
                          <a:latin typeface="Arial"/>
                          <a:cs typeface="Arial"/>
                        </a:rPr>
                        <a:t>300.93</a:t>
                      </a:r>
                      <a:endParaRPr lang="en-US" sz="1500" dirty="0">
                        <a:latin typeface="Arial"/>
                        <a:cs typeface="Arial"/>
                      </a:endParaRPr>
                    </a:p>
                  </a:txBody>
                  <a:tcPr marL="100584" marR="100584"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5" name="Rectangle 4"/>
          <p:cNvSpPr/>
          <p:nvPr/>
        </p:nvSpPr>
        <p:spPr>
          <a:xfrm>
            <a:off x="5891286" y="3598796"/>
            <a:ext cx="3809933" cy="2222786"/>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5250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0090"/>
                </a:solidFill>
              </a:rPr>
              <a:t>Objective 1</a:t>
            </a:r>
            <a:endParaRPr lang="en-US" b="1" dirty="0">
              <a:solidFill>
                <a:srgbClr val="000090"/>
              </a:solidFill>
            </a:endParaRPr>
          </a:p>
        </p:txBody>
      </p:sp>
      <p:sp>
        <p:nvSpPr>
          <p:cNvPr id="3" name="Content Placeholder 2"/>
          <p:cNvSpPr>
            <a:spLocks noGrp="1"/>
          </p:cNvSpPr>
          <p:nvPr>
            <p:ph idx="1"/>
          </p:nvPr>
        </p:nvSpPr>
        <p:spPr>
          <a:xfrm>
            <a:off x="607260" y="1312282"/>
            <a:ext cx="8894524" cy="4525963"/>
          </a:xfrm>
        </p:spPr>
        <p:txBody>
          <a:bodyPr>
            <a:noAutofit/>
          </a:bodyPr>
          <a:lstStyle/>
          <a:p>
            <a:pPr>
              <a:spcBef>
                <a:spcPts val="600"/>
              </a:spcBef>
              <a:spcAft>
                <a:spcPts val="600"/>
              </a:spcAft>
            </a:pPr>
            <a:r>
              <a:rPr lang="en-US" sz="2400" b="1" dirty="0" smtClean="0">
                <a:latin typeface="Arial"/>
                <a:cs typeface="Arial"/>
              </a:rPr>
              <a:t>Determine effects of </a:t>
            </a:r>
            <a:r>
              <a:rPr lang="en-US" sz="2400" b="1" dirty="0" err="1" smtClean="0">
                <a:latin typeface="Arial"/>
                <a:cs typeface="Arial"/>
              </a:rPr>
              <a:t>prepartum</a:t>
            </a:r>
            <a:r>
              <a:rPr lang="en-US" sz="2400" b="1" dirty="0" smtClean="0">
                <a:latin typeface="Arial"/>
                <a:cs typeface="Arial"/>
              </a:rPr>
              <a:t> trace mineral supplement source and breed on </a:t>
            </a:r>
          </a:p>
          <a:p>
            <a:pPr lvl="1">
              <a:spcBef>
                <a:spcPts val="600"/>
              </a:spcBef>
              <a:spcAft>
                <a:spcPts val="600"/>
              </a:spcAft>
            </a:pPr>
            <a:r>
              <a:rPr lang="en-US" sz="2400" b="1" dirty="0" smtClean="0">
                <a:latin typeface="Arial"/>
                <a:cs typeface="Arial"/>
              </a:rPr>
              <a:t>Colostrum  </a:t>
            </a:r>
          </a:p>
          <a:p>
            <a:pPr lvl="2">
              <a:spcBef>
                <a:spcPts val="600"/>
              </a:spcBef>
              <a:spcAft>
                <a:spcPts val="600"/>
              </a:spcAft>
            </a:pPr>
            <a:r>
              <a:rPr lang="en-US" b="1" dirty="0" smtClean="0">
                <a:latin typeface="Arial"/>
                <a:cs typeface="Arial"/>
              </a:rPr>
              <a:t>Composition &amp; quality: no effect</a:t>
            </a:r>
          </a:p>
          <a:p>
            <a:pPr marL="1138238" lvl="2" indent="-231775">
              <a:spcBef>
                <a:spcPts val="600"/>
              </a:spcBef>
              <a:spcAft>
                <a:spcPts val="600"/>
              </a:spcAft>
            </a:pPr>
            <a:r>
              <a:rPr lang="en-US" b="1" dirty="0" smtClean="0">
                <a:latin typeface="Arial"/>
                <a:cs typeface="Arial"/>
              </a:rPr>
              <a:t>Mineral components:</a:t>
            </a:r>
          </a:p>
          <a:p>
            <a:pPr marL="1595438" lvl="3" indent="-231775">
              <a:spcBef>
                <a:spcPts val="600"/>
              </a:spcBef>
              <a:spcAft>
                <a:spcPts val="600"/>
              </a:spcAft>
            </a:pPr>
            <a:r>
              <a:rPr lang="en-US" sz="2400" b="1" dirty="0" smtClean="0">
                <a:latin typeface="Arial"/>
                <a:cs typeface="Arial"/>
              </a:rPr>
              <a:t>Cu</a:t>
            </a:r>
            <a:r>
              <a:rPr lang="en-US" sz="2400" b="1" dirty="0">
                <a:latin typeface="Arial"/>
                <a:cs typeface="Arial"/>
              </a:rPr>
              <a:t>, Co, </a:t>
            </a:r>
            <a:r>
              <a:rPr lang="en-US" sz="2400" b="1" dirty="0" smtClean="0">
                <a:latin typeface="Arial"/>
                <a:cs typeface="Arial"/>
              </a:rPr>
              <a:t>and Fe below </a:t>
            </a:r>
            <a:r>
              <a:rPr lang="en-US" sz="2400" b="1" dirty="0">
                <a:latin typeface="Arial"/>
                <a:cs typeface="Arial"/>
              </a:rPr>
              <a:t>detectable </a:t>
            </a:r>
            <a:r>
              <a:rPr lang="en-US" sz="2400" b="1" dirty="0" smtClean="0">
                <a:latin typeface="Arial"/>
                <a:cs typeface="Arial"/>
              </a:rPr>
              <a:t>limits</a:t>
            </a:r>
          </a:p>
          <a:p>
            <a:pPr marL="1595438" lvl="3" indent="-231775">
              <a:spcBef>
                <a:spcPts val="600"/>
              </a:spcBef>
              <a:spcAft>
                <a:spcPts val="600"/>
              </a:spcAft>
            </a:pPr>
            <a:r>
              <a:rPr lang="en-US" sz="2400" b="1" dirty="0" smtClean="0">
                <a:latin typeface="Arial"/>
                <a:cs typeface="Arial"/>
              </a:rPr>
              <a:t>Not </a:t>
            </a:r>
            <a:r>
              <a:rPr lang="en-US" sz="2400" b="1" dirty="0">
                <a:latin typeface="Arial"/>
                <a:cs typeface="Arial"/>
              </a:rPr>
              <a:t>all </a:t>
            </a:r>
            <a:r>
              <a:rPr lang="en-US" sz="2400" b="1" dirty="0" smtClean="0">
                <a:latin typeface="Arial"/>
                <a:cs typeface="Arial"/>
              </a:rPr>
              <a:t>samples </a:t>
            </a:r>
            <a:r>
              <a:rPr lang="en-US" sz="2400" b="1" dirty="0">
                <a:latin typeface="Arial"/>
                <a:cs typeface="Arial"/>
              </a:rPr>
              <a:t>had detectable </a:t>
            </a:r>
            <a:r>
              <a:rPr lang="en-US" sz="2400" b="1" dirty="0" err="1" smtClean="0">
                <a:latin typeface="Arial"/>
                <a:cs typeface="Arial"/>
              </a:rPr>
              <a:t>Mn</a:t>
            </a:r>
            <a:r>
              <a:rPr lang="en-US" sz="2400" b="1" dirty="0" smtClean="0">
                <a:latin typeface="Arial"/>
                <a:cs typeface="Arial"/>
              </a:rPr>
              <a:t> &amp; Mo</a:t>
            </a:r>
          </a:p>
          <a:p>
            <a:pPr marL="1595438" lvl="3" indent="-231775">
              <a:spcBef>
                <a:spcPts val="600"/>
              </a:spcBef>
              <a:spcAft>
                <a:spcPts val="600"/>
              </a:spcAft>
            </a:pPr>
            <a:r>
              <a:rPr lang="en-US" sz="2400" b="1" dirty="0" smtClean="0">
                <a:latin typeface="Arial"/>
                <a:cs typeface="Arial"/>
              </a:rPr>
              <a:t>Se and Zn affected</a:t>
            </a:r>
          </a:p>
        </p:txBody>
      </p:sp>
    </p:spTree>
    <p:extLst>
      <p:ext uri="{BB962C8B-B14F-4D97-AF65-F5344CB8AC3E}">
        <p14:creationId xmlns:p14="http://schemas.microsoft.com/office/powerpoint/2010/main" val="40787751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36249019"/>
              </p:ext>
            </p:extLst>
          </p:nvPr>
        </p:nvGraphicFramePr>
        <p:xfrm>
          <a:off x="586740" y="457200"/>
          <a:ext cx="9231193" cy="62082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64798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761461446"/>
              </p:ext>
            </p:extLst>
          </p:nvPr>
        </p:nvGraphicFramePr>
        <p:xfrm>
          <a:off x="502922" y="457200"/>
          <a:ext cx="9245991" cy="62108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3941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8677" t="543" r="15498" b="-543"/>
          <a:stretch/>
        </p:blipFill>
        <p:spPr>
          <a:xfrm>
            <a:off x="456111" y="457200"/>
            <a:ext cx="9350837" cy="6306189"/>
          </a:xfrm>
          <a:prstGeom prst="rect">
            <a:avLst/>
          </a:prstGeom>
        </p:spPr>
      </p:pic>
      <p:sp>
        <p:nvSpPr>
          <p:cNvPr id="2" name="Title 1"/>
          <p:cNvSpPr>
            <a:spLocks noGrp="1"/>
          </p:cNvSpPr>
          <p:nvPr>
            <p:ph type="title"/>
          </p:nvPr>
        </p:nvSpPr>
        <p:spPr>
          <a:xfrm>
            <a:off x="502920" y="152400"/>
            <a:ext cx="9052560" cy="1143000"/>
          </a:xfrm>
        </p:spPr>
        <p:txBody>
          <a:bodyPr>
            <a:normAutofit/>
          </a:bodyPr>
          <a:lstStyle/>
          <a:p>
            <a:pPr algn="ctr"/>
            <a:r>
              <a:rPr lang="en-US" sz="4800" b="1" dirty="0" smtClean="0">
                <a:solidFill>
                  <a:srgbClr val="000090"/>
                </a:solidFill>
              </a:rPr>
              <a:t>Objective 2</a:t>
            </a:r>
            <a:endParaRPr lang="en-US" sz="4800" b="1" dirty="0">
              <a:solidFill>
                <a:srgbClr val="000090"/>
              </a:solidFill>
            </a:endParaRPr>
          </a:p>
        </p:txBody>
      </p:sp>
      <p:sp>
        <p:nvSpPr>
          <p:cNvPr id="3" name="Content Placeholder 2"/>
          <p:cNvSpPr>
            <a:spLocks noGrp="1"/>
          </p:cNvSpPr>
          <p:nvPr>
            <p:ph idx="1"/>
          </p:nvPr>
        </p:nvSpPr>
        <p:spPr>
          <a:xfrm>
            <a:off x="502919" y="1189037"/>
            <a:ext cx="9343808" cy="4525963"/>
          </a:xfrm>
        </p:spPr>
        <p:txBody>
          <a:bodyPr>
            <a:noAutofit/>
          </a:bodyPr>
          <a:lstStyle/>
          <a:p>
            <a:pPr>
              <a:spcBef>
                <a:spcPts val="1200"/>
              </a:spcBef>
              <a:spcAft>
                <a:spcPts val="600"/>
              </a:spcAft>
            </a:pPr>
            <a:r>
              <a:rPr lang="en-US" sz="2400" b="1" dirty="0" smtClean="0"/>
              <a:t>Determine the effects of prenatal trace mineral supplement source &amp; breed on </a:t>
            </a:r>
            <a:r>
              <a:rPr lang="en-US" sz="2400" b="1" dirty="0" err="1" smtClean="0"/>
              <a:t>immunoglobulins</a:t>
            </a:r>
            <a:r>
              <a:rPr lang="en-US" sz="2400" b="1" dirty="0" smtClean="0"/>
              <a:t> A, M, G &amp; Total Immunoglobulin concentrations</a:t>
            </a:r>
          </a:p>
          <a:p>
            <a:pPr lvl="1">
              <a:spcBef>
                <a:spcPts val="1200"/>
              </a:spcBef>
              <a:spcAft>
                <a:spcPts val="600"/>
              </a:spcAft>
            </a:pPr>
            <a:r>
              <a:rPr lang="en-US" sz="2400" b="1" dirty="0" smtClean="0"/>
              <a:t>Cow colostrum</a:t>
            </a:r>
          </a:p>
          <a:p>
            <a:pPr lvl="1">
              <a:spcBef>
                <a:spcPts val="1200"/>
              </a:spcBef>
              <a:spcAft>
                <a:spcPts val="600"/>
              </a:spcAft>
            </a:pPr>
            <a:r>
              <a:rPr lang="en-US" sz="2400" b="1" dirty="0" smtClean="0"/>
              <a:t>Calf serum</a:t>
            </a:r>
          </a:p>
        </p:txBody>
      </p:sp>
    </p:spTree>
    <p:extLst>
      <p:ext uri="{BB962C8B-B14F-4D97-AF65-F5344CB8AC3E}">
        <p14:creationId xmlns:p14="http://schemas.microsoft.com/office/powerpoint/2010/main" val="24054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522" y="435691"/>
            <a:ext cx="9224976" cy="1325563"/>
          </a:xfrm>
        </p:spPr>
        <p:txBody>
          <a:bodyPr>
            <a:normAutofit/>
          </a:bodyPr>
          <a:lstStyle/>
          <a:p>
            <a:pPr algn="ctr"/>
            <a:r>
              <a:rPr lang="en-US" sz="3200" b="1" dirty="0" smtClean="0">
                <a:latin typeface="Arial"/>
                <a:cs typeface="Arial"/>
              </a:rPr>
              <a:t>Effect of Trace Mineral Source on Immunoglobulin Concentrations in Colostrum</a:t>
            </a:r>
            <a:endParaRPr lang="en-US" sz="3200" b="1" dirty="0">
              <a:latin typeface="Arial"/>
              <a:cs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25649528"/>
              </p:ext>
            </p:extLst>
          </p:nvPr>
        </p:nvGraphicFramePr>
        <p:xfrm>
          <a:off x="199231" y="1922885"/>
          <a:ext cx="9682779" cy="3923531"/>
        </p:xfrm>
        <a:graphic>
          <a:graphicData uri="http://schemas.openxmlformats.org/drawingml/2006/table">
            <a:tbl>
              <a:tblPr firstRow="1" firstCol="1" bandRow="1">
                <a:tableStyleId>{5C22544A-7EE6-4342-B048-85BDC9FD1C3A}</a:tableStyleId>
              </a:tblPr>
              <a:tblGrid>
                <a:gridCol w="1874844"/>
                <a:gridCol w="1030227"/>
                <a:gridCol w="1030227"/>
                <a:gridCol w="1172391"/>
                <a:gridCol w="1131162"/>
                <a:gridCol w="881929"/>
                <a:gridCol w="938193"/>
                <a:gridCol w="697895"/>
                <a:gridCol w="925911"/>
              </a:tblGrid>
              <a:tr h="581061">
                <a:tc>
                  <a:txBody>
                    <a:bodyPr/>
                    <a:lstStyle/>
                    <a:p>
                      <a:pPr marL="0" marR="0" algn="ctr">
                        <a:spcBef>
                          <a:spcPts val="0"/>
                        </a:spcBef>
                        <a:spcAft>
                          <a:spcPts val="0"/>
                        </a:spcAft>
                      </a:pPr>
                      <a:r>
                        <a:rPr lang="en-US" sz="2000" dirty="0">
                          <a:effectLst/>
                        </a:rPr>
                        <a:t> </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4">
                  <a:txBody>
                    <a:bodyPr/>
                    <a:lstStyle/>
                    <a:p>
                      <a:pPr marL="0" marR="0" algn="ctr">
                        <a:spcBef>
                          <a:spcPts val="0"/>
                        </a:spcBef>
                        <a:spcAft>
                          <a:spcPts val="0"/>
                        </a:spcAft>
                      </a:pPr>
                      <a:r>
                        <a:rPr lang="en-US" sz="2000" dirty="0">
                          <a:effectLst/>
                        </a:rPr>
                        <a:t>Treatments (T) and breed (B)</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2000">
                          <a:effectLst/>
                        </a:rPr>
                        <a:t> </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lnT w="12700" cap="flat" cmpd="sng" algn="ctr">
                      <a:solidFill>
                        <a:schemeClr val="tx1"/>
                      </a:solidFill>
                      <a:prstDash val="solid"/>
                      <a:round/>
                      <a:headEnd type="none" w="med" len="med"/>
                      <a:tailEnd type="none" w="med" len="med"/>
                    </a:lnT>
                  </a:tcPr>
                </a:tc>
                <a:tc gridSpan="3">
                  <a:txBody>
                    <a:bodyPr/>
                    <a:lstStyle/>
                    <a:p>
                      <a:pPr marL="0" marR="0" algn="ctr">
                        <a:spcBef>
                          <a:spcPts val="0"/>
                        </a:spcBef>
                        <a:spcAft>
                          <a:spcPts val="0"/>
                        </a:spcAft>
                      </a:pPr>
                      <a:r>
                        <a:rPr lang="en-US" sz="2000" i="1" dirty="0">
                          <a:effectLst/>
                        </a:rPr>
                        <a:t>P</a:t>
                      </a:r>
                      <a:r>
                        <a:rPr lang="en-US" sz="2000" dirty="0">
                          <a:effectLst/>
                        </a:rPr>
                        <a:t>-value</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r>
              <a:tr h="581061">
                <a:tc>
                  <a:txBody>
                    <a:bodyPr/>
                    <a:lstStyle/>
                    <a:p>
                      <a:pPr marL="0" marR="0">
                        <a:spcBef>
                          <a:spcPts val="0"/>
                        </a:spcBef>
                        <a:spcAft>
                          <a:spcPts val="0"/>
                        </a:spcAft>
                      </a:pPr>
                      <a:r>
                        <a:rPr lang="en-US" sz="1800" dirty="0" smtClean="0">
                          <a:solidFill>
                            <a:schemeClr val="bg1"/>
                          </a:solidFill>
                          <a:effectLst/>
                        </a:rPr>
                        <a:t>Variable</a:t>
                      </a:r>
                      <a:r>
                        <a:rPr lang="en-US" sz="2000" dirty="0" smtClean="0">
                          <a:solidFill>
                            <a:schemeClr val="bg1"/>
                          </a:solidFill>
                          <a:effectLst/>
                        </a:rPr>
                        <a:t>, </a:t>
                      </a:r>
                      <a:r>
                        <a:rPr lang="en-US" sz="1800" dirty="0" smtClean="0">
                          <a:solidFill>
                            <a:schemeClr val="bg1"/>
                          </a:solidFill>
                          <a:effectLst/>
                        </a:rPr>
                        <a:t>mg/</a:t>
                      </a:r>
                      <a:r>
                        <a:rPr lang="en-US" sz="1800" dirty="0" err="1" smtClean="0">
                          <a:solidFill>
                            <a:schemeClr val="bg1"/>
                          </a:solidFill>
                          <a:effectLst/>
                        </a:rPr>
                        <a:t>dL</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2000">
                          <a:effectLst/>
                        </a:rPr>
                        <a:t>AN-ING</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a:effectLst/>
                        </a:rPr>
                        <a:t>BN-ING</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a:effectLst/>
                        </a:rPr>
                        <a:t>AN-ORG</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102870" marR="0" algn="ctr">
                        <a:spcBef>
                          <a:spcPts val="0"/>
                        </a:spcBef>
                        <a:spcAft>
                          <a:spcPts val="0"/>
                        </a:spcAft>
                      </a:pPr>
                      <a:r>
                        <a:rPr lang="en-US" sz="2000">
                          <a:effectLst/>
                        </a:rPr>
                        <a:t>BN-ORG</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a:effectLst/>
                        </a:rPr>
                        <a:t>SEM</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a:effectLst/>
                        </a:rPr>
                        <a:t>T</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a:effectLst/>
                        </a:rPr>
                        <a:t>B</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a:effectLst/>
                        </a:rPr>
                        <a:t>T × B</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lnR w="12700" cap="flat" cmpd="sng" algn="ctr">
                      <a:solidFill>
                        <a:schemeClr val="tx1"/>
                      </a:solidFill>
                      <a:prstDash val="solid"/>
                      <a:round/>
                      <a:headEnd type="none" w="med" len="med"/>
                      <a:tailEnd type="none" w="med" len="med"/>
                    </a:lnR>
                  </a:tcPr>
                </a:tc>
              </a:tr>
              <a:tr h="437165">
                <a:tc>
                  <a:txBody>
                    <a:bodyPr/>
                    <a:lstStyle/>
                    <a:p>
                      <a:pPr marL="0" marR="0">
                        <a:spcBef>
                          <a:spcPts val="0"/>
                        </a:spcBef>
                        <a:spcAft>
                          <a:spcPts val="0"/>
                        </a:spcAft>
                      </a:pPr>
                      <a:r>
                        <a:rPr lang="en-US" sz="2000" i="1" dirty="0">
                          <a:solidFill>
                            <a:schemeClr val="bg1"/>
                          </a:solidFill>
                          <a:effectLst/>
                        </a:rPr>
                        <a:t>n</a:t>
                      </a:r>
                      <a:endParaRPr lang="en-US" sz="2000" i="1"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2000">
                          <a:effectLst/>
                        </a:rPr>
                        <a:t>10</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a:effectLst/>
                        </a:rPr>
                        <a:t>11</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a:effectLst/>
                        </a:rPr>
                        <a:t>11</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102870" marR="0" algn="ctr">
                        <a:spcBef>
                          <a:spcPts val="0"/>
                        </a:spcBef>
                        <a:spcAft>
                          <a:spcPts val="0"/>
                        </a:spcAft>
                      </a:pPr>
                      <a:r>
                        <a:rPr lang="en-US" sz="2000">
                          <a:effectLst/>
                        </a:rPr>
                        <a:t>10</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a:effectLst/>
                        </a:rPr>
                        <a:t> </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a:effectLst/>
                        </a:rPr>
                        <a:t> </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a:effectLst/>
                        </a:rPr>
                        <a:t> </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a:effectLst/>
                        </a:rPr>
                        <a:t> </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lnR w="12700" cap="flat" cmpd="sng" algn="ctr">
                      <a:solidFill>
                        <a:schemeClr val="tx1"/>
                      </a:solidFill>
                      <a:prstDash val="solid"/>
                      <a:round/>
                      <a:headEnd type="none" w="med" len="med"/>
                      <a:tailEnd type="none" w="med" len="med"/>
                    </a:lnR>
                  </a:tcPr>
                </a:tc>
              </a:tr>
              <a:tr h="581061">
                <a:tc>
                  <a:txBody>
                    <a:bodyPr/>
                    <a:lstStyle/>
                    <a:p>
                      <a:pPr marL="0" marR="0">
                        <a:spcBef>
                          <a:spcPts val="0"/>
                        </a:spcBef>
                        <a:spcAft>
                          <a:spcPts val="0"/>
                        </a:spcAft>
                      </a:pPr>
                      <a:r>
                        <a:rPr lang="en-US" sz="2000" dirty="0">
                          <a:solidFill>
                            <a:schemeClr val="bg1"/>
                          </a:solidFill>
                          <a:effectLst/>
                        </a:rPr>
                        <a:t>IgG</a:t>
                      </a:r>
                      <a:endParaRPr lang="en-US" sz="20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2000" dirty="0" smtClean="0">
                          <a:effectLst/>
                        </a:rPr>
                        <a:t>10,196</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dirty="0" smtClean="0">
                          <a:effectLst/>
                        </a:rPr>
                        <a:t>11,048</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dirty="0" smtClean="0">
                          <a:effectLst/>
                        </a:rPr>
                        <a:t>11,638</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102870" marR="0" algn="ctr">
                        <a:spcBef>
                          <a:spcPts val="0"/>
                        </a:spcBef>
                        <a:spcAft>
                          <a:spcPts val="0"/>
                        </a:spcAft>
                      </a:pPr>
                      <a:r>
                        <a:rPr lang="en-US" sz="2000" dirty="0" smtClean="0">
                          <a:effectLst/>
                        </a:rPr>
                        <a:t>11,558</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dirty="0" smtClean="0">
                          <a:effectLst/>
                        </a:rPr>
                        <a:t>1006</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a:effectLst/>
                        </a:rPr>
                        <a:t>0.34</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a:effectLst/>
                        </a:rPr>
                        <a:t>0.70</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a:effectLst/>
                        </a:rPr>
                        <a:t>0.65</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lnR w="12700" cap="flat" cmpd="sng" algn="ctr">
                      <a:solidFill>
                        <a:schemeClr val="tx1"/>
                      </a:solidFill>
                      <a:prstDash val="solid"/>
                      <a:round/>
                      <a:headEnd type="none" w="med" len="med"/>
                      <a:tailEnd type="none" w="med" len="med"/>
                    </a:lnR>
                  </a:tcPr>
                </a:tc>
              </a:tr>
              <a:tr h="581061">
                <a:tc>
                  <a:txBody>
                    <a:bodyPr/>
                    <a:lstStyle/>
                    <a:p>
                      <a:pPr marL="0" marR="0">
                        <a:spcBef>
                          <a:spcPts val="0"/>
                        </a:spcBef>
                        <a:spcAft>
                          <a:spcPts val="0"/>
                        </a:spcAft>
                      </a:pPr>
                      <a:r>
                        <a:rPr lang="en-US" sz="2000" dirty="0" err="1">
                          <a:solidFill>
                            <a:schemeClr val="bg1"/>
                          </a:solidFill>
                          <a:effectLst/>
                        </a:rPr>
                        <a:t>IgM</a:t>
                      </a:r>
                      <a:endParaRPr lang="en-US" sz="20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2000" dirty="0" smtClean="0">
                          <a:effectLst/>
                        </a:rPr>
                        <a:t>397</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dirty="0" smtClean="0">
                          <a:effectLst/>
                        </a:rPr>
                        <a:t>332</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b="1" dirty="0" smtClean="0">
                          <a:solidFill>
                            <a:srgbClr val="0066FF"/>
                          </a:solidFill>
                          <a:effectLst/>
                        </a:rPr>
                        <a:t>423</a:t>
                      </a:r>
                      <a:endParaRPr lang="en-US" sz="2000" b="1" dirty="0">
                        <a:solidFill>
                          <a:srgbClr val="0066FF"/>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102870" marR="0" algn="ctr">
                        <a:spcBef>
                          <a:spcPts val="0"/>
                        </a:spcBef>
                        <a:spcAft>
                          <a:spcPts val="0"/>
                        </a:spcAft>
                      </a:pPr>
                      <a:r>
                        <a:rPr lang="en-US" sz="2000" b="1" dirty="0" smtClean="0">
                          <a:solidFill>
                            <a:srgbClr val="0066FF"/>
                          </a:solidFill>
                          <a:effectLst/>
                        </a:rPr>
                        <a:t>517</a:t>
                      </a:r>
                      <a:endParaRPr lang="en-US" sz="2000" b="1" dirty="0">
                        <a:solidFill>
                          <a:srgbClr val="0066FF"/>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dirty="0" smtClean="0">
                          <a:effectLst/>
                        </a:rPr>
                        <a:t>58</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b="1" dirty="0">
                          <a:solidFill>
                            <a:srgbClr val="0066FF"/>
                          </a:solidFill>
                          <a:effectLst/>
                        </a:rPr>
                        <a:t>0.08</a:t>
                      </a:r>
                      <a:endParaRPr lang="en-US" sz="2000" b="1" dirty="0">
                        <a:solidFill>
                          <a:srgbClr val="0066FF"/>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a:effectLst/>
                        </a:rPr>
                        <a:t>0.81</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tc>
                <a:tc>
                  <a:txBody>
                    <a:bodyPr/>
                    <a:lstStyle/>
                    <a:p>
                      <a:pPr marL="0" marR="0" algn="ctr">
                        <a:spcBef>
                          <a:spcPts val="0"/>
                        </a:spcBef>
                        <a:spcAft>
                          <a:spcPts val="0"/>
                        </a:spcAft>
                      </a:pPr>
                      <a:r>
                        <a:rPr lang="en-US" sz="2000">
                          <a:effectLst/>
                        </a:rPr>
                        <a:t>0.17</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nchor="ctr">
                    <a:lnR w="12700" cap="flat" cmpd="sng" algn="ctr">
                      <a:solidFill>
                        <a:schemeClr val="tx1"/>
                      </a:solidFill>
                      <a:prstDash val="solid"/>
                      <a:round/>
                      <a:headEnd type="none" w="med" len="med"/>
                      <a:tailEnd type="none" w="med" len="med"/>
                    </a:lnR>
                  </a:tcPr>
                </a:tc>
              </a:tr>
              <a:tr h="581061">
                <a:tc>
                  <a:txBody>
                    <a:bodyPr/>
                    <a:lstStyle/>
                    <a:p>
                      <a:pPr marL="0" marR="0">
                        <a:spcBef>
                          <a:spcPts val="0"/>
                        </a:spcBef>
                        <a:spcAft>
                          <a:spcPts val="0"/>
                        </a:spcAft>
                      </a:pPr>
                      <a:r>
                        <a:rPr lang="en-US" sz="2000" dirty="0">
                          <a:solidFill>
                            <a:schemeClr val="bg1"/>
                          </a:solidFill>
                          <a:effectLst/>
                        </a:rPr>
                        <a:t>IgA</a:t>
                      </a:r>
                      <a:endParaRPr lang="en-US" sz="20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2000" b="1" dirty="0" smtClean="0">
                          <a:solidFill>
                            <a:srgbClr val="0066FF"/>
                          </a:solidFill>
                          <a:effectLst/>
                        </a:rPr>
                        <a:t>586</a:t>
                      </a:r>
                      <a:endParaRPr lang="en-US" sz="2000" b="1" dirty="0">
                        <a:solidFill>
                          <a:srgbClr val="0066FF"/>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tc>
                <a:tc>
                  <a:txBody>
                    <a:bodyPr/>
                    <a:lstStyle/>
                    <a:p>
                      <a:pPr marL="0" marR="0" algn="ctr">
                        <a:spcBef>
                          <a:spcPts val="0"/>
                        </a:spcBef>
                        <a:spcAft>
                          <a:spcPts val="0"/>
                        </a:spcAft>
                      </a:pPr>
                      <a:r>
                        <a:rPr lang="en-US" sz="2000" dirty="0" smtClean="0">
                          <a:effectLst/>
                        </a:rPr>
                        <a:t>384</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tc>
                <a:tc>
                  <a:txBody>
                    <a:bodyPr/>
                    <a:lstStyle/>
                    <a:p>
                      <a:pPr marL="0" marR="0" algn="ctr">
                        <a:spcBef>
                          <a:spcPts val="0"/>
                        </a:spcBef>
                        <a:spcAft>
                          <a:spcPts val="0"/>
                        </a:spcAft>
                      </a:pPr>
                      <a:r>
                        <a:rPr lang="en-US" sz="2000" b="1" dirty="0" smtClean="0">
                          <a:solidFill>
                            <a:srgbClr val="0066FF"/>
                          </a:solidFill>
                          <a:effectLst/>
                        </a:rPr>
                        <a:t>633</a:t>
                      </a:r>
                      <a:endParaRPr lang="en-US" sz="2000" b="1" dirty="0">
                        <a:solidFill>
                          <a:srgbClr val="0066FF"/>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tc>
                <a:tc>
                  <a:txBody>
                    <a:bodyPr/>
                    <a:lstStyle/>
                    <a:p>
                      <a:pPr marL="102870" marR="0" algn="ctr">
                        <a:spcBef>
                          <a:spcPts val="0"/>
                        </a:spcBef>
                        <a:spcAft>
                          <a:spcPts val="0"/>
                        </a:spcAft>
                      </a:pPr>
                      <a:r>
                        <a:rPr lang="en-US" sz="2000" dirty="0" smtClean="0">
                          <a:effectLst/>
                        </a:rPr>
                        <a:t>531</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tc>
                <a:tc>
                  <a:txBody>
                    <a:bodyPr/>
                    <a:lstStyle/>
                    <a:p>
                      <a:pPr marL="0" marR="0" algn="ctr">
                        <a:spcBef>
                          <a:spcPts val="0"/>
                        </a:spcBef>
                        <a:spcAft>
                          <a:spcPts val="0"/>
                        </a:spcAft>
                      </a:pPr>
                      <a:r>
                        <a:rPr lang="en-US" sz="2000" dirty="0" smtClean="0">
                          <a:effectLst/>
                        </a:rPr>
                        <a:t>79</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tc>
                <a:tc>
                  <a:txBody>
                    <a:bodyPr/>
                    <a:lstStyle/>
                    <a:p>
                      <a:pPr marL="0" marR="0" algn="ctr">
                        <a:spcBef>
                          <a:spcPts val="0"/>
                        </a:spcBef>
                        <a:spcAft>
                          <a:spcPts val="0"/>
                        </a:spcAft>
                      </a:pPr>
                      <a:r>
                        <a:rPr lang="en-US" sz="2000" dirty="0">
                          <a:effectLst/>
                        </a:rPr>
                        <a:t>0.23</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tc>
                <a:tc>
                  <a:txBody>
                    <a:bodyPr/>
                    <a:lstStyle/>
                    <a:p>
                      <a:pPr marL="0" marR="0" algn="ctr">
                        <a:spcBef>
                          <a:spcPts val="0"/>
                        </a:spcBef>
                        <a:spcAft>
                          <a:spcPts val="0"/>
                        </a:spcAft>
                      </a:pPr>
                      <a:r>
                        <a:rPr lang="en-US" sz="2000" b="1" dirty="0">
                          <a:solidFill>
                            <a:srgbClr val="0066FF"/>
                          </a:solidFill>
                          <a:effectLst/>
                        </a:rPr>
                        <a:t>0.06</a:t>
                      </a:r>
                      <a:endParaRPr lang="en-US" sz="2000" b="1" dirty="0">
                        <a:solidFill>
                          <a:srgbClr val="0066FF"/>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tc>
                <a:tc>
                  <a:txBody>
                    <a:bodyPr/>
                    <a:lstStyle/>
                    <a:p>
                      <a:pPr marL="0" marR="0" algn="ctr">
                        <a:spcBef>
                          <a:spcPts val="0"/>
                        </a:spcBef>
                        <a:spcAft>
                          <a:spcPts val="0"/>
                        </a:spcAft>
                      </a:pPr>
                      <a:r>
                        <a:rPr lang="en-US" sz="2000" dirty="0">
                          <a:effectLst/>
                        </a:rPr>
                        <a:t>0.53</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lnR w="12700" cap="flat" cmpd="sng" algn="ctr">
                      <a:solidFill>
                        <a:schemeClr val="tx1"/>
                      </a:solidFill>
                      <a:prstDash val="solid"/>
                      <a:round/>
                      <a:headEnd type="none" w="med" len="med"/>
                      <a:tailEnd type="none" w="med" len="med"/>
                    </a:lnR>
                  </a:tcPr>
                </a:tc>
              </a:tr>
              <a:tr h="581061">
                <a:tc>
                  <a:txBody>
                    <a:bodyPr/>
                    <a:lstStyle/>
                    <a:p>
                      <a:pPr marL="0" marR="0">
                        <a:spcBef>
                          <a:spcPts val="0"/>
                        </a:spcBef>
                        <a:spcAft>
                          <a:spcPts val="0"/>
                        </a:spcAft>
                      </a:pPr>
                      <a:r>
                        <a:rPr lang="en-US" sz="2000" dirty="0">
                          <a:solidFill>
                            <a:schemeClr val="bg1"/>
                          </a:solidFill>
                          <a:effectLst/>
                        </a:rPr>
                        <a:t>Total </a:t>
                      </a:r>
                      <a:r>
                        <a:rPr lang="en-US" sz="2000" dirty="0" err="1">
                          <a:solidFill>
                            <a:schemeClr val="bg1"/>
                          </a:solidFill>
                          <a:effectLst/>
                        </a:rPr>
                        <a:t>Igs</a:t>
                      </a:r>
                      <a:endParaRPr lang="en-US" sz="20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smtClean="0">
                          <a:effectLst/>
                        </a:rPr>
                        <a:t>11,180</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smtClean="0">
                          <a:effectLst/>
                        </a:rPr>
                        <a:t>11,764</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smtClean="0">
                          <a:effectLst/>
                        </a:rPr>
                        <a:t>12,693</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lnB w="12700" cap="flat" cmpd="sng" algn="ctr">
                      <a:solidFill>
                        <a:schemeClr val="tx1"/>
                      </a:solidFill>
                      <a:prstDash val="solid"/>
                      <a:round/>
                      <a:headEnd type="none" w="med" len="med"/>
                      <a:tailEnd type="none" w="med" len="med"/>
                    </a:lnB>
                  </a:tcPr>
                </a:tc>
                <a:tc>
                  <a:txBody>
                    <a:bodyPr/>
                    <a:lstStyle/>
                    <a:p>
                      <a:pPr marL="102870" marR="0" algn="ctr">
                        <a:spcBef>
                          <a:spcPts val="0"/>
                        </a:spcBef>
                        <a:spcAft>
                          <a:spcPts val="0"/>
                        </a:spcAft>
                      </a:pPr>
                      <a:r>
                        <a:rPr lang="en-US" sz="2000" dirty="0" smtClean="0">
                          <a:effectLst/>
                        </a:rPr>
                        <a:t>12,605</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smtClean="0">
                          <a:effectLst/>
                        </a:rPr>
                        <a:t>1,054</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a:effectLst/>
                        </a:rPr>
                        <a:t>0.27</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a:effectLst/>
                        </a:rPr>
                        <a:t>0.82</a:t>
                      </a:r>
                      <a:endParaRPr lang="en-US" sz="200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dirty="0">
                          <a:effectLst/>
                        </a:rPr>
                        <a:t>0.75</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75438" marR="75438"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437181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35384001"/>
              </p:ext>
            </p:extLst>
          </p:nvPr>
        </p:nvGraphicFramePr>
        <p:xfrm>
          <a:off x="502928" y="457206"/>
          <a:ext cx="9285799" cy="61959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3302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00001560"/>
              </p:ext>
            </p:extLst>
          </p:nvPr>
        </p:nvGraphicFramePr>
        <p:xfrm>
          <a:off x="502928" y="457200"/>
          <a:ext cx="9201979" cy="614347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16059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677" t="543" r="15498" b="-543"/>
          <a:stretch/>
        </p:blipFill>
        <p:spPr>
          <a:xfrm>
            <a:off x="21974" y="-52920"/>
            <a:ext cx="10036425" cy="6910920"/>
          </a:xfrm>
          <a:prstGeom prst="rect">
            <a:avLst/>
          </a:prstGeom>
          <a:ln w="12700">
            <a:solidFill>
              <a:schemeClr val="tx1"/>
            </a:solidFill>
          </a:ln>
        </p:spPr>
      </p:pic>
      <p:sp>
        <p:nvSpPr>
          <p:cNvPr id="2" name="Title 1"/>
          <p:cNvSpPr>
            <a:spLocks noGrp="1"/>
          </p:cNvSpPr>
          <p:nvPr>
            <p:ph type="title"/>
          </p:nvPr>
        </p:nvSpPr>
        <p:spPr>
          <a:xfrm>
            <a:off x="229307" y="88206"/>
            <a:ext cx="5026988" cy="882056"/>
          </a:xfrm>
          <a:solidFill>
            <a:schemeClr val="bg1"/>
          </a:solidFill>
        </p:spPr>
        <p:txBody>
          <a:bodyPr>
            <a:normAutofit/>
          </a:bodyPr>
          <a:lstStyle/>
          <a:p>
            <a:r>
              <a:rPr lang="en-US" sz="4000" b="1" dirty="0" smtClean="0">
                <a:solidFill>
                  <a:srgbClr val="FF6600"/>
                </a:solidFill>
              </a:rPr>
              <a:t>Calf Immunoglobulins</a:t>
            </a:r>
            <a:endParaRPr lang="en-US" sz="4000" b="1" dirty="0">
              <a:solidFill>
                <a:srgbClr val="FF6600"/>
              </a:solidFill>
            </a:endParaRPr>
          </a:p>
        </p:txBody>
      </p:sp>
    </p:spTree>
    <p:extLst>
      <p:ext uri="{BB962C8B-B14F-4D97-AF65-F5344CB8AC3E}">
        <p14:creationId xmlns:p14="http://schemas.microsoft.com/office/powerpoint/2010/main" val="23824302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711908643"/>
              </p:ext>
            </p:extLst>
          </p:nvPr>
        </p:nvGraphicFramePr>
        <p:xfrm>
          <a:off x="635707" y="1147090"/>
          <a:ext cx="9012238" cy="5574191"/>
        </p:xfrm>
        <a:graphic>
          <a:graphicData uri="http://schemas.openxmlformats.org/presentationml/2006/ole">
            <mc:AlternateContent xmlns:mc="http://schemas.openxmlformats.org/markup-compatibility/2006">
              <mc:Choice xmlns:v="urn:schemas-microsoft-com:vml" Requires="v">
                <p:oleObj spid="_x0000_s6186" name="Document" r:id="rId3" imgW="8382000" imgH="3784600" progId="Word.Document.12">
                  <p:embed/>
                </p:oleObj>
              </mc:Choice>
              <mc:Fallback>
                <p:oleObj name="Document" r:id="rId3" imgW="8382000" imgH="3784600" progId="Word.Document.12">
                  <p:embed/>
                  <p:pic>
                    <p:nvPicPr>
                      <p:cNvPr id="0" name=""/>
                      <p:cNvPicPr/>
                      <p:nvPr/>
                    </p:nvPicPr>
                    <p:blipFill>
                      <a:blip r:embed="rId4"/>
                      <a:stretch>
                        <a:fillRect/>
                      </a:stretch>
                    </p:blipFill>
                    <p:spPr>
                      <a:xfrm>
                        <a:off x="635707" y="1147090"/>
                        <a:ext cx="9012238" cy="5574191"/>
                      </a:xfrm>
                      <a:prstGeom prst="rect">
                        <a:avLst/>
                      </a:prstGeom>
                    </p:spPr>
                  </p:pic>
                </p:oleObj>
              </mc:Fallback>
            </mc:AlternateContent>
          </a:graphicData>
        </a:graphic>
      </p:graphicFrame>
      <p:sp>
        <p:nvSpPr>
          <p:cNvPr id="3" name="Title 1"/>
          <p:cNvSpPr txBox="1">
            <a:spLocks/>
          </p:cNvSpPr>
          <p:nvPr/>
        </p:nvSpPr>
        <p:spPr>
          <a:xfrm>
            <a:off x="405688" y="82871"/>
            <a:ext cx="9224976"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0" dirty="0" smtClean="0">
                <a:latin typeface="Arial"/>
                <a:cs typeface="Arial"/>
              </a:rPr>
              <a:t>Effect of Trace Mineral Source on Immunoglobulin Concentrations in Calf Serum</a:t>
            </a:r>
            <a:endParaRPr lang="en-US" sz="2800" b="0" dirty="0">
              <a:latin typeface="Arial"/>
              <a:cs typeface="Arial"/>
            </a:endParaRPr>
          </a:p>
        </p:txBody>
      </p:sp>
    </p:spTree>
    <p:extLst>
      <p:ext uri="{BB962C8B-B14F-4D97-AF65-F5344CB8AC3E}">
        <p14:creationId xmlns:p14="http://schemas.microsoft.com/office/powerpoint/2010/main" val="13432889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62" y="259640"/>
            <a:ext cx="8968740" cy="990600"/>
          </a:xfrm>
        </p:spPr>
        <p:txBody>
          <a:bodyPr/>
          <a:lstStyle/>
          <a:p>
            <a:pPr>
              <a:spcBef>
                <a:spcPts val="1200"/>
              </a:spcBef>
              <a:spcAft>
                <a:spcPts val="1200"/>
              </a:spcAft>
            </a:pPr>
            <a:r>
              <a:rPr lang="en-US" dirty="0" smtClean="0">
                <a:solidFill>
                  <a:srgbClr val="FF6600"/>
                </a:solidFill>
              </a:rPr>
              <a:t>Introduction</a:t>
            </a:r>
            <a:endParaRPr lang="en-US" dirty="0">
              <a:solidFill>
                <a:srgbClr val="FF6600"/>
              </a:solidFill>
            </a:endParaRPr>
          </a:p>
        </p:txBody>
      </p:sp>
      <p:sp>
        <p:nvSpPr>
          <p:cNvPr id="3" name="Content Placeholder 2"/>
          <p:cNvSpPr>
            <a:spLocks noGrp="1"/>
          </p:cNvSpPr>
          <p:nvPr>
            <p:ph sz="quarter" idx="1"/>
          </p:nvPr>
        </p:nvSpPr>
        <p:spPr>
          <a:xfrm>
            <a:off x="518973" y="1280002"/>
            <a:ext cx="8968740" cy="3129438"/>
          </a:xfrm>
        </p:spPr>
        <p:txBody>
          <a:bodyPr/>
          <a:lstStyle/>
          <a:p>
            <a:pPr>
              <a:spcBef>
                <a:spcPts val="1200"/>
              </a:spcBef>
              <a:spcAft>
                <a:spcPts val="1200"/>
              </a:spcAft>
            </a:pPr>
            <a:r>
              <a:rPr lang="en-US" sz="2400" dirty="0" smtClean="0"/>
              <a:t>Colorado State University – MS</a:t>
            </a:r>
          </a:p>
          <a:p>
            <a:pPr lvl="1">
              <a:spcBef>
                <a:spcPts val="1200"/>
              </a:spcBef>
              <a:spcAft>
                <a:spcPts val="1200"/>
              </a:spcAft>
            </a:pPr>
            <a:r>
              <a:rPr lang="en-US" sz="2400" dirty="0" smtClean="0"/>
              <a:t>San Juan Basin Research Center, Durango </a:t>
            </a:r>
          </a:p>
          <a:p>
            <a:pPr lvl="2">
              <a:spcBef>
                <a:spcPts val="1200"/>
              </a:spcBef>
              <a:spcAft>
                <a:spcPts val="1200"/>
              </a:spcAft>
            </a:pPr>
            <a:r>
              <a:rPr lang="en-US" sz="2400" dirty="0" smtClean="0"/>
              <a:t>Bull and ram test</a:t>
            </a:r>
          </a:p>
          <a:p>
            <a:pPr lvl="2">
              <a:spcBef>
                <a:spcPts val="1200"/>
              </a:spcBef>
              <a:spcAft>
                <a:spcPts val="1200"/>
              </a:spcAft>
            </a:pPr>
            <a:r>
              <a:rPr lang="en-US" sz="2400" dirty="0" smtClean="0"/>
              <a:t>Coordinated research projects</a:t>
            </a:r>
          </a:p>
        </p:txBody>
      </p:sp>
      <p:pic>
        <p:nvPicPr>
          <p:cNvPr id="6" name="Picture 5"/>
          <p:cNvPicPr>
            <a:picLocks noChangeAspect="1"/>
          </p:cNvPicPr>
          <p:nvPr/>
        </p:nvPicPr>
        <p:blipFill>
          <a:blip r:embed="rId2"/>
          <a:stretch>
            <a:fillRect/>
          </a:stretch>
        </p:blipFill>
        <p:spPr>
          <a:xfrm>
            <a:off x="6055360" y="4216412"/>
            <a:ext cx="3730910" cy="2334245"/>
          </a:xfrm>
          <a:prstGeom prst="rect">
            <a:avLst/>
          </a:prstGeom>
        </p:spPr>
      </p:pic>
    </p:spTree>
    <p:extLst>
      <p:ext uri="{BB962C8B-B14F-4D97-AF65-F5344CB8AC3E}">
        <p14:creationId xmlns:p14="http://schemas.microsoft.com/office/powerpoint/2010/main" val="37952358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728889734"/>
              </p:ext>
            </p:extLst>
          </p:nvPr>
        </p:nvGraphicFramePr>
        <p:xfrm>
          <a:off x="586740" y="609600"/>
          <a:ext cx="9052560" cy="5867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9663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59617"/>
              </p:ext>
            </p:extLst>
          </p:nvPr>
        </p:nvGraphicFramePr>
        <p:xfrm>
          <a:off x="586742" y="609600"/>
          <a:ext cx="9096347" cy="60505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4371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64416447"/>
              </p:ext>
            </p:extLst>
          </p:nvPr>
        </p:nvGraphicFramePr>
        <p:xfrm>
          <a:off x="586741" y="533400"/>
          <a:ext cx="9141383" cy="60994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2245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05752292"/>
              </p:ext>
            </p:extLst>
          </p:nvPr>
        </p:nvGraphicFramePr>
        <p:xfrm>
          <a:off x="586748" y="533402"/>
          <a:ext cx="9156397" cy="60994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71652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98235642"/>
              </p:ext>
            </p:extLst>
          </p:nvPr>
        </p:nvGraphicFramePr>
        <p:xfrm>
          <a:off x="586741" y="533401"/>
          <a:ext cx="9225203" cy="61267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9836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78783" y="249721"/>
            <a:ext cx="8675370" cy="420485"/>
          </a:xfrm>
        </p:spPr>
        <p:txBody>
          <a:bodyPr>
            <a:noAutofit/>
          </a:bodyPr>
          <a:lstStyle/>
          <a:p>
            <a:pPr algn="ctr"/>
            <a:r>
              <a:rPr lang="en-US" sz="4000" b="1" dirty="0" smtClean="0">
                <a:solidFill>
                  <a:srgbClr val="000090"/>
                </a:solidFill>
              </a:rPr>
              <a:t>Summary</a:t>
            </a:r>
            <a:endParaRPr lang="en-US" sz="3600" b="1" dirty="0">
              <a:solidFill>
                <a:srgbClr val="000090"/>
              </a:solidFill>
            </a:endParaRPr>
          </a:p>
        </p:txBody>
      </p:sp>
      <p:sp>
        <p:nvSpPr>
          <p:cNvPr id="3" name="Content Placeholder 2"/>
          <p:cNvSpPr>
            <a:spLocks noGrp="1"/>
          </p:cNvSpPr>
          <p:nvPr>
            <p:ph idx="1"/>
          </p:nvPr>
        </p:nvSpPr>
        <p:spPr>
          <a:xfrm>
            <a:off x="494441" y="810932"/>
            <a:ext cx="9396329" cy="5636422"/>
          </a:xfrm>
        </p:spPr>
        <p:txBody>
          <a:bodyPr>
            <a:normAutofit lnSpcReduction="10000"/>
          </a:bodyPr>
          <a:lstStyle/>
          <a:p>
            <a:r>
              <a:rPr lang="en-US" sz="3600" dirty="0" smtClean="0"/>
              <a:t>Prenatal Mineral Supplementation:</a:t>
            </a:r>
          </a:p>
          <a:p>
            <a:pPr lvl="1">
              <a:buFont typeface="Wingdings" charset="2"/>
              <a:buChar char="§"/>
            </a:pPr>
            <a:r>
              <a:rPr lang="en-US" sz="3200" dirty="0" smtClean="0"/>
              <a:t>ORG Increased </a:t>
            </a:r>
          </a:p>
          <a:p>
            <a:pPr lvl="2"/>
            <a:r>
              <a:rPr lang="en-US" sz="2800" dirty="0"/>
              <a:t>1</a:t>
            </a:r>
            <a:r>
              <a:rPr lang="en-US" sz="2800" dirty="0" smtClean="0"/>
              <a:t>2 &amp; 24 h calf serum IgA</a:t>
            </a:r>
          </a:p>
          <a:p>
            <a:pPr lvl="2"/>
            <a:r>
              <a:rPr lang="en-US" sz="2800" dirty="0" smtClean="0"/>
              <a:t>30 d calf serum IgG</a:t>
            </a:r>
          </a:p>
          <a:p>
            <a:pPr lvl="1">
              <a:buFont typeface="Wingdings" charset="2"/>
              <a:buChar char="§"/>
            </a:pPr>
            <a:r>
              <a:rPr lang="en-US" sz="3200" dirty="0" smtClean="0"/>
              <a:t>ORG tended to increase</a:t>
            </a:r>
          </a:p>
          <a:p>
            <a:pPr lvl="2"/>
            <a:r>
              <a:rPr lang="en-US" sz="2800" dirty="0"/>
              <a:t>C</a:t>
            </a:r>
            <a:r>
              <a:rPr lang="en-US" sz="2800" dirty="0" smtClean="0"/>
              <a:t>olostrum IgM</a:t>
            </a:r>
          </a:p>
          <a:p>
            <a:pPr lvl="2"/>
            <a:r>
              <a:rPr lang="en-US" sz="2800" dirty="0"/>
              <a:t>C</a:t>
            </a:r>
            <a:r>
              <a:rPr lang="en-US" sz="2800" dirty="0" smtClean="0"/>
              <a:t>alf </a:t>
            </a:r>
            <a:r>
              <a:rPr lang="en-US" sz="2800" dirty="0"/>
              <a:t>serum 24 h IgA, IgM &amp; Total </a:t>
            </a:r>
            <a:r>
              <a:rPr lang="en-US" sz="2800" dirty="0" err="1" smtClean="0"/>
              <a:t>Igs</a:t>
            </a:r>
            <a:endParaRPr lang="en-US" sz="2800" dirty="0"/>
          </a:p>
          <a:p>
            <a:r>
              <a:rPr lang="en-US" sz="3600" dirty="0"/>
              <a:t>Breed</a:t>
            </a:r>
            <a:r>
              <a:rPr lang="en-US" sz="3600" dirty="0" smtClean="0"/>
              <a:t>: Angus </a:t>
            </a:r>
            <a:r>
              <a:rPr lang="en-US" sz="3600" dirty="0"/>
              <a:t>&gt; </a:t>
            </a:r>
            <a:r>
              <a:rPr lang="en-US" sz="3600" dirty="0" err="1"/>
              <a:t>Brangus</a:t>
            </a:r>
            <a:endParaRPr lang="en-US" sz="3600" dirty="0" smtClean="0"/>
          </a:p>
          <a:p>
            <a:pPr lvl="1">
              <a:buFont typeface="Wingdings" charset="2"/>
              <a:buChar char="§"/>
            </a:pPr>
            <a:r>
              <a:rPr lang="en-US" sz="2800" dirty="0" smtClean="0"/>
              <a:t>Colostrum IgA</a:t>
            </a:r>
          </a:p>
          <a:p>
            <a:pPr lvl="1">
              <a:buFont typeface="Wingdings" charset="2"/>
              <a:buChar char="§"/>
            </a:pPr>
            <a:r>
              <a:rPr lang="en-US" sz="2800" dirty="0" smtClean="0"/>
              <a:t>12 </a:t>
            </a:r>
            <a:r>
              <a:rPr lang="en-US" sz="2800" dirty="0"/>
              <a:t>h Serum </a:t>
            </a:r>
            <a:r>
              <a:rPr lang="en-US" sz="2800" dirty="0" smtClean="0"/>
              <a:t>IgA</a:t>
            </a:r>
          </a:p>
          <a:p>
            <a:pPr lvl="1">
              <a:buFont typeface="Wingdings" charset="2"/>
              <a:buChar char="§"/>
            </a:pPr>
            <a:r>
              <a:rPr lang="en-US" sz="2800" dirty="0" smtClean="0"/>
              <a:t>24 h Serum IgA tendency</a:t>
            </a:r>
          </a:p>
          <a:p>
            <a:endParaRPr lang="en-US" sz="3600" dirty="0" smtClean="0"/>
          </a:p>
        </p:txBody>
      </p:sp>
    </p:spTree>
    <p:extLst>
      <p:ext uri="{BB962C8B-B14F-4D97-AF65-F5344CB8AC3E}">
        <p14:creationId xmlns:p14="http://schemas.microsoft.com/office/powerpoint/2010/main" val="4215330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hlink"/>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hlink"/>
                                      </p:to>
                                    </p:animClr>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hlink"/>
                                      </p:to>
                                    </p:animClr>
                                  </p:sub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hlink"/>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hlink"/>
                                      </p:to>
                                    </p:animClr>
                                  </p:sub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hlink"/>
                                      </p:to>
                                    </p:animClr>
                                  </p:sub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hlink"/>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rPr>
              <a:t>Overall Conclusions</a:t>
            </a:r>
            <a:endParaRPr lang="en-US" dirty="0">
              <a:solidFill>
                <a:srgbClr val="000090"/>
              </a:solidFill>
            </a:endParaRPr>
          </a:p>
        </p:txBody>
      </p:sp>
      <p:sp>
        <p:nvSpPr>
          <p:cNvPr id="3" name="Content Placeholder 2"/>
          <p:cNvSpPr>
            <a:spLocks noGrp="1"/>
          </p:cNvSpPr>
          <p:nvPr>
            <p:ph idx="1"/>
          </p:nvPr>
        </p:nvSpPr>
        <p:spPr>
          <a:xfrm>
            <a:off x="458604" y="1265019"/>
            <a:ext cx="9401362" cy="4495800"/>
          </a:xfrm>
        </p:spPr>
        <p:txBody>
          <a:bodyPr>
            <a:noAutofit/>
          </a:bodyPr>
          <a:lstStyle/>
          <a:p>
            <a:pPr>
              <a:spcBef>
                <a:spcPts val="1200"/>
              </a:spcBef>
              <a:spcAft>
                <a:spcPts val="600"/>
              </a:spcAft>
            </a:pPr>
            <a:r>
              <a:rPr lang="en-US" sz="2800" b="0" dirty="0" smtClean="0">
                <a:solidFill>
                  <a:schemeClr val="bg1"/>
                </a:solidFill>
              </a:rPr>
              <a:t>Organic TM increased calf </a:t>
            </a:r>
            <a:r>
              <a:rPr lang="en-US" sz="2800" b="0" dirty="0" err="1" smtClean="0">
                <a:solidFill>
                  <a:schemeClr val="bg1"/>
                </a:solidFill>
              </a:rPr>
              <a:t>Ig</a:t>
            </a:r>
            <a:r>
              <a:rPr lang="en-US" sz="2800" b="0" dirty="0" smtClean="0">
                <a:solidFill>
                  <a:schemeClr val="bg1"/>
                </a:solidFill>
              </a:rPr>
              <a:t> concentrations</a:t>
            </a:r>
          </a:p>
          <a:p>
            <a:pPr lvl="1">
              <a:spcBef>
                <a:spcPts val="1200"/>
              </a:spcBef>
              <a:spcAft>
                <a:spcPts val="600"/>
              </a:spcAft>
            </a:pPr>
            <a:r>
              <a:rPr lang="en-US" sz="2800" b="0" dirty="0">
                <a:solidFill>
                  <a:schemeClr val="bg1"/>
                </a:solidFill>
              </a:rPr>
              <a:t>Potential for enhanced calf immune status</a:t>
            </a:r>
          </a:p>
          <a:p>
            <a:pPr lvl="1">
              <a:spcBef>
                <a:spcPts val="1200"/>
              </a:spcBef>
              <a:spcAft>
                <a:spcPts val="600"/>
              </a:spcAft>
            </a:pPr>
            <a:r>
              <a:rPr lang="en-US" sz="2800" b="0" dirty="0" smtClean="0">
                <a:solidFill>
                  <a:schemeClr val="bg1"/>
                </a:solidFill>
              </a:rPr>
              <a:t>Potential enhanced response to vaccination programs</a:t>
            </a:r>
          </a:p>
          <a:p>
            <a:pPr lvl="1">
              <a:spcBef>
                <a:spcPts val="1200"/>
              </a:spcBef>
              <a:spcAft>
                <a:spcPts val="600"/>
              </a:spcAft>
            </a:pPr>
            <a:r>
              <a:rPr lang="en-US" sz="2800" b="0" dirty="0" smtClean="0">
                <a:solidFill>
                  <a:schemeClr val="bg1"/>
                </a:solidFill>
              </a:rPr>
              <a:t>Potential on reduced stress response to weaning</a:t>
            </a:r>
          </a:p>
          <a:p>
            <a:pPr>
              <a:spcBef>
                <a:spcPts val="1200"/>
              </a:spcBef>
              <a:spcAft>
                <a:spcPts val="600"/>
              </a:spcAft>
            </a:pPr>
            <a:r>
              <a:rPr lang="en-US" sz="2800" b="0" dirty="0" smtClean="0">
                <a:solidFill>
                  <a:schemeClr val="bg1"/>
                </a:solidFill>
              </a:rPr>
              <a:t>Calf WWT, ADG, &amp; ADJ 205 greater for ORG than ING.</a:t>
            </a:r>
          </a:p>
          <a:p>
            <a:pPr>
              <a:spcBef>
                <a:spcPts val="1200"/>
              </a:spcBef>
              <a:spcAft>
                <a:spcPts val="600"/>
              </a:spcAft>
            </a:pPr>
            <a:r>
              <a:rPr lang="en-US" sz="2800" b="0" dirty="0" smtClean="0">
                <a:solidFill>
                  <a:schemeClr val="bg1"/>
                </a:solidFill>
              </a:rPr>
              <a:t>Cow and calf </a:t>
            </a:r>
            <a:r>
              <a:rPr lang="en-US" sz="2800" b="0" dirty="0">
                <a:solidFill>
                  <a:schemeClr val="bg1"/>
                </a:solidFill>
              </a:rPr>
              <a:t>TM status influenced by </a:t>
            </a:r>
            <a:r>
              <a:rPr lang="en-US" sz="2800" b="0" dirty="0" smtClean="0">
                <a:solidFill>
                  <a:schemeClr val="bg1"/>
                </a:solidFill>
              </a:rPr>
              <a:t>TM source, </a:t>
            </a:r>
            <a:r>
              <a:rPr lang="en-US" sz="2800" b="0" dirty="0">
                <a:solidFill>
                  <a:schemeClr val="bg1"/>
                </a:solidFill>
              </a:rPr>
              <a:t>sample time, and </a:t>
            </a:r>
            <a:r>
              <a:rPr lang="en-US" sz="2800" b="0" dirty="0" smtClean="0">
                <a:solidFill>
                  <a:schemeClr val="bg1"/>
                </a:solidFill>
              </a:rPr>
              <a:t>breed.</a:t>
            </a:r>
            <a:endParaRPr lang="en-US" sz="2800" b="0" dirty="0">
              <a:solidFill>
                <a:schemeClr val="bg1"/>
              </a:solidFill>
            </a:endParaRPr>
          </a:p>
        </p:txBody>
      </p:sp>
    </p:spTree>
    <p:extLst>
      <p:ext uri="{BB962C8B-B14F-4D97-AF65-F5344CB8AC3E}">
        <p14:creationId xmlns:p14="http://schemas.microsoft.com/office/powerpoint/2010/main" val="226593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0000FF"/>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0000FF"/>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0000FF"/>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0000FF"/>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0000FF"/>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33901" y="1766487"/>
            <a:ext cx="8968740" cy="4122175"/>
          </a:xfrm>
        </p:spPr>
        <p:txBody>
          <a:bodyPr/>
          <a:lstStyle/>
          <a:p>
            <a:pPr>
              <a:spcBef>
                <a:spcPts val="1200"/>
              </a:spcBef>
              <a:spcAft>
                <a:spcPts val="1200"/>
              </a:spcAft>
            </a:pPr>
            <a:r>
              <a:rPr lang="en-US" sz="3200" dirty="0" smtClean="0"/>
              <a:t>Introduction</a:t>
            </a:r>
            <a:endParaRPr lang="en-US" sz="3200" dirty="0"/>
          </a:p>
          <a:p>
            <a:pPr>
              <a:spcBef>
                <a:spcPts val="1200"/>
              </a:spcBef>
              <a:spcAft>
                <a:spcPts val="1200"/>
              </a:spcAft>
            </a:pPr>
            <a:r>
              <a:rPr lang="en-US" sz="3200" dirty="0" smtClean="0"/>
              <a:t>Research program</a:t>
            </a:r>
          </a:p>
          <a:p>
            <a:pPr>
              <a:spcBef>
                <a:spcPts val="1200"/>
              </a:spcBef>
              <a:spcAft>
                <a:spcPts val="1200"/>
              </a:spcAft>
            </a:pPr>
            <a:r>
              <a:rPr lang="en-US" sz="4000" dirty="0">
                <a:solidFill>
                  <a:srgbClr val="FF6600"/>
                </a:solidFill>
              </a:rPr>
              <a:t>Extension </a:t>
            </a:r>
            <a:r>
              <a:rPr lang="en-US" sz="4000" dirty="0" smtClean="0">
                <a:solidFill>
                  <a:srgbClr val="FF6600"/>
                </a:solidFill>
              </a:rPr>
              <a:t>program</a:t>
            </a:r>
          </a:p>
          <a:p>
            <a:pPr>
              <a:spcBef>
                <a:spcPts val="1200"/>
              </a:spcBef>
              <a:spcAft>
                <a:spcPts val="1200"/>
              </a:spcAft>
            </a:pPr>
            <a:endParaRPr lang="en-US" sz="3200" dirty="0"/>
          </a:p>
        </p:txBody>
      </p:sp>
      <p:pic>
        <p:nvPicPr>
          <p:cNvPr id="5" name="Picture 4" descr="angu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664" y="1805220"/>
            <a:ext cx="3124200" cy="4699000"/>
          </a:xfrm>
          <a:prstGeom prst="rect">
            <a:avLst/>
          </a:prstGeom>
        </p:spPr>
      </p:pic>
    </p:spTree>
    <p:extLst>
      <p:ext uri="{BB962C8B-B14F-4D97-AF65-F5344CB8AC3E}">
        <p14:creationId xmlns:p14="http://schemas.microsoft.com/office/powerpoint/2010/main" val="42050940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2-10 at 12.37.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Tree>
    <p:extLst>
      <p:ext uri="{BB962C8B-B14F-4D97-AF65-F5344CB8AC3E}">
        <p14:creationId xmlns:p14="http://schemas.microsoft.com/office/powerpoint/2010/main" val="10968144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0058400" cy="6439023"/>
          </a:xfrm>
          <a:prstGeom prst="rect">
            <a:avLst/>
          </a:prstGeom>
        </p:spPr>
      </p:pic>
      <p:sp>
        <p:nvSpPr>
          <p:cNvPr id="4" name="TextBox 3"/>
          <p:cNvSpPr txBox="1"/>
          <p:nvPr/>
        </p:nvSpPr>
        <p:spPr>
          <a:xfrm>
            <a:off x="35262" y="6474306"/>
            <a:ext cx="8290133" cy="369332"/>
          </a:xfrm>
          <a:prstGeom prst="rect">
            <a:avLst/>
          </a:prstGeom>
          <a:noFill/>
        </p:spPr>
        <p:txBody>
          <a:bodyPr wrap="square" rtlCol="0">
            <a:spAutoFit/>
          </a:bodyPr>
          <a:lstStyle/>
          <a:p>
            <a:r>
              <a:rPr lang="en-US" dirty="0" smtClean="0">
                <a:solidFill>
                  <a:srgbClr val="000061"/>
                </a:solidFill>
              </a:rPr>
              <a:t>Sustainability: Executive Summary NCBA 2014</a:t>
            </a:r>
            <a:endParaRPr lang="en-US" dirty="0">
              <a:solidFill>
                <a:srgbClr val="000061"/>
              </a:solidFill>
            </a:endParaRPr>
          </a:p>
        </p:txBody>
      </p:sp>
    </p:spTree>
    <p:extLst>
      <p:ext uri="{BB962C8B-B14F-4D97-AF65-F5344CB8AC3E}">
        <p14:creationId xmlns:p14="http://schemas.microsoft.com/office/powerpoint/2010/main" val="26551942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62" y="259640"/>
            <a:ext cx="8968740" cy="990600"/>
          </a:xfrm>
        </p:spPr>
        <p:txBody>
          <a:bodyPr/>
          <a:lstStyle/>
          <a:p>
            <a:pPr>
              <a:spcBef>
                <a:spcPts val="1200"/>
              </a:spcBef>
              <a:spcAft>
                <a:spcPts val="1200"/>
              </a:spcAft>
            </a:pPr>
            <a:r>
              <a:rPr lang="en-US" dirty="0" smtClean="0">
                <a:solidFill>
                  <a:srgbClr val="FF6600"/>
                </a:solidFill>
              </a:rPr>
              <a:t>Introduction</a:t>
            </a:r>
            <a:endParaRPr lang="en-US" dirty="0">
              <a:solidFill>
                <a:srgbClr val="FF6600"/>
              </a:solidFill>
            </a:endParaRPr>
          </a:p>
        </p:txBody>
      </p:sp>
      <p:sp>
        <p:nvSpPr>
          <p:cNvPr id="3" name="Content Placeholder 2"/>
          <p:cNvSpPr>
            <a:spLocks noGrp="1"/>
          </p:cNvSpPr>
          <p:nvPr>
            <p:ph sz="quarter" idx="1"/>
          </p:nvPr>
        </p:nvSpPr>
        <p:spPr>
          <a:xfrm>
            <a:off x="518973" y="1280002"/>
            <a:ext cx="8968740" cy="3139598"/>
          </a:xfrm>
        </p:spPr>
        <p:txBody>
          <a:bodyPr/>
          <a:lstStyle/>
          <a:p>
            <a:pPr>
              <a:spcBef>
                <a:spcPts val="1200"/>
              </a:spcBef>
              <a:spcAft>
                <a:spcPts val="1200"/>
              </a:spcAft>
            </a:pPr>
            <a:r>
              <a:rPr lang="en-US" sz="2400" dirty="0" smtClean="0"/>
              <a:t>Oklahoma State University – PhD</a:t>
            </a:r>
          </a:p>
          <a:p>
            <a:pPr lvl="1">
              <a:spcBef>
                <a:spcPts val="1200"/>
              </a:spcBef>
              <a:spcAft>
                <a:spcPts val="1200"/>
              </a:spcAft>
            </a:pPr>
            <a:r>
              <a:rPr lang="en-US" sz="2400" dirty="0" smtClean="0"/>
              <a:t>Effect of nutrition, body composition, and endocrine function on onset of puberty in beef heifers</a:t>
            </a:r>
          </a:p>
          <a:p>
            <a:pPr lvl="2">
              <a:spcBef>
                <a:spcPts val="1200"/>
              </a:spcBef>
              <a:spcAft>
                <a:spcPts val="1200"/>
              </a:spcAft>
            </a:pPr>
            <a:r>
              <a:rPr lang="en-US" sz="2400" dirty="0" smtClean="0"/>
              <a:t>Exposure to teaching and extension work</a:t>
            </a:r>
          </a:p>
        </p:txBody>
      </p:sp>
      <p:pic>
        <p:nvPicPr>
          <p:cNvPr id="4" name="Picture 3"/>
          <p:cNvPicPr>
            <a:picLocks noChangeAspect="1"/>
          </p:cNvPicPr>
          <p:nvPr/>
        </p:nvPicPr>
        <p:blipFill>
          <a:blip r:embed="rId2"/>
          <a:stretch>
            <a:fillRect/>
          </a:stretch>
        </p:blipFill>
        <p:spPr>
          <a:xfrm>
            <a:off x="7788422" y="465546"/>
            <a:ext cx="2138968" cy="1324040"/>
          </a:xfrm>
          <a:prstGeom prst="rect">
            <a:avLst/>
          </a:prstGeom>
        </p:spPr>
      </p:pic>
      <p:pic>
        <p:nvPicPr>
          <p:cNvPr id="6" name="Picture 5"/>
          <p:cNvPicPr>
            <a:picLocks noChangeAspect="1"/>
          </p:cNvPicPr>
          <p:nvPr/>
        </p:nvPicPr>
        <p:blipFill>
          <a:blip r:embed="rId3"/>
          <a:stretch>
            <a:fillRect/>
          </a:stretch>
        </p:blipFill>
        <p:spPr>
          <a:xfrm>
            <a:off x="2438400" y="3942135"/>
            <a:ext cx="4612640" cy="2594610"/>
          </a:xfrm>
          <a:prstGeom prst="rect">
            <a:avLst/>
          </a:prstGeom>
        </p:spPr>
      </p:pic>
    </p:spTree>
    <p:extLst>
      <p:ext uri="{BB962C8B-B14F-4D97-AF65-F5344CB8AC3E}">
        <p14:creationId xmlns:p14="http://schemas.microsoft.com/office/powerpoint/2010/main" val="10098537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53000"/>
          </a:blip>
          <a:stretch>
            <a:fillRect/>
          </a:stretch>
        </p:blipFill>
        <p:spPr>
          <a:xfrm>
            <a:off x="0" y="0"/>
            <a:ext cx="10058400" cy="6491946"/>
          </a:xfrm>
          <a:prstGeom prst="rect">
            <a:avLst/>
          </a:prstGeom>
        </p:spPr>
      </p:pic>
      <p:pic>
        <p:nvPicPr>
          <p:cNvPr id="2" name="Picture 1"/>
          <p:cNvPicPr>
            <a:picLocks noChangeAspect="1"/>
          </p:cNvPicPr>
          <p:nvPr/>
        </p:nvPicPr>
        <p:blipFill>
          <a:blip r:embed="rId3"/>
          <a:stretch>
            <a:fillRect/>
          </a:stretch>
        </p:blipFill>
        <p:spPr>
          <a:xfrm>
            <a:off x="1488772" y="121815"/>
            <a:ext cx="7065955" cy="6084572"/>
          </a:xfrm>
          <a:prstGeom prst="rect">
            <a:avLst/>
          </a:prstGeom>
        </p:spPr>
      </p:pic>
      <p:sp>
        <p:nvSpPr>
          <p:cNvPr id="4" name="TextBox 3"/>
          <p:cNvSpPr txBox="1"/>
          <p:nvPr/>
        </p:nvSpPr>
        <p:spPr>
          <a:xfrm>
            <a:off x="35262" y="6474306"/>
            <a:ext cx="8290133" cy="369332"/>
          </a:xfrm>
          <a:prstGeom prst="rect">
            <a:avLst/>
          </a:prstGeom>
          <a:noFill/>
        </p:spPr>
        <p:txBody>
          <a:bodyPr wrap="square" rtlCol="0">
            <a:spAutoFit/>
          </a:bodyPr>
          <a:lstStyle/>
          <a:p>
            <a:r>
              <a:rPr lang="en-US" dirty="0" smtClean="0">
                <a:solidFill>
                  <a:srgbClr val="000061"/>
                </a:solidFill>
              </a:rPr>
              <a:t>Sustainability: Executive Summary NCBA 2014</a:t>
            </a:r>
            <a:endParaRPr lang="en-US" dirty="0">
              <a:solidFill>
                <a:srgbClr val="000061"/>
              </a:solidFill>
            </a:endParaRPr>
          </a:p>
        </p:txBody>
      </p:sp>
    </p:spTree>
    <p:extLst>
      <p:ext uri="{BB962C8B-B14F-4D97-AF65-F5344CB8AC3E}">
        <p14:creationId xmlns:p14="http://schemas.microsoft.com/office/powerpoint/2010/main" val="6285251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62" y="259640"/>
            <a:ext cx="8968740" cy="990600"/>
          </a:xfrm>
        </p:spPr>
        <p:txBody>
          <a:bodyPr/>
          <a:lstStyle/>
          <a:p>
            <a:r>
              <a:rPr lang="en-US" sz="3600" dirty="0" smtClean="0"/>
              <a:t>Research and Extension vision </a:t>
            </a:r>
            <a:endParaRPr lang="en-US" sz="3600" dirty="0"/>
          </a:p>
        </p:txBody>
      </p:sp>
      <p:sp>
        <p:nvSpPr>
          <p:cNvPr id="3" name="Content Placeholder 2"/>
          <p:cNvSpPr>
            <a:spLocks noGrp="1"/>
          </p:cNvSpPr>
          <p:nvPr>
            <p:ph sz="quarter" idx="1"/>
          </p:nvPr>
        </p:nvSpPr>
        <p:spPr>
          <a:xfrm>
            <a:off x="412980" y="1079994"/>
            <a:ext cx="9448943" cy="5383132"/>
          </a:xfrm>
        </p:spPr>
        <p:txBody>
          <a:bodyPr/>
          <a:lstStyle/>
          <a:p>
            <a:pPr>
              <a:spcBef>
                <a:spcPts val="1200"/>
              </a:spcBef>
              <a:spcAft>
                <a:spcPts val="600"/>
              </a:spcAft>
            </a:pPr>
            <a:r>
              <a:rPr lang="en-US" sz="2200" dirty="0" smtClean="0">
                <a:solidFill>
                  <a:srgbClr val="FF6600"/>
                </a:solidFill>
              </a:rPr>
              <a:t>Producers, Stakeholders, Advisory Boards</a:t>
            </a:r>
          </a:p>
          <a:p>
            <a:pPr lvl="1">
              <a:spcBef>
                <a:spcPts val="1200"/>
              </a:spcBef>
              <a:spcAft>
                <a:spcPts val="600"/>
              </a:spcAft>
            </a:pPr>
            <a:r>
              <a:rPr lang="en-US" sz="2200" dirty="0" smtClean="0">
                <a:solidFill>
                  <a:srgbClr val="FF6600"/>
                </a:solidFill>
              </a:rPr>
              <a:t>Goals?? Production efficiency, sustainability, stewardship</a:t>
            </a:r>
          </a:p>
          <a:p>
            <a:pPr>
              <a:spcBef>
                <a:spcPts val="1200"/>
              </a:spcBef>
              <a:spcAft>
                <a:spcPts val="600"/>
              </a:spcAft>
            </a:pPr>
            <a:r>
              <a:rPr lang="en-US" sz="2200" dirty="0" smtClean="0"/>
              <a:t>Systems approach</a:t>
            </a:r>
            <a:r>
              <a:rPr lang="is-IS" sz="2200" dirty="0" smtClean="0"/>
              <a:t>…..........</a:t>
            </a:r>
            <a:endParaRPr lang="en-US" sz="2200" dirty="0" smtClean="0"/>
          </a:p>
          <a:p>
            <a:pPr lvl="1">
              <a:spcBef>
                <a:spcPts val="1200"/>
              </a:spcBef>
              <a:spcAft>
                <a:spcPts val="600"/>
              </a:spcAft>
            </a:pPr>
            <a:r>
              <a:rPr lang="en-US" sz="2200" dirty="0" smtClean="0"/>
              <a:t>Economics</a:t>
            </a:r>
            <a:r>
              <a:rPr lang="en-US" sz="2200" dirty="0"/>
              <a:t>, nutrition, reproduction, genetics, </a:t>
            </a:r>
            <a:r>
              <a:rPr lang="en-US" sz="2200" dirty="0" smtClean="0"/>
              <a:t>meats, food safety</a:t>
            </a:r>
            <a:endParaRPr lang="en-US" sz="2200" dirty="0"/>
          </a:p>
          <a:p>
            <a:pPr lvl="1">
              <a:spcBef>
                <a:spcPts val="1200"/>
              </a:spcBef>
              <a:spcAft>
                <a:spcPts val="600"/>
              </a:spcAft>
            </a:pPr>
            <a:r>
              <a:rPr lang="en-US" sz="2200" dirty="0" smtClean="0"/>
              <a:t>Forage &amp; range resource, water &amp; land use, wildlife</a:t>
            </a:r>
          </a:p>
          <a:p>
            <a:pPr>
              <a:spcBef>
                <a:spcPts val="1200"/>
              </a:spcBef>
              <a:spcAft>
                <a:spcPts val="600"/>
              </a:spcAft>
            </a:pPr>
            <a:r>
              <a:rPr lang="en-US" sz="2200" dirty="0" smtClean="0"/>
              <a:t>Cooperative/Integrated projects &amp; programs</a:t>
            </a:r>
          </a:p>
          <a:p>
            <a:pPr lvl="1">
              <a:spcBef>
                <a:spcPts val="1200"/>
              </a:spcBef>
              <a:spcAft>
                <a:spcPts val="600"/>
              </a:spcAft>
            </a:pPr>
            <a:r>
              <a:rPr lang="en-US" sz="2200" dirty="0" smtClean="0"/>
              <a:t>Systems team: faculty, graduate students, etc</a:t>
            </a:r>
          </a:p>
          <a:p>
            <a:pPr lvl="1">
              <a:spcBef>
                <a:spcPts val="1200"/>
              </a:spcBef>
              <a:spcAft>
                <a:spcPts val="600"/>
              </a:spcAft>
            </a:pPr>
            <a:r>
              <a:rPr lang="en-US" sz="2200" dirty="0" smtClean="0"/>
              <a:t>Extension agents: local, multi-county, statewide, regional </a:t>
            </a:r>
          </a:p>
          <a:p>
            <a:pPr lvl="1">
              <a:spcBef>
                <a:spcPts val="1200"/>
              </a:spcBef>
              <a:spcAft>
                <a:spcPts val="600"/>
              </a:spcAft>
            </a:pPr>
            <a:r>
              <a:rPr lang="en-US" sz="2200" dirty="0" smtClean="0"/>
              <a:t>On farm &amp; ranch directed research</a:t>
            </a:r>
          </a:p>
          <a:p>
            <a:pPr>
              <a:spcBef>
                <a:spcPts val="1200"/>
              </a:spcBef>
              <a:spcAft>
                <a:spcPts val="600"/>
              </a:spcAft>
            </a:pPr>
            <a:r>
              <a:rPr lang="en-US" sz="2200" dirty="0" smtClean="0"/>
              <a:t>Deliverable outcomes</a:t>
            </a:r>
          </a:p>
        </p:txBody>
      </p:sp>
    </p:spTree>
    <p:extLst>
      <p:ext uri="{BB962C8B-B14F-4D97-AF65-F5344CB8AC3E}">
        <p14:creationId xmlns:p14="http://schemas.microsoft.com/office/powerpoint/2010/main" val="1176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chemeClr val="bg1"/>
                                      </p:to>
                                    </p:animClr>
                                  </p:sub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chemeClr val="bg1"/>
                                      </p:to>
                                    </p:animClr>
                                  </p:sub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4" end="4"/>
                                            </p:txEl>
                                          </p:spTgt>
                                        </p:tgtEl>
                                        <p:attrNameLst>
                                          <p:attrName>ppt_c</p:attrName>
                                        </p:attrNameLst>
                                      </p:cBhvr>
                                      <p:to>
                                        <a:schemeClr val="bg1"/>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5" end="5"/>
                                            </p:txEl>
                                          </p:spTgt>
                                        </p:tgtEl>
                                        <p:attrNameLst>
                                          <p:attrName>ppt_c</p:attrName>
                                        </p:attrNameLst>
                                      </p:cBhvr>
                                      <p:to>
                                        <a:schemeClr val="bg1"/>
                                      </p:to>
                                    </p:animClr>
                                  </p:sub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6" end="6"/>
                                            </p:txEl>
                                          </p:spTgt>
                                        </p:tgtEl>
                                        <p:attrNameLst>
                                          <p:attrName>ppt_c</p:attrName>
                                        </p:attrNameLst>
                                      </p:cBhvr>
                                      <p:to>
                                        <a:schemeClr val="bg1"/>
                                      </p:to>
                                    </p:animClr>
                                  </p:sub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7" end="7"/>
                                            </p:txEl>
                                          </p:spTgt>
                                        </p:tgtEl>
                                        <p:attrNameLst>
                                          <p:attrName>ppt_c</p:attrName>
                                        </p:attrNameLst>
                                      </p:cBhvr>
                                      <p:to>
                                        <a:schemeClr val="bg1"/>
                                      </p:to>
                                    </p:animClr>
                                  </p:sub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8" end="8"/>
                                            </p:txEl>
                                          </p:spTgt>
                                        </p:tgtEl>
                                        <p:attrNameLst>
                                          <p:attrName>ppt_c</p:attrName>
                                        </p:attrNameLst>
                                      </p:cBhvr>
                                      <p:to>
                                        <a:schemeClr val="bg1"/>
                                      </p:to>
                                    </p:animClr>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62" y="259640"/>
            <a:ext cx="8968740" cy="990600"/>
          </a:xfrm>
        </p:spPr>
        <p:txBody>
          <a:bodyPr/>
          <a:lstStyle/>
          <a:p>
            <a:r>
              <a:rPr lang="en-US" sz="3600" b="0" dirty="0" smtClean="0"/>
              <a:t>Extension: </a:t>
            </a:r>
            <a:r>
              <a:rPr lang="en-US" b="0" dirty="0"/>
              <a:t>Audience Survey</a:t>
            </a:r>
            <a:endParaRPr lang="en-US" sz="3600" b="0" dirty="0"/>
          </a:p>
        </p:txBody>
      </p:sp>
      <p:sp>
        <p:nvSpPr>
          <p:cNvPr id="3" name="Content Placeholder 2"/>
          <p:cNvSpPr>
            <a:spLocks noGrp="1"/>
          </p:cNvSpPr>
          <p:nvPr>
            <p:ph sz="quarter" idx="1"/>
          </p:nvPr>
        </p:nvSpPr>
        <p:spPr>
          <a:xfrm>
            <a:off x="569773" y="1083147"/>
            <a:ext cx="8968740" cy="5285898"/>
          </a:xfrm>
        </p:spPr>
        <p:txBody>
          <a:bodyPr/>
          <a:lstStyle/>
          <a:p>
            <a:pPr marL="342900" lvl="1" indent="0">
              <a:spcAft>
                <a:spcPts val="600"/>
              </a:spcAft>
              <a:buNone/>
            </a:pPr>
            <a:endParaRPr lang="en-US" sz="2800" b="0" dirty="0"/>
          </a:p>
          <a:p>
            <a:pPr marL="741363" lvl="1" indent="-398463">
              <a:spcAft>
                <a:spcPts val="600"/>
              </a:spcAft>
            </a:pPr>
            <a:r>
              <a:rPr lang="en-US" sz="2800" b="0" dirty="0" smtClean="0"/>
              <a:t>“When you talk you are only repeating what you already know. But when you listen, you may learn something new” </a:t>
            </a:r>
            <a:r>
              <a:rPr lang="en-US" sz="1800" b="0" i="1" dirty="0" smtClean="0"/>
              <a:t>Unknown</a:t>
            </a:r>
          </a:p>
          <a:p>
            <a:pPr lvl="1">
              <a:spcAft>
                <a:spcPts val="600"/>
              </a:spcAft>
            </a:pPr>
            <a:endParaRPr lang="en-US" sz="2800" b="0" i="1" dirty="0"/>
          </a:p>
          <a:p>
            <a:pPr lvl="1">
              <a:spcAft>
                <a:spcPts val="600"/>
              </a:spcAft>
            </a:pPr>
            <a:r>
              <a:rPr lang="en-US" sz="2800" b="0" dirty="0"/>
              <a:t>Sometimes we just need to listen!!</a:t>
            </a:r>
          </a:p>
          <a:p>
            <a:pPr lvl="2">
              <a:spcAft>
                <a:spcPts val="600"/>
              </a:spcAft>
            </a:pPr>
            <a:r>
              <a:rPr lang="en-US" sz="2800" b="0" dirty="0"/>
              <a:t>Stress the importance of effective listening!!!</a:t>
            </a:r>
          </a:p>
          <a:p>
            <a:pPr lvl="1">
              <a:spcAft>
                <a:spcPts val="600"/>
              </a:spcAft>
            </a:pPr>
            <a:endParaRPr lang="en-US" sz="2800" b="0" i="1" dirty="0" smtClean="0"/>
          </a:p>
        </p:txBody>
      </p:sp>
    </p:spTree>
    <p:extLst>
      <p:ext uri="{BB962C8B-B14F-4D97-AF65-F5344CB8AC3E}">
        <p14:creationId xmlns:p14="http://schemas.microsoft.com/office/powerpoint/2010/main" val="4947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62" y="259640"/>
            <a:ext cx="8968740" cy="990600"/>
          </a:xfrm>
        </p:spPr>
        <p:txBody>
          <a:bodyPr/>
          <a:lstStyle/>
          <a:p>
            <a:r>
              <a:rPr lang="en-US" sz="3600" b="0" dirty="0" smtClean="0"/>
              <a:t>Extension: Audience Survey</a:t>
            </a:r>
            <a:endParaRPr lang="en-US" sz="3600" b="0" dirty="0"/>
          </a:p>
        </p:txBody>
      </p:sp>
      <p:sp>
        <p:nvSpPr>
          <p:cNvPr id="3" name="Content Placeholder 2"/>
          <p:cNvSpPr>
            <a:spLocks noGrp="1"/>
          </p:cNvSpPr>
          <p:nvPr>
            <p:ph sz="quarter" idx="1"/>
          </p:nvPr>
        </p:nvSpPr>
        <p:spPr>
          <a:xfrm>
            <a:off x="569773" y="1083147"/>
            <a:ext cx="8853607" cy="5285898"/>
          </a:xfrm>
        </p:spPr>
        <p:txBody>
          <a:bodyPr/>
          <a:lstStyle/>
          <a:p>
            <a:pPr marL="342900" lvl="1" indent="0">
              <a:spcAft>
                <a:spcPts val="600"/>
              </a:spcAft>
              <a:buNone/>
            </a:pPr>
            <a:endParaRPr lang="en-US" sz="2800" b="0" dirty="0"/>
          </a:p>
          <a:p>
            <a:pPr marL="342900" lvl="1" indent="0">
              <a:spcAft>
                <a:spcPts val="600"/>
              </a:spcAft>
              <a:buNone/>
            </a:pPr>
            <a:r>
              <a:rPr lang="en-US" sz="2800" b="0" dirty="0" smtClean="0"/>
              <a:t>“Everyone is ignorant, only on different subjects” 							</a:t>
            </a:r>
          </a:p>
          <a:p>
            <a:pPr marL="342900" lvl="1" indent="0">
              <a:spcAft>
                <a:spcPts val="600"/>
              </a:spcAft>
              <a:buNone/>
            </a:pPr>
            <a:r>
              <a:rPr lang="en-US" sz="2800" b="0" i="1" dirty="0" smtClean="0"/>
              <a:t>							- Will James</a:t>
            </a:r>
          </a:p>
          <a:p>
            <a:pPr lvl="1">
              <a:spcAft>
                <a:spcPts val="600"/>
              </a:spcAft>
            </a:pPr>
            <a:endParaRPr lang="en-US" sz="2800" b="0" i="1" dirty="0"/>
          </a:p>
        </p:txBody>
      </p:sp>
    </p:spTree>
    <p:extLst>
      <p:ext uri="{BB962C8B-B14F-4D97-AF65-F5344CB8AC3E}">
        <p14:creationId xmlns:p14="http://schemas.microsoft.com/office/powerpoint/2010/main" val="11687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62" y="259640"/>
            <a:ext cx="8968740" cy="990600"/>
          </a:xfrm>
        </p:spPr>
        <p:txBody>
          <a:bodyPr/>
          <a:lstStyle/>
          <a:p>
            <a:r>
              <a:rPr lang="en-US" sz="3600" b="0" dirty="0" smtClean="0"/>
              <a:t>Extension: Audience Survey</a:t>
            </a:r>
            <a:endParaRPr lang="en-US" sz="3600" b="0" dirty="0"/>
          </a:p>
        </p:txBody>
      </p:sp>
      <p:sp>
        <p:nvSpPr>
          <p:cNvPr id="3" name="Content Placeholder 2"/>
          <p:cNvSpPr>
            <a:spLocks noGrp="1"/>
          </p:cNvSpPr>
          <p:nvPr>
            <p:ph sz="quarter" idx="1"/>
          </p:nvPr>
        </p:nvSpPr>
        <p:spPr>
          <a:xfrm>
            <a:off x="485107" y="1179820"/>
            <a:ext cx="8968740" cy="5307062"/>
          </a:xfrm>
        </p:spPr>
        <p:txBody>
          <a:bodyPr/>
          <a:lstStyle/>
          <a:p>
            <a:pPr>
              <a:lnSpc>
                <a:spcPct val="90000"/>
              </a:lnSpc>
              <a:spcBef>
                <a:spcPts val="1200"/>
              </a:spcBef>
              <a:spcAft>
                <a:spcPts val="1200"/>
              </a:spcAft>
            </a:pPr>
            <a:r>
              <a:rPr lang="en-US" sz="2400" dirty="0" smtClean="0">
                <a:solidFill>
                  <a:srgbClr val="FF6600"/>
                </a:solidFill>
              </a:rPr>
              <a:t>Face to Face, Video, I-Chat, email, written surveys</a:t>
            </a:r>
          </a:p>
          <a:p>
            <a:pPr lvl="1">
              <a:lnSpc>
                <a:spcPct val="90000"/>
              </a:lnSpc>
              <a:spcBef>
                <a:spcPts val="1200"/>
              </a:spcBef>
              <a:spcAft>
                <a:spcPts val="1200"/>
              </a:spcAft>
            </a:pPr>
            <a:r>
              <a:rPr lang="en-US" sz="2400" dirty="0" smtClean="0"/>
              <a:t>Farms, ranches, </a:t>
            </a:r>
            <a:r>
              <a:rPr lang="en-US" sz="2400" dirty="0" err="1" smtClean="0"/>
              <a:t>feedyards</a:t>
            </a:r>
            <a:r>
              <a:rPr lang="en-US" sz="2400" dirty="0" smtClean="0"/>
              <a:t>, packing plants</a:t>
            </a:r>
          </a:p>
          <a:p>
            <a:pPr lvl="1">
              <a:lnSpc>
                <a:spcPct val="90000"/>
              </a:lnSpc>
              <a:spcBef>
                <a:spcPts val="1200"/>
              </a:spcBef>
              <a:spcAft>
                <a:spcPts val="1200"/>
              </a:spcAft>
            </a:pPr>
            <a:r>
              <a:rPr lang="en-US" sz="2400" dirty="0" smtClean="0"/>
              <a:t>Advisory groups, CCA, CLA, Allied industry</a:t>
            </a:r>
          </a:p>
          <a:p>
            <a:pPr lvl="1">
              <a:lnSpc>
                <a:spcPct val="90000"/>
              </a:lnSpc>
              <a:spcBef>
                <a:spcPts val="1200"/>
              </a:spcBef>
              <a:spcAft>
                <a:spcPts val="1200"/>
              </a:spcAft>
            </a:pPr>
            <a:r>
              <a:rPr lang="en-US" sz="2400" dirty="0" smtClean="0"/>
              <a:t>County agents, state specialist</a:t>
            </a:r>
          </a:p>
          <a:p>
            <a:pPr lvl="1">
              <a:lnSpc>
                <a:spcPct val="90000"/>
              </a:lnSpc>
              <a:spcBef>
                <a:spcPts val="1200"/>
              </a:spcBef>
              <a:spcAft>
                <a:spcPts val="1200"/>
              </a:spcAft>
            </a:pPr>
            <a:r>
              <a:rPr lang="en-US" sz="2400" dirty="0" smtClean="0"/>
              <a:t>University personnel: Departments – faculty, staff</a:t>
            </a:r>
          </a:p>
          <a:p>
            <a:pPr lvl="1">
              <a:lnSpc>
                <a:spcPct val="90000"/>
              </a:lnSpc>
              <a:spcBef>
                <a:spcPts val="1200"/>
              </a:spcBef>
              <a:spcAft>
                <a:spcPts val="1200"/>
              </a:spcAft>
            </a:pPr>
            <a:r>
              <a:rPr lang="en-US" sz="2400" dirty="0" smtClean="0"/>
              <a:t>Other: BLM, Forest Service, Wildlife groups, etc</a:t>
            </a:r>
          </a:p>
          <a:p>
            <a:pPr lvl="1">
              <a:lnSpc>
                <a:spcPct val="90000"/>
              </a:lnSpc>
              <a:spcBef>
                <a:spcPts val="1200"/>
              </a:spcBef>
              <a:spcAft>
                <a:spcPts val="1200"/>
              </a:spcAft>
            </a:pPr>
            <a:r>
              <a:rPr lang="en-US" sz="2400" dirty="0" smtClean="0"/>
              <a:t>Public</a:t>
            </a:r>
            <a:r>
              <a:rPr lang="en-US" sz="2400" dirty="0"/>
              <a:t>, schools, </a:t>
            </a:r>
            <a:r>
              <a:rPr lang="en-US" sz="2400" dirty="0" smtClean="0"/>
              <a:t>media</a:t>
            </a:r>
          </a:p>
          <a:p>
            <a:pPr>
              <a:lnSpc>
                <a:spcPct val="90000"/>
              </a:lnSpc>
              <a:spcBef>
                <a:spcPts val="1200"/>
              </a:spcBef>
              <a:spcAft>
                <a:spcPts val="1200"/>
              </a:spcAft>
            </a:pPr>
            <a:endParaRPr lang="en-US" sz="2400" dirty="0" smtClean="0">
              <a:solidFill>
                <a:srgbClr val="FF6600"/>
              </a:solidFill>
            </a:endParaRPr>
          </a:p>
        </p:txBody>
      </p:sp>
      <p:pic>
        <p:nvPicPr>
          <p:cNvPr id="6" name="Picture 5"/>
          <p:cNvPicPr>
            <a:picLocks noChangeAspect="1"/>
          </p:cNvPicPr>
          <p:nvPr/>
        </p:nvPicPr>
        <p:blipFill>
          <a:blip r:embed="rId3"/>
          <a:stretch>
            <a:fillRect/>
          </a:stretch>
        </p:blipFill>
        <p:spPr>
          <a:xfrm>
            <a:off x="6614468" y="5027730"/>
            <a:ext cx="3257670" cy="1725526"/>
          </a:xfrm>
          <a:prstGeom prst="rect">
            <a:avLst/>
          </a:prstGeom>
        </p:spPr>
      </p:pic>
    </p:spTree>
    <p:extLst>
      <p:ext uri="{BB962C8B-B14F-4D97-AF65-F5344CB8AC3E}">
        <p14:creationId xmlns:p14="http://schemas.microsoft.com/office/powerpoint/2010/main" val="340322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62" y="259640"/>
            <a:ext cx="8968740" cy="990600"/>
          </a:xfrm>
        </p:spPr>
        <p:txBody>
          <a:bodyPr/>
          <a:lstStyle/>
          <a:p>
            <a:r>
              <a:rPr lang="en-US" sz="3600" dirty="0" smtClean="0"/>
              <a:t>Extension: Program Planning</a:t>
            </a:r>
            <a:endParaRPr lang="en-US" sz="3600" dirty="0"/>
          </a:p>
        </p:txBody>
      </p:sp>
      <p:sp>
        <p:nvSpPr>
          <p:cNvPr id="3" name="Content Placeholder 2"/>
          <p:cNvSpPr>
            <a:spLocks noGrp="1"/>
          </p:cNvSpPr>
          <p:nvPr>
            <p:ph sz="quarter" idx="1"/>
          </p:nvPr>
        </p:nvSpPr>
        <p:spPr>
          <a:xfrm>
            <a:off x="246940" y="1203804"/>
            <a:ext cx="9811459" cy="5285898"/>
          </a:xfrm>
        </p:spPr>
        <p:txBody>
          <a:bodyPr/>
          <a:lstStyle/>
          <a:p>
            <a:pPr>
              <a:spcBef>
                <a:spcPts val="1500"/>
              </a:spcBef>
              <a:spcAft>
                <a:spcPts val="1200"/>
              </a:spcAft>
            </a:pPr>
            <a:r>
              <a:rPr lang="en-US" sz="2400" dirty="0" smtClean="0"/>
              <a:t>Engage stakeholders in dialogue</a:t>
            </a:r>
          </a:p>
          <a:p>
            <a:pPr>
              <a:spcBef>
                <a:spcPts val="1500"/>
              </a:spcBef>
              <a:spcAft>
                <a:spcPts val="1200"/>
              </a:spcAft>
            </a:pPr>
            <a:r>
              <a:rPr lang="en-US" sz="2400" dirty="0" smtClean="0"/>
              <a:t>Situation analysis</a:t>
            </a:r>
          </a:p>
          <a:p>
            <a:pPr lvl="1">
              <a:spcBef>
                <a:spcPts val="1500"/>
              </a:spcBef>
              <a:spcAft>
                <a:spcPts val="1200"/>
              </a:spcAft>
            </a:pPr>
            <a:r>
              <a:rPr lang="en-US" sz="2400" dirty="0" smtClean="0"/>
              <a:t>Develop planning teams</a:t>
            </a:r>
          </a:p>
          <a:p>
            <a:pPr lvl="1">
              <a:spcBef>
                <a:spcPts val="1500"/>
              </a:spcBef>
              <a:spcAft>
                <a:spcPts val="1200"/>
              </a:spcAft>
            </a:pPr>
            <a:r>
              <a:rPr lang="en-US" sz="2400" dirty="0" smtClean="0"/>
              <a:t>Issues &amp; priorities, funding, resources, barriers</a:t>
            </a:r>
          </a:p>
          <a:p>
            <a:pPr>
              <a:spcBef>
                <a:spcPts val="1500"/>
              </a:spcBef>
              <a:spcAft>
                <a:spcPts val="1200"/>
              </a:spcAft>
            </a:pPr>
            <a:r>
              <a:rPr lang="en-US" sz="2400" dirty="0"/>
              <a:t>Develop </a:t>
            </a:r>
            <a:r>
              <a:rPr lang="en-US" sz="2400" dirty="0" smtClean="0"/>
              <a:t>programs with goals, </a:t>
            </a:r>
            <a:r>
              <a:rPr lang="en-US" sz="2400" dirty="0"/>
              <a:t>and objectives</a:t>
            </a:r>
          </a:p>
          <a:p>
            <a:pPr lvl="1">
              <a:spcBef>
                <a:spcPts val="1500"/>
              </a:spcBef>
              <a:spcAft>
                <a:spcPts val="1200"/>
              </a:spcAft>
            </a:pPr>
            <a:r>
              <a:rPr lang="en-US" sz="2400" dirty="0" smtClean="0"/>
              <a:t>Specific, Measurable, Achievable, Relevant, Time-limited</a:t>
            </a:r>
            <a:endParaRPr lang="en-US" sz="2400" dirty="0"/>
          </a:p>
          <a:p>
            <a:pPr>
              <a:spcBef>
                <a:spcPts val="1500"/>
              </a:spcBef>
              <a:spcAft>
                <a:spcPts val="1200"/>
              </a:spcAft>
            </a:pPr>
            <a:endParaRPr lang="en-US" sz="2400" dirty="0" smtClean="0"/>
          </a:p>
          <a:p>
            <a:pPr marL="342900" lvl="1" indent="0">
              <a:spcBef>
                <a:spcPts val="1500"/>
              </a:spcBef>
              <a:spcAft>
                <a:spcPts val="1200"/>
              </a:spcAft>
              <a:buNone/>
            </a:pPr>
            <a:endParaRPr lang="en-US" sz="2400" dirty="0" smtClean="0"/>
          </a:p>
        </p:txBody>
      </p:sp>
    </p:spTree>
    <p:extLst>
      <p:ext uri="{BB962C8B-B14F-4D97-AF65-F5344CB8AC3E}">
        <p14:creationId xmlns:p14="http://schemas.microsoft.com/office/powerpoint/2010/main" val="410178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chemeClr val="bg1"/>
                                      </p:to>
                                    </p:animClr>
                                  </p:sub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chemeClr val="bg1"/>
                                      </p:to>
                                    </p:animClr>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62" y="259640"/>
            <a:ext cx="8968740" cy="990600"/>
          </a:xfrm>
        </p:spPr>
        <p:txBody>
          <a:bodyPr/>
          <a:lstStyle/>
          <a:p>
            <a:r>
              <a:rPr lang="en-US" sz="3600" dirty="0" smtClean="0"/>
              <a:t>Extension Program Planning</a:t>
            </a:r>
            <a:endParaRPr lang="en-US" sz="3600" dirty="0"/>
          </a:p>
        </p:txBody>
      </p:sp>
      <p:sp>
        <p:nvSpPr>
          <p:cNvPr id="3" name="Content Placeholder 2"/>
          <p:cNvSpPr>
            <a:spLocks noGrp="1"/>
          </p:cNvSpPr>
          <p:nvPr>
            <p:ph sz="quarter" idx="1"/>
          </p:nvPr>
        </p:nvSpPr>
        <p:spPr>
          <a:xfrm>
            <a:off x="409611" y="1281489"/>
            <a:ext cx="8968740" cy="5285898"/>
          </a:xfrm>
        </p:spPr>
        <p:txBody>
          <a:bodyPr/>
          <a:lstStyle/>
          <a:p>
            <a:pPr>
              <a:spcBef>
                <a:spcPts val="1200"/>
              </a:spcBef>
              <a:spcAft>
                <a:spcPts val="600"/>
              </a:spcAft>
            </a:pPr>
            <a:r>
              <a:rPr lang="en-US" sz="2400" dirty="0" smtClean="0"/>
              <a:t>Develop program and materials</a:t>
            </a:r>
          </a:p>
          <a:p>
            <a:pPr lvl="1">
              <a:spcBef>
                <a:spcPts val="1200"/>
              </a:spcBef>
              <a:spcAft>
                <a:spcPts val="600"/>
              </a:spcAft>
            </a:pPr>
            <a:r>
              <a:rPr lang="en-US" sz="2400" dirty="0" smtClean="0"/>
              <a:t>Material availability, resources to deliver material</a:t>
            </a:r>
          </a:p>
          <a:p>
            <a:pPr lvl="1">
              <a:spcBef>
                <a:spcPts val="1200"/>
              </a:spcBef>
              <a:spcAft>
                <a:spcPts val="600"/>
              </a:spcAft>
            </a:pPr>
            <a:r>
              <a:rPr lang="en-US" sz="2400" dirty="0" smtClean="0"/>
              <a:t>Future may be dictated more $$ than anything   </a:t>
            </a:r>
          </a:p>
          <a:p>
            <a:pPr>
              <a:spcBef>
                <a:spcPts val="1200"/>
              </a:spcBef>
              <a:spcAft>
                <a:spcPts val="600"/>
              </a:spcAft>
            </a:pPr>
            <a:r>
              <a:rPr lang="en-US" sz="2400" dirty="0" smtClean="0"/>
              <a:t>Deliver program</a:t>
            </a:r>
          </a:p>
          <a:p>
            <a:pPr lvl="1">
              <a:spcBef>
                <a:spcPts val="1200"/>
              </a:spcBef>
              <a:spcAft>
                <a:spcPts val="600"/>
              </a:spcAft>
            </a:pPr>
            <a:r>
              <a:rPr lang="en-US" sz="2400" dirty="0" smtClean="0"/>
              <a:t>Activities performed by target audience</a:t>
            </a:r>
          </a:p>
          <a:p>
            <a:pPr lvl="1">
              <a:spcBef>
                <a:spcPts val="1200"/>
              </a:spcBef>
              <a:spcAft>
                <a:spcPts val="600"/>
              </a:spcAft>
            </a:pPr>
            <a:r>
              <a:rPr lang="en-US" sz="2400" dirty="0" smtClean="0"/>
              <a:t>Collecting feedback from participants</a:t>
            </a:r>
          </a:p>
          <a:p>
            <a:pPr>
              <a:spcBef>
                <a:spcPts val="1200"/>
              </a:spcBef>
              <a:spcAft>
                <a:spcPts val="600"/>
              </a:spcAft>
            </a:pPr>
            <a:r>
              <a:rPr lang="en-US" sz="2400" dirty="0" smtClean="0"/>
              <a:t>Evaluate, Analyze, Report</a:t>
            </a:r>
          </a:p>
          <a:p>
            <a:pPr lvl="1">
              <a:spcBef>
                <a:spcPts val="1200"/>
              </a:spcBef>
              <a:spcAft>
                <a:spcPts val="600"/>
              </a:spcAft>
            </a:pPr>
            <a:r>
              <a:rPr lang="en-US" sz="2400" dirty="0" smtClean="0"/>
              <a:t> Feedback, outcomes, objectives achieved</a:t>
            </a:r>
          </a:p>
          <a:p>
            <a:pPr>
              <a:spcBef>
                <a:spcPts val="1200"/>
              </a:spcBef>
              <a:spcAft>
                <a:spcPts val="600"/>
              </a:spcAft>
            </a:pPr>
            <a:r>
              <a:rPr lang="en-US" sz="2400" dirty="0" smtClean="0"/>
              <a:t>Program improvements, modifications</a:t>
            </a:r>
            <a:endParaRPr lang="en-US" sz="2400" dirty="0"/>
          </a:p>
          <a:p>
            <a:pPr marL="342900" lvl="1" indent="0">
              <a:spcBef>
                <a:spcPts val="1200"/>
              </a:spcBef>
              <a:spcAft>
                <a:spcPts val="600"/>
              </a:spcAft>
              <a:buNone/>
            </a:pPr>
            <a:r>
              <a:rPr lang="en-US" sz="2400" dirty="0" smtClean="0"/>
              <a:t>	</a:t>
            </a:r>
          </a:p>
        </p:txBody>
      </p:sp>
    </p:spTree>
    <p:extLst>
      <p:ext uri="{BB962C8B-B14F-4D97-AF65-F5344CB8AC3E}">
        <p14:creationId xmlns:p14="http://schemas.microsoft.com/office/powerpoint/2010/main" val="336741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chemeClr val="bg1"/>
                                      </p:to>
                                    </p:animClr>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chemeClr val="bg1"/>
                                      </p:to>
                                    </p:animClr>
                                  </p:sub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4" end="4"/>
                                            </p:txEl>
                                          </p:spTgt>
                                        </p:tgtEl>
                                        <p:attrNameLst>
                                          <p:attrName>ppt_c</p:attrName>
                                        </p:attrNameLst>
                                      </p:cBhvr>
                                      <p:to>
                                        <a:schemeClr val="bg1"/>
                                      </p:to>
                                    </p:animClr>
                                  </p:sub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5" end="5"/>
                                            </p:txEl>
                                          </p:spTgt>
                                        </p:tgtEl>
                                        <p:attrNameLst>
                                          <p:attrName>ppt_c</p:attrName>
                                        </p:attrNameLst>
                                      </p:cBhvr>
                                      <p:to>
                                        <a:schemeClr val="bg1"/>
                                      </p:to>
                                    </p:animClr>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6" end="6"/>
                                            </p:txEl>
                                          </p:spTgt>
                                        </p:tgtEl>
                                        <p:attrNameLst>
                                          <p:attrName>ppt_c</p:attrName>
                                        </p:attrNameLst>
                                      </p:cBhvr>
                                      <p:to>
                                        <a:schemeClr val="bg1"/>
                                      </p:to>
                                    </p:animClr>
                                  </p:sub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7" end="7"/>
                                            </p:txEl>
                                          </p:spTgt>
                                        </p:tgtEl>
                                        <p:attrNameLst>
                                          <p:attrName>ppt_c</p:attrName>
                                        </p:attrNameLst>
                                      </p:cBhvr>
                                      <p:to>
                                        <a:schemeClr val="bg1"/>
                                      </p:to>
                                    </p:animClr>
                                  </p:sub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02" y="269800"/>
            <a:ext cx="8968740" cy="990600"/>
          </a:xfrm>
        </p:spPr>
        <p:txBody>
          <a:bodyPr/>
          <a:lstStyle/>
          <a:p>
            <a:r>
              <a:rPr lang="en-US" sz="3600" b="0" dirty="0" smtClean="0"/>
              <a:t>Extension: Delivery of Educational Material</a:t>
            </a:r>
            <a:endParaRPr lang="en-US" sz="3600" b="0" dirty="0"/>
          </a:p>
        </p:txBody>
      </p:sp>
      <p:sp>
        <p:nvSpPr>
          <p:cNvPr id="3" name="Content Placeholder 2"/>
          <p:cNvSpPr>
            <a:spLocks noGrp="1"/>
          </p:cNvSpPr>
          <p:nvPr>
            <p:ph sz="quarter" idx="1"/>
          </p:nvPr>
        </p:nvSpPr>
        <p:spPr>
          <a:xfrm>
            <a:off x="313268" y="1146231"/>
            <a:ext cx="9627448" cy="5264733"/>
          </a:xfrm>
        </p:spPr>
        <p:txBody>
          <a:bodyPr/>
          <a:lstStyle/>
          <a:p>
            <a:pPr>
              <a:spcBef>
                <a:spcPts val="1200"/>
              </a:spcBef>
              <a:spcAft>
                <a:spcPts val="1200"/>
              </a:spcAft>
            </a:pPr>
            <a:r>
              <a:rPr lang="en-US" sz="2400" dirty="0" smtClean="0">
                <a:solidFill>
                  <a:srgbClr val="FF6600"/>
                </a:solidFill>
              </a:rPr>
              <a:t>Web based delivery: static vs. active and user friendly </a:t>
            </a:r>
          </a:p>
          <a:p>
            <a:pPr lvl="1">
              <a:spcBef>
                <a:spcPts val="1200"/>
              </a:spcBef>
              <a:spcAft>
                <a:spcPts val="1200"/>
              </a:spcAft>
            </a:pPr>
            <a:r>
              <a:rPr lang="en-US" sz="2400" dirty="0" smtClean="0"/>
              <a:t>Goals &amp; Objectives, </a:t>
            </a:r>
          </a:p>
          <a:p>
            <a:pPr lvl="1">
              <a:spcBef>
                <a:spcPts val="1200"/>
              </a:spcBef>
              <a:spcAft>
                <a:spcPts val="1200"/>
              </a:spcAft>
            </a:pPr>
            <a:r>
              <a:rPr lang="en-US" sz="2400" dirty="0" smtClean="0"/>
              <a:t>Content &amp; Topic areas</a:t>
            </a:r>
          </a:p>
          <a:p>
            <a:pPr lvl="1">
              <a:spcBef>
                <a:spcPts val="1200"/>
              </a:spcBef>
              <a:spcAft>
                <a:spcPts val="1200"/>
              </a:spcAft>
            </a:pPr>
            <a:r>
              <a:rPr lang="en-US" sz="2400" dirty="0" smtClean="0"/>
              <a:t>Information delivery: fact sheets, articles, audio, videos</a:t>
            </a:r>
          </a:p>
          <a:p>
            <a:pPr lvl="1">
              <a:spcBef>
                <a:spcPts val="1200"/>
              </a:spcBef>
              <a:spcAft>
                <a:spcPts val="1200"/>
              </a:spcAft>
            </a:pPr>
            <a:r>
              <a:rPr lang="en-US" sz="2400" dirty="0" smtClean="0"/>
              <a:t>Multi-county, statewide, regional utilization </a:t>
            </a:r>
          </a:p>
          <a:p>
            <a:pPr lvl="1">
              <a:spcBef>
                <a:spcPts val="1200"/>
              </a:spcBef>
              <a:spcAft>
                <a:spcPts val="1200"/>
              </a:spcAft>
            </a:pPr>
            <a:r>
              <a:rPr lang="en-US" sz="2400" dirty="0" smtClean="0"/>
              <a:t>Web chats, Webinars, Live-stream, Recorded</a:t>
            </a:r>
          </a:p>
          <a:p>
            <a:pPr lvl="1">
              <a:spcBef>
                <a:spcPts val="1200"/>
              </a:spcBef>
              <a:spcAft>
                <a:spcPts val="1200"/>
              </a:spcAft>
            </a:pPr>
            <a:r>
              <a:rPr lang="en-US" sz="2400" i="1" u="sng" dirty="0" smtClean="0">
                <a:solidFill>
                  <a:srgbClr val="FF6600"/>
                </a:solidFill>
              </a:rPr>
              <a:t>Maintenance</a:t>
            </a:r>
            <a:r>
              <a:rPr lang="en-US" sz="2400" i="1" u="sng" dirty="0">
                <a:solidFill>
                  <a:srgbClr val="FF6600"/>
                </a:solidFill>
              </a:rPr>
              <a:t>, </a:t>
            </a:r>
            <a:r>
              <a:rPr lang="en-US" sz="2400" i="1" u="sng" dirty="0" smtClean="0">
                <a:solidFill>
                  <a:srgbClr val="FF6600"/>
                </a:solidFill>
              </a:rPr>
              <a:t>keep it current, DON’T </a:t>
            </a:r>
            <a:r>
              <a:rPr lang="en-US" sz="2400" i="1" u="sng" dirty="0">
                <a:solidFill>
                  <a:srgbClr val="FF6600"/>
                </a:solidFill>
              </a:rPr>
              <a:t>reinvent the </a:t>
            </a:r>
            <a:r>
              <a:rPr lang="en-US" sz="2400" i="1" u="sng" dirty="0" smtClean="0">
                <a:solidFill>
                  <a:srgbClr val="FF6600"/>
                </a:solidFill>
              </a:rPr>
              <a:t>wheel</a:t>
            </a:r>
          </a:p>
          <a:p>
            <a:pPr>
              <a:spcBef>
                <a:spcPts val="1200"/>
              </a:spcBef>
              <a:spcAft>
                <a:spcPts val="1200"/>
              </a:spcAft>
            </a:pPr>
            <a:r>
              <a:rPr lang="en-US" sz="2400" dirty="0" smtClean="0">
                <a:solidFill>
                  <a:srgbClr val="FF6600"/>
                </a:solidFill>
              </a:rPr>
              <a:t>Print or visual media </a:t>
            </a:r>
            <a:endParaRPr lang="en-US" sz="2400" dirty="0">
              <a:solidFill>
                <a:srgbClr val="FF6600"/>
              </a:solidFill>
            </a:endParaRPr>
          </a:p>
          <a:p>
            <a:pPr>
              <a:spcBef>
                <a:spcPts val="1200"/>
              </a:spcBef>
              <a:spcAft>
                <a:spcPts val="1200"/>
              </a:spcAft>
            </a:pPr>
            <a:endParaRPr lang="en-US" sz="2400" dirty="0"/>
          </a:p>
          <a:p>
            <a:pPr marL="635000" lvl="2" indent="0">
              <a:spcBef>
                <a:spcPts val="1200"/>
              </a:spcBef>
              <a:spcAft>
                <a:spcPts val="1200"/>
              </a:spcAft>
              <a:buNone/>
            </a:pPr>
            <a:endParaRPr lang="en-US" sz="2400" dirty="0" smtClean="0"/>
          </a:p>
          <a:p>
            <a:pPr lvl="2">
              <a:spcBef>
                <a:spcPts val="1200"/>
              </a:spcBef>
              <a:spcAft>
                <a:spcPts val="1200"/>
              </a:spcAft>
            </a:pPr>
            <a:endParaRPr lang="en-US" sz="2400" dirty="0" smtClean="0"/>
          </a:p>
        </p:txBody>
      </p:sp>
    </p:spTree>
    <p:extLst>
      <p:ext uri="{BB962C8B-B14F-4D97-AF65-F5344CB8AC3E}">
        <p14:creationId xmlns:p14="http://schemas.microsoft.com/office/powerpoint/2010/main" val="402040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chemeClr val="bg1"/>
                                      </p:to>
                                    </p:animClr>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chemeClr val="bg1"/>
                                      </p:to>
                                    </p:animClr>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4" end="4"/>
                                            </p:txEl>
                                          </p:spTgt>
                                        </p:tgtEl>
                                        <p:attrNameLst>
                                          <p:attrName>ppt_c</p:attrName>
                                        </p:attrNameLst>
                                      </p:cBhvr>
                                      <p:to>
                                        <a:schemeClr val="bg1"/>
                                      </p:to>
                                    </p:animClr>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5" end="5"/>
                                            </p:txEl>
                                          </p:spTgt>
                                        </p:tgtEl>
                                        <p:attrNameLst>
                                          <p:attrName>ppt_c</p:attrName>
                                        </p:attrNameLst>
                                      </p:cBhvr>
                                      <p:to>
                                        <a:schemeClr val="bg1"/>
                                      </p:to>
                                    </p:animClr>
                                  </p:sub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62" y="259640"/>
            <a:ext cx="8968740" cy="990600"/>
          </a:xfrm>
        </p:spPr>
        <p:txBody>
          <a:bodyPr/>
          <a:lstStyle/>
          <a:p>
            <a:r>
              <a:rPr lang="en-US" sz="3600" b="0" dirty="0" smtClean="0"/>
              <a:t>Extension: Delivery of Educational Material</a:t>
            </a:r>
            <a:endParaRPr lang="en-US" sz="3600" b="0" dirty="0"/>
          </a:p>
        </p:txBody>
      </p:sp>
      <p:sp>
        <p:nvSpPr>
          <p:cNvPr id="3" name="Content Placeholder 2"/>
          <p:cNvSpPr>
            <a:spLocks noGrp="1"/>
          </p:cNvSpPr>
          <p:nvPr>
            <p:ph sz="quarter" idx="1"/>
          </p:nvPr>
        </p:nvSpPr>
        <p:spPr>
          <a:xfrm>
            <a:off x="569773" y="1280004"/>
            <a:ext cx="8968740" cy="5002265"/>
          </a:xfrm>
        </p:spPr>
        <p:txBody>
          <a:bodyPr/>
          <a:lstStyle/>
          <a:p>
            <a:pPr>
              <a:lnSpc>
                <a:spcPct val="80000"/>
              </a:lnSpc>
              <a:spcBef>
                <a:spcPts val="1200"/>
              </a:spcBef>
              <a:spcAft>
                <a:spcPts val="1200"/>
              </a:spcAft>
            </a:pPr>
            <a:r>
              <a:rPr lang="en-US" sz="2400" dirty="0" smtClean="0">
                <a:solidFill>
                  <a:srgbClr val="FF6600"/>
                </a:solidFill>
              </a:rPr>
              <a:t>Social Media</a:t>
            </a:r>
          </a:p>
          <a:p>
            <a:pPr lvl="1">
              <a:lnSpc>
                <a:spcPct val="80000"/>
              </a:lnSpc>
              <a:spcBef>
                <a:spcPts val="1200"/>
              </a:spcBef>
              <a:spcAft>
                <a:spcPts val="1200"/>
              </a:spcAft>
            </a:pPr>
            <a:r>
              <a:rPr lang="en-US" sz="2400" dirty="0" err="1" smtClean="0"/>
              <a:t>Youtube</a:t>
            </a:r>
            <a:r>
              <a:rPr lang="en-US" sz="2400" dirty="0" smtClean="0"/>
              <a:t> videos</a:t>
            </a:r>
          </a:p>
          <a:p>
            <a:pPr lvl="1">
              <a:lnSpc>
                <a:spcPct val="80000"/>
              </a:lnSpc>
              <a:spcBef>
                <a:spcPts val="1200"/>
              </a:spcBef>
              <a:spcAft>
                <a:spcPts val="1200"/>
              </a:spcAft>
            </a:pPr>
            <a:r>
              <a:rPr lang="en-US" sz="2400" dirty="0" smtClean="0"/>
              <a:t>Facebook</a:t>
            </a:r>
          </a:p>
          <a:p>
            <a:pPr lvl="1">
              <a:lnSpc>
                <a:spcPct val="80000"/>
              </a:lnSpc>
              <a:spcBef>
                <a:spcPts val="1200"/>
              </a:spcBef>
              <a:spcAft>
                <a:spcPts val="1200"/>
              </a:spcAft>
            </a:pPr>
            <a:r>
              <a:rPr lang="en-US" sz="2400" dirty="0"/>
              <a:t>Twitter</a:t>
            </a:r>
          </a:p>
          <a:p>
            <a:pPr lvl="1">
              <a:lnSpc>
                <a:spcPct val="80000"/>
              </a:lnSpc>
              <a:spcBef>
                <a:spcPts val="1200"/>
              </a:spcBef>
              <a:spcAft>
                <a:spcPts val="1200"/>
              </a:spcAft>
            </a:pPr>
            <a:r>
              <a:rPr lang="en-US" sz="2400" dirty="0" err="1" smtClean="0"/>
              <a:t>Instagram</a:t>
            </a:r>
            <a:endParaRPr lang="en-US" sz="2400" dirty="0" smtClean="0"/>
          </a:p>
          <a:p>
            <a:pPr lvl="1">
              <a:lnSpc>
                <a:spcPct val="80000"/>
              </a:lnSpc>
              <a:spcBef>
                <a:spcPts val="1200"/>
              </a:spcBef>
              <a:spcAft>
                <a:spcPts val="1200"/>
              </a:spcAft>
            </a:pPr>
            <a:r>
              <a:rPr lang="en-US" sz="2400" dirty="0" smtClean="0">
                <a:solidFill>
                  <a:srgbClr val="000061"/>
                </a:solidFill>
              </a:rPr>
              <a:t>Who is our audience??</a:t>
            </a:r>
          </a:p>
          <a:p>
            <a:pPr lvl="1">
              <a:lnSpc>
                <a:spcPct val="80000"/>
              </a:lnSpc>
              <a:spcBef>
                <a:spcPts val="1200"/>
              </a:spcBef>
              <a:spcAft>
                <a:spcPts val="1200"/>
              </a:spcAft>
            </a:pPr>
            <a:r>
              <a:rPr lang="en-US" sz="2400" dirty="0" smtClean="0">
                <a:solidFill>
                  <a:srgbClr val="000061"/>
                </a:solidFill>
              </a:rPr>
              <a:t>What are our goals??</a:t>
            </a:r>
          </a:p>
          <a:p>
            <a:pPr lvl="1">
              <a:lnSpc>
                <a:spcPct val="80000"/>
              </a:lnSpc>
              <a:spcBef>
                <a:spcPts val="1200"/>
              </a:spcBef>
              <a:spcAft>
                <a:spcPts val="1200"/>
              </a:spcAft>
            </a:pPr>
            <a:r>
              <a:rPr lang="en-US" sz="2400" dirty="0" smtClean="0">
                <a:solidFill>
                  <a:srgbClr val="000061"/>
                </a:solidFill>
              </a:rPr>
              <a:t>Do we actually form a connection??</a:t>
            </a:r>
          </a:p>
          <a:p>
            <a:pPr lvl="2">
              <a:lnSpc>
                <a:spcPct val="80000"/>
              </a:lnSpc>
              <a:spcBef>
                <a:spcPts val="1200"/>
              </a:spcBef>
              <a:spcAft>
                <a:spcPts val="1200"/>
              </a:spcAft>
            </a:pPr>
            <a:r>
              <a:rPr lang="en-US" sz="2400" dirty="0" smtClean="0">
                <a:solidFill>
                  <a:srgbClr val="000061"/>
                </a:solidFill>
              </a:rPr>
              <a:t>Is it worth the time investment??</a:t>
            </a:r>
          </a:p>
        </p:txBody>
      </p:sp>
      <p:pic>
        <p:nvPicPr>
          <p:cNvPr id="7" name="Picture 6"/>
          <p:cNvPicPr>
            <a:picLocks noChangeAspect="1"/>
          </p:cNvPicPr>
          <p:nvPr/>
        </p:nvPicPr>
        <p:blipFill>
          <a:blip r:embed="rId3"/>
          <a:stretch>
            <a:fillRect/>
          </a:stretch>
        </p:blipFill>
        <p:spPr>
          <a:xfrm>
            <a:off x="5698075" y="1160023"/>
            <a:ext cx="3956464" cy="3563593"/>
          </a:xfrm>
          <a:prstGeom prst="rect">
            <a:avLst/>
          </a:prstGeom>
        </p:spPr>
      </p:pic>
    </p:spTree>
    <p:extLst>
      <p:ext uri="{BB962C8B-B14F-4D97-AF65-F5344CB8AC3E}">
        <p14:creationId xmlns:p14="http://schemas.microsoft.com/office/powerpoint/2010/main" val="336422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301" y="546100"/>
            <a:ext cx="8305800" cy="5588000"/>
          </a:xfrm>
          <a:prstGeom prst="rect">
            <a:avLst/>
          </a:prstGeom>
        </p:spPr>
      </p:pic>
      <p:sp>
        <p:nvSpPr>
          <p:cNvPr id="3" name="Rectangle 2"/>
          <p:cNvSpPr/>
          <p:nvPr/>
        </p:nvSpPr>
        <p:spPr>
          <a:xfrm>
            <a:off x="3606800" y="321801"/>
            <a:ext cx="5740400" cy="546946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774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62" y="259640"/>
            <a:ext cx="8968740" cy="990600"/>
          </a:xfrm>
        </p:spPr>
        <p:txBody>
          <a:bodyPr/>
          <a:lstStyle/>
          <a:p>
            <a:r>
              <a:rPr lang="en-US" sz="3600" dirty="0" smtClean="0">
                <a:solidFill>
                  <a:srgbClr val="000061"/>
                </a:solidFill>
              </a:rPr>
              <a:t>Introduction</a:t>
            </a:r>
            <a:endParaRPr lang="en-US" sz="3600" dirty="0">
              <a:solidFill>
                <a:srgbClr val="000061"/>
              </a:solidFill>
            </a:endParaRPr>
          </a:p>
        </p:txBody>
      </p:sp>
      <p:sp>
        <p:nvSpPr>
          <p:cNvPr id="3" name="Content Placeholder 2"/>
          <p:cNvSpPr>
            <a:spLocks noGrp="1"/>
          </p:cNvSpPr>
          <p:nvPr>
            <p:ph sz="quarter" idx="1"/>
          </p:nvPr>
        </p:nvSpPr>
        <p:spPr>
          <a:xfrm>
            <a:off x="371124" y="1197059"/>
            <a:ext cx="9580880" cy="5436019"/>
          </a:xfrm>
        </p:spPr>
        <p:txBody>
          <a:bodyPr/>
          <a:lstStyle/>
          <a:p>
            <a:pPr>
              <a:spcBef>
                <a:spcPts val="600"/>
              </a:spcBef>
              <a:spcAft>
                <a:spcPts val="300"/>
              </a:spcAft>
            </a:pPr>
            <a:r>
              <a:rPr lang="en-US" sz="2400" dirty="0" smtClean="0"/>
              <a:t>University of Florida </a:t>
            </a:r>
          </a:p>
          <a:p>
            <a:pPr lvl="1">
              <a:spcBef>
                <a:spcPts val="600"/>
              </a:spcBef>
              <a:spcAft>
                <a:spcPts val="300"/>
              </a:spcAft>
            </a:pPr>
            <a:r>
              <a:rPr lang="en-US" sz="2400" dirty="0" smtClean="0"/>
              <a:t>Teaching and research appointment</a:t>
            </a:r>
          </a:p>
          <a:p>
            <a:pPr lvl="2">
              <a:spcBef>
                <a:spcPts val="600"/>
              </a:spcBef>
              <a:spcAft>
                <a:spcPts val="300"/>
              </a:spcAft>
            </a:pPr>
            <a:r>
              <a:rPr lang="en-US" sz="2400" dirty="0" smtClean="0"/>
              <a:t>Undergraduate/Graduate Reproduction Courses</a:t>
            </a:r>
          </a:p>
          <a:p>
            <a:pPr lvl="2">
              <a:spcBef>
                <a:spcPts val="600"/>
              </a:spcBef>
              <a:spcAft>
                <a:spcPts val="300"/>
              </a:spcAft>
            </a:pPr>
            <a:r>
              <a:rPr lang="en-US" sz="2400" dirty="0" smtClean="0"/>
              <a:t>Advisor Block and Bridle</a:t>
            </a:r>
          </a:p>
          <a:p>
            <a:pPr lvl="1">
              <a:spcBef>
                <a:spcPts val="600"/>
              </a:spcBef>
              <a:spcAft>
                <a:spcPts val="300"/>
              </a:spcAft>
            </a:pPr>
            <a:r>
              <a:rPr lang="en-US" sz="2400" dirty="0" smtClean="0"/>
              <a:t>No official extension appointment</a:t>
            </a:r>
          </a:p>
          <a:p>
            <a:pPr lvl="2">
              <a:spcBef>
                <a:spcPts val="600"/>
              </a:spcBef>
              <a:spcAft>
                <a:spcPts val="300"/>
              </a:spcAft>
            </a:pPr>
            <a:r>
              <a:rPr lang="en-US" sz="2400" dirty="0" smtClean="0"/>
              <a:t>Reproductive management schools</a:t>
            </a:r>
          </a:p>
          <a:p>
            <a:pPr lvl="2">
              <a:spcBef>
                <a:spcPts val="600"/>
              </a:spcBef>
              <a:spcAft>
                <a:spcPts val="300"/>
              </a:spcAft>
            </a:pPr>
            <a:r>
              <a:rPr lang="en-US" sz="2400" dirty="0" smtClean="0"/>
              <a:t>Florida Beef Cattle Short Course</a:t>
            </a:r>
          </a:p>
          <a:p>
            <a:pPr lvl="2">
              <a:spcBef>
                <a:spcPts val="600"/>
              </a:spcBef>
              <a:spcAft>
                <a:spcPts val="300"/>
              </a:spcAft>
            </a:pPr>
            <a:r>
              <a:rPr lang="en-US" sz="2400" dirty="0" smtClean="0"/>
              <a:t>Field days, breed associations, invited presentations</a:t>
            </a:r>
          </a:p>
          <a:p>
            <a:pPr lvl="1">
              <a:spcBef>
                <a:spcPts val="600"/>
              </a:spcBef>
              <a:spcAft>
                <a:spcPts val="300"/>
              </a:spcAft>
            </a:pPr>
            <a:r>
              <a:rPr lang="en-US" sz="2400" dirty="0" smtClean="0"/>
              <a:t>Research	</a:t>
            </a:r>
          </a:p>
          <a:p>
            <a:pPr lvl="2">
              <a:spcBef>
                <a:spcPts val="600"/>
              </a:spcBef>
              <a:spcAft>
                <a:spcPts val="300"/>
              </a:spcAft>
            </a:pPr>
            <a:r>
              <a:rPr lang="en-US" sz="2400" dirty="0" smtClean="0"/>
              <a:t>Nutrition-Reproduction research</a:t>
            </a:r>
          </a:p>
          <a:p>
            <a:pPr lvl="2">
              <a:spcBef>
                <a:spcPts val="600"/>
              </a:spcBef>
              <a:spcAft>
                <a:spcPts val="300"/>
              </a:spcAft>
            </a:pPr>
            <a:r>
              <a:rPr lang="en-US" sz="2400" dirty="0" smtClean="0"/>
              <a:t>Farm and ranch, demonstration projects </a:t>
            </a:r>
          </a:p>
          <a:p>
            <a:pPr lvl="3">
              <a:spcBef>
                <a:spcPts val="600"/>
              </a:spcBef>
              <a:spcAft>
                <a:spcPts val="300"/>
              </a:spcAft>
            </a:pPr>
            <a:endParaRPr lang="en-US" sz="2400" dirty="0" smtClean="0"/>
          </a:p>
        </p:txBody>
      </p:sp>
      <p:pic>
        <p:nvPicPr>
          <p:cNvPr id="5" name="Picture 4"/>
          <p:cNvPicPr>
            <a:picLocks noChangeAspect="1"/>
          </p:cNvPicPr>
          <p:nvPr/>
        </p:nvPicPr>
        <p:blipFill>
          <a:blip r:embed="rId3"/>
          <a:stretch>
            <a:fillRect/>
          </a:stretch>
        </p:blipFill>
        <p:spPr>
          <a:xfrm>
            <a:off x="7512685" y="247828"/>
            <a:ext cx="2150595" cy="1445200"/>
          </a:xfrm>
          <a:prstGeom prst="rect">
            <a:avLst/>
          </a:prstGeom>
        </p:spPr>
      </p:pic>
    </p:spTree>
    <p:extLst>
      <p:ext uri="{BB962C8B-B14F-4D97-AF65-F5344CB8AC3E}">
        <p14:creationId xmlns:p14="http://schemas.microsoft.com/office/powerpoint/2010/main" val="105599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1"/>
                                      </p:to>
                                    </p:animClr>
                                  </p:sub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1"/>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1"/>
                                      </p:to>
                                    </p:animClr>
                                  </p:sub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bg1"/>
                                      </p:to>
                                    </p:animClr>
                                  </p:sub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1"/>
                                      </p:to>
                                    </p:animClr>
                                  </p:sub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7" end="7"/>
                                            </p:txEl>
                                          </p:spTgt>
                                        </p:tgtEl>
                                        <p:attrNameLst>
                                          <p:attrName>ppt_c</p:attrName>
                                        </p:attrNameLst>
                                      </p:cBhvr>
                                      <p:to>
                                        <a:schemeClr val="bg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2-10 at 12.37.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Tree>
    <p:extLst>
      <p:ext uri="{BB962C8B-B14F-4D97-AF65-F5344CB8AC3E}">
        <p14:creationId xmlns:p14="http://schemas.microsoft.com/office/powerpoint/2010/main" val="24704358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62" y="259640"/>
            <a:ext cx="8968740" cy="990600"/>
          </a:xfrm>
        </p:spPr>
        <p:txBody>
          <a:bodyPr/>
          <a:lstStyle/>
          <a:p>
            <a:r>
              <a:rPr lang="en-US" sz="3600" dirty="0" smtClean="0"/>
              <a:t>Extension: Program Delivery</a:t>
            </a:r>
            <a:endParaRPr lang="en-US" sz="3600" dirty="0"/>
          </a:p>
        </p:txBody>
      </p:sp>
      <p:sp>
        <p:nvSpPr>
          <p:cNvPr id="3" name="Content Placeholder 2"/>
          <p:cNvSpPr>
            <a:spLocks noGrp="1"/>
          </p:cNvSpPr>
          <p:nvPr>
            <p:ph sz="quarter" idx="1"/>
          </p:nvPr>
        </p:nvSpPr>
        <p:spPr>
          <a:xfrm>
            <a:off x="478333" y="1115597"/>
            <a:ext cx="9346356" cy="5285898"/>
          </a:xfrm>
        </p:spPr>
        <p:txBody>
          <a:bodyPr/>
          <a:lstStyle/>
          <a:p>
            <a:pPr>
              <a:spcAft>
                <a:spcPts val="1200"/>
              </a:spcAft>
            </a:pPr>
            <a:r>
              <a:rPr lang="en-US" sz="2400" dirty="0"/>
              <a:t>Cooperation with extension </a:t>
            </a:r>
            <a:r>
              <a:rPr lang="en-US" sz="2400" dirty="0" smtClean="0"/>
              <a:t>agents </a:t>
            </a:r>
            <a:r>
              <a:rPr lang="en-US" sz="2400" dirty="0"/>
              <a:t>is critical</a:t>
            </a:r>
          </a:p>
          <a:p>
            <a:pPr lvl="1">
              <a:spcAft>
                <a:spcPts val="1200"/>
              </a:spcAft>
            </a:pPr>
            <a:r>
              <a:rPr lang="en-US" sz="2400" dirty="0" smtClean="0"/>
              <a:t>Program development &amp; delivery</a:t>
            </a:r>
          </a:p>
          <a:p>
            <a:pPr lvl="1">
              <a:spcAft>
                <a:spcPts val="1200"/>
              </a:spcAft>
            </a:pPr>
            <a:r>
              <a:rPr lang="en-US" sz="2400" dirty="0" smtClean="0"/>
              <a:t>In </a:t>
            </a:r>
            <a:r>
              <a:rPr lang="en-US" sz="2400" dirty="0"/>
              <a:t>service </a:t>
            </a:r>
            <a:r>
              <a:rPr lang="en-US" sz="2400" dirty="0" smtClean="0"/>
              <a:t>training, research &amp; demonstration projects</a:t>
            </a:r>
          </a:p>
          <a:p>
            <a:pPr>
              <a:spcAft>
                <a:spcPts val="1200"/>
              </a:spcAft>
            </a:pPr>
            <a:r>
              <a:rPr lang="en-US" sz="2400" dirty="0" smtClean="0"/>
              <a:t>County and(or) multi-county programs</a:t>
            </a:r>
          </a:p>
          <a:p>
            <a:pPr lvl="1">
              <a:spcAft>
                <a:spcPts val="1200"/>
              </a:spcAft>
            </a:pPr>
            <a:r>
              <a:rPr lang="en-US" sz="2400" dirty="0" smtClean="0"/>
              <a:t>Arkansas Valley Livestock Symposium</a:t>
            </a:r>
          </a:p>
          <a:p>
            <a:pPr lvl="1">
              <a:spcAft>
                <a:spcPts val="1200"/>
              </a:spcAft>
            </a:pPr>
            <a:r>
              <a:rPr lang="en-US" sz="2400" dirty="0" smtClean="0"/>
              <a:t>Northeast Colorado Livestock Symposium</a:t>
            </a:r>
          </a:p>
          <a:p>
            <a:pPr lvl="1">
              <a:spcAft>
                <a:spcPts val="1200"/>
              </a:spcAft>
            </a:pPr>
            <a:r>
              <a:rPr lang="en-US" sz="2400" dirty="0" smtClean="0"/>
              <a:t>Western Colorado Beef Symposium</a:t>
            </a:r>
            <a:endParaRPr lang="en-US" sz="2400" dirty="0"/>
          </a:p>
          <a:p>
            <a:pPr>
              <a:spcAft>
                <a:spcPts val="1200"/>
              </a:spcAft>
            </a:pPr>
            <a:r>
              <a:rPr lang="en-US" sz="2400" dirty="0" smtClean="0"/>
              <a:t>Regional: high plains and intermountain</a:t>
            </a:r>
          </a:p>
          <a:p>
            <a:pPr lvl="1">
              <a:spcAft>
                <a:spcPts val="1200"/>
              </a:spcAft>
            </a:pPr>
            <a:r>
              <a:rPr lang="en-US" sz="2400" dirty="0" smtClean="0"/>
              <a:t>Range Beef Cow Symposium</a:t>
            </a:r>
          </a:p>
        </p:txBody>
      </p:sp>
    </p:spTree>
    <p:extLst>
      <p:ext uri="{BB962C8B-B14F-4D97-AF65-F5344CB8AC3E}">
        <p14:creationId xmlns:p14="http://schemas.microsoft.com/office/powerpoint/2010/main" val="31997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chemeClr val="bg1"/>
                                      </p:to>
                                    </p:animClr>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chemeClr val="bg1"/>
                                      </p:to>
                                    </p:animClr>
                                  </p:sub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4" end="4"/>
                                            </p:txEl>
                                          </p:spTgt>
                                        </p:tgtEl>
                                        <p:attrNameLst>
                                          <p:attrName>ppt_c</p:attrName>
                                        </p:attrNameLst>
                                      </p:cBhvr>
                                      <p:to>
                                        <a:schemeClr val="bg1"/>
                                      </p:to>
                                    </p:animClr>
                                  </p:sub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5" end="5"/>
                                            </p:txEl>
                                          </p:spTgt>
                                        </p:tgtEl>
                                        <p:attrNameLst>
                                          <p:attrName>ppt_c</p:attrName>
                                        </p:attrNameLst>
                                      </p:cBhvr>
                                      <p:to>
                                        <a:schemeClr val="bg1"/>
                                      </p:to>
                                    </p:animClr>
                                  </p:subTnLst>
                                </p:cTn>
                              </p:par>
                              <p:par>
                                <p:cTn id="31" presetID="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6" end="6"/>
                                            </p:txEl>
                                          </p:spTgt>
                                        </p:tgtEl>
                                        <p:attrNameLst>
                                          <p:attrName>ppt_c</p:attrName>
                                        </p:attrNameLst>
                                      </p:cBhvr>
                                      <p:to>
                                        <a:schemeClr val="bg1"/>
                                      </p:to>
                                    </p:animClr>
                                  </p:sub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62" y="259640"/>
            <a:ext cx="8968740" cy="990600"/>
          </a:xfrm>
        </p:spPr>
        <p:txBody>
          <a:bodyPr/>
          <a:lstStyle/>
          <a:p>
            <a:r>
              <a:rPr lang="en-US" sz="3600" dirty="0" smtClean="0"/>
              <a:t>Extension: Program Delivery</a:t>
            </a:r>
            <a:endParaRPr lang="en-US" sz="3600" dirty="0"/>
          </a:p>
        </p:txBody>
      </p:sp>
      <p:sp>
        <p:nvSpPr>
          <p:cNvPr id="3" name="Content Placeholder 2"/>
          <p:cNvSpPr>
            <a:spLocks noGrp="1"/>
          </p:cNvSpPr>
          <p:nvPr>
            <p:ph sz="quarter" idx="1"/>
          </p:nvPr>
        </p:nvSpPr>
        <p:spPr>
          <a:xfrm>
            <a:off x="443055" y="1080315"/>
            <a:ext cx="9346356" cy="5285898"/>
          </a:xfrm>
        </p:spPr>
        <p:txBody>
          <a:bodyPr/>
          <a:lstStyle/>
          <a:p>
            <a:pPr>
              <a:spcAft>
                <a:spcPts val="600"/>
              </a:spcAft>
            </a:pPr>
            <a:r>
              <a:rPr lang="en-US" sz="2400" dirty="0" smtClean="0"/>
              <a:t>Types of programs</a:t>
            </a:r>
          </a:p>
          <a:p>
            <a:pPr lvl="1">
              <a:spcAft>
                <a:spcPts val="600"/>
              </a:spcAft>
            </a:pPr>
            <a:r>
              <a:rPr lang="en-US" sz="2400" dirty="0" smtClean="0"/>
              <a:t>Hands</a:t>
            </a:r>
            <a:r>
              <a:rPr lang="en-US" sz="2400" dirty="0"/>
              <a:t>-on </a:t>
            </a:r>
            <a:r>
              <a:rPr lang="en-US" sz="2400" dirty="0" smtClean="0"/>
              <a:t>workshops</a:t>
            </a:r>
          </a:p>
          <a:p>
            <a:pPr lvl="2">
              <a:spcAft>
                <a:spcPts val="600"/>
              </a:spcAft>
            </a:pPr>
            <a:r>
              <a:rPr lang="en-US" sz="2400" dirty="0" smtClean="0"/>
              <a:t>BQA, cattle handling, reproductive management</a:t>
            </a:r>
          </a:p>
          <a:p>
            <a:pPr lvl="2">
              <a:spcAft>
                <a:spcPts val="600"/>
              </a:spcAft>
            </a:pPr>
            <a:r>
              <a:rPr lang="en-US" sz="2400" dirty="0" smtClean="0"/>
              <a:t>Economic and budget analysis (Ag Econ)</a:t>
            </a:r>
          </a:p>
          <a:p>
            <a:pPr lvl="1">
              <a:spcAft>
                <a:spcPts val="600"/>
              </a:spcAft>
            </a:pPr>
            <a:r>
              <a:rPr lang="en-US" sz="2400" dirty="0" smtClean="0"/>
              <a:t>Round</a:t>
            </a:r>
            <a:r>
              <a:rPr lang="en-US" sz="2400" dirty="0"/>
              <a:t>-</a:t>
            </a:r>
            <a:r>
              <a:rPr lang="en-US" sz="2400" dirty="0" smtClean="0"/>
              <a:t>table discussions, </a:t>
            </a:r>
            <a:r>
              <a:rPr lang="en-US" sz="2400" dirty="0"/>
              <a:t>focus </a:t>
            </a:r>
            <a:r>
              <a:rPr lang="en-US" sz="2400" dirty="0" smtClean="0"/>
              <a:t>groups (specific)</a:t>
            </a:r>
          </a:p>
          <a:p>
            <a:pPr lvl="1">
              <a:spcAft>
                <a:spcPts val="600"/>
              </a:spcAft>
            </a:pPr>
            <a:r>
              <a:rPr lang="en-US" sz="2400" dirty="0" smtClean="0"/>
              <a:t>Non-traditional</a:t>
            </a:r>
          </a:p>
          <a:p>
            <a:pPr lvl="2">
              <a:spcAft>
                <a:spcPts val="600"/>
              </a:spcAft>
            </a:pPr>
            <a:r>
              <a:rPr lang="en-US" sz="2400" dirty="0" smtClean="0"/>
              <a:t>Youth field days, special interest groups, general public </a:t>
            </a:r>
          </a:p>
          <a:p>
            <a:pPr>
              <a:spcAft>
                <a:spcPts val="600"/>
              </a:spcAft>
            </a:pPr>
            <a:r>
              <a:rPr lang="en-US" sz="2400" dirty="0" smtClean="0"/>
              <a:t>Demonstration and(or) research projects</a:t>
            </a:r>
          </a:p>
          <a:p>
            <a:pPr lvl="1">
              <a:spcAft>
                <a:spcPts val="600"/>
              </a:spcAft>
            </a:pPr>
            <a:r>
              <a:rPr lang="en-US" sz="2400" dirty="0" smtClean="0"/>
              <a:t>Farm, ranch, feedlots, sale barns, extension offices </a:t>
            </a:r>
          </a:p>
          <a:p>
            <a:pPr>
              <a:spcAft>
                <a:spcPts val="600"/>
              </a:spcAft>
            </a:pPr>
            <a:r>
              <a:rPr lang="en-US" sz="2400" dirty="0" smtClean="0"/>
              <a:t>Video &amp; web conferencing</a:t>
            </a:r>
          </a:p>
        </p:txBody>
      </p:sp>
    </p:spTree>
    <p:extLst>
      <p:ext uri="{BB962C8B-B14F-4D97-AF65-F5344CB8AC3E}">
        <p14:creationId xmlns:p14="http://schemas.microsoft.com/office/powerpoint/2010/main" val="236970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chemeClr val="bg1"/>
                                      </p:to>
                                    </p:animClr>
                                  </p:sub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chemeClr val="bg1"/>
                                      </p:to>
                                    </p:animClr>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4" end="4"/>
                                            </p:txEl>
                                          </p:spTgt>
                                        </p:tgtEl>
                                        <p:attrNameLst>
                                          <p:attrName>ppt_c</p:attrName>
                                        </p:attrNameLst>
                                      </p:cBhvr>
                                      <p:to>
                                        <a:schemeClr val="bg1"/>
                                      </p:to>
                                    </p:animClr>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5" end="5"/>
                                            </p:txEl>
                                          </p:spTgt>
                                        </p:tgtEl>
                                        <p:attrNameLst>
                                          <p:attrName>ppt_c</p:attrName>
                                        </p:attrNameLst>
                                      </p:cBhvr>
                                      <p:to>
                                        <a:schemeClr val="bg1"/>
                                      </p:to>
                                    </p:animClr>
                                  </p:subTnLst>
                                </p:cTn>
                              </p:par>
                              <p:par>
                                <p:cTn id="35" presetID="2" presetClass="entr" presetSubtype="4"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6" end="6"/>
                                            </p:txEl>
                                          </p:spTgt>
                                        </p:tgtEl>
                                        <p:attrNameLst>
                                          <p:attrName>ppt_c</p:attrName>
                                        </p:attrNameLst>
                                      </p:cBhvr>
                                      <p:to>
                                        <a:schemeClr val="bg1"/>
                                      </p:to>
                                    </p:animClr>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7" end="7"/>
                                            </p:txEl>
                                          </p:spTgt>
                                        </p:tgtEl>
                                        <p:attrNameLst>
                                          <p:attrName>ppt_c</p:attrName>
                                        </p:attrNameLst>
                                      </p:cBhvr>
                                      <p:to>
                                        <a:schemeClr val="bg1"/>
                                      </p:to>
                                    </p:animClr>
                                  </p:subTnLst>
                                </p:cTn>
                              </p:par>
                              <p:par>
                                <p:cTn id="45" presetID="2" presetClass="entr" presetSubtype="4"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8" end="8"/>
                                            </p:txEl>
                                          </p:spTgt>
                                        </p:tgtEl>
                                        <p:attrNameLst>
                                          <p:attrName>ppt_c</p:attrName>
                                        </p:attrNameLst>
                                      </p:cBhvr>
                                      <p:to>
                                        <a:schemeClr val="bg1"/>
                                      </p:to>
                                    </p:animClr>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323" y="347845"/>
            <a:ext cx="8968740" cy="990600"/>
          </a:xfrm>
        </p:spPr>
        <p:txBody>
          <a:bodyPr/>
          <a:lstStyle/>
          <a:p>
            <a:pPr>
              <a:spcBef>
                <a:spcPts val="1200"/>
              </a:spcBef>
              <a:spcAft>
                <a:spcPts val="1200"/>
              </a:spcAft>
            </a:pPr>
            <a:r>
              <a:rPr lang="en-US" dirty="0"/>
              <a:t>Extension: </a:t>
            </a:r>
            <a:r>
              <a:rPr lang="en-US" dirty="0" smtClean="0"/>
              <a:t>Potential Programs</a:t>
            </a:r>
            <a:endParaRPr lang="en-US" dirty="0">
              <a:solidFill>
                <a:srgbClr val="FF6600"/>
              </a:solidFill>
            </a:endParaRPr>
          </a:p>
        </p:txBody>
      </p:sp>
      <p:sp>
        <p:nvSpPr>
          <p:cNvPr id="3" name="Content Placeholder 2"/>
          <p:cNvSpPr>
            <a:spLocks noGrp="1"/>
          </p:cNvSpPr>
          <p:nvPr>
            <p:ph sz="quarter" idx="1"/>
          </p:nvPr>
        </p:nvSpPr>
        <p:spPr>
          <a:xfrm>
            <a:off x="157969" y="1157827"/>
            <a:ext cx="9751476" cy="5348793"/>
          </a:xfrm>
        </p:spPr>
        <p:txBody>
          <a:bodyPr/>
          <a:lstStyle/>
          <a:p>
            <a:pPr lvl="1">
              <a:spcBef>
                <a:spcPts val="600"/>
              </a:spcBef>
              <a:spcAft>
                <a:spcPts val="600"/>
              </a:spcAft>
            </a:pPr>
            <a:r>
              <a:rPr lang="en-US" sz="2300" dirty="0" smtClean="0"/>
              <a:t>Reproductive management ($$)</a:t>
            </a:r>
          </a:p>
          <a:p>
            <a:pPr lvl="2">
              <a:spcBef>
                <a:spcPts val="600"/>
              </a:spcBef>
              <a:spcAft>
                <a:spcPts val="600"/>
              </a:spcAft>
            </a:pPr>
            <a:r>
              <a:rPr lang="en-US" dirty="0" smtClean="0"/>
              <a:t>Synchronization &amp; resynchronization: economics</a:t>
            </a:r>
          </a:p>
          <a:p>
            <a:pPr lvl="2">
              <a:spcBef>
                <a:spcPts val="600"/>
              </a:spcBef>
              <a:spcAft>
                <a:spcPts val="600"/>
              </a:spcAft>
            </a:pPr>
            <a:r>
              <a:rPr lang="en-US" dirty="0" smtClean="0"/>
              <a:t>Replacement heifer development: nutrition &amp; genetics</a:t>
            </a:r>
          </a:p>
          <a:p>
            <a:pPr lvl="2">
              <a:spcBef>
                <a:spcPts val="600"/>
              </a:spcBef>
              <a:spcAft>
                <a:spcPts val="600"/>
              </a:spcAft>
            </a:pPr>
            <a:r>
              <a:rPr lang="en-US" dirty="0" smtClean="0"/>
              <a:t>Nutritional management of cows</a:t>
            </a:r>
          </a:p>
          <a:p>
            <a:pPr lvl="2">
              <a:spcBef>
                <a:spcPts val="600"/>
              </a:spcBef>
              <a:spcAft>
                <a:spcPts val="600"/>
              </a:spcAft>
            </a:pPr>
            <a:r>
              <a:rPr lang="en-US" dirty="0" smtClean="0"/>
              <a:t>Bull development &amp; predicting reproductive ability  </a:t>
            </a:r>
          </a:p>
          <a:p>
            <a:pPr lvl="1">
              <a:spcBef>
                <a:spcPts val="600"/>
              </a:spcBef>
              <a:spcAft>
                <a:spcPts val="600"/>
              </a:spcAft>
            </a:pPr>
            <a:r>
              <a:rPr lang="en-US" sz="2300" dirty="0" smtClean="0"/>
              <a:t>Beef cattle management ($$)</a:t>
            </a:r>
          </a:p>
          <a:p>
            <a:pPr lvl="2">
              <a:spcBef>
                <a:spcPts val="600"/>
              </a:spcBef>
              <a:spcAft>
                <a:spcPts val="600"/>
              </a:spcAft>
            </a:pPr>
            <a:r>
              <a:rPr lang="en-US" dirty="0" smtClean="0"/>
              <a:t>Animal well being: weaning, shipping, health care, BQA, BMP</a:t>
            </a:r>
          </a:p>
          <a:p>
            <a:pPr lvl="1">
              <a:spcBef>
                <a:spcPts val="600"/>
              </a:spcBef>
              <a:spcAft>
                <a:spcPts val="600"/>
              </a:spcAft>
            </a:pPr>
            <a:r>
              <a:rPr lang="en-US" sz="2300" dirty="0" smtClean="0"/>
              <a:t>Others</a:t>
            </a:r>
            <a:endParaRPr lang="en-US" sz="2300" dirty="0"/>
          </a:p>
          <a:p>
            <a:pPr lvl="2">
              <a:spcBef>
                <a:spcPts val="600"/>
              </a:spcBef>
              <a:spcAft>
                <a:spcPts val="600"/>
              </a:spcAft>
            </a:pPr>
            <a:r>
              <a:rPr lang="en-US" dirty="0" smtClean="0"/>
              <a:t>Range, water, and wildlife management, public lands, conservation groups - interactions with beef industry</a:t>
            </a:r>
          </a:p>
          <a:p>
            <a:pPr lvl="2">
              <a:spcBef>
                <a:spcPts val="600"/>
              </a:spcBef>
              <a:spcAft>
                <a:spcPts val="600"/>
              </a:spcAft>
            </a:pPr>
            <a:r>
              <a:rPr lang="en-US" dirty="0" smtClean="0"/>
              <a:t>Consumer &amp; public education</a:t>
            </a:r>
          </a:p>
        </p:txBody>
      </p:sp>
    </p:spTree>
    <p:extLst>
      <p:ext uri="{BB962C8B-B14F-4D97-AF65-F5344CB8AC3E}">
        <p14:creationId xmlns:p14="http://schemas.microsoft.com/office/powerpoint/2010/main" val="61925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1"/>
                                      </p:to>
                                    </p:animClr>
                                  </p:sub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bg1"/>
                                      </p:to>
                                    </p:animClr>
                                  </p:sub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bg1"/>
                                      </p:to>
                                    </p:animClr>
                                  </p:sub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1"/>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350584"/>
            <a:ext cx="5672667" cy="3507416"/>
          </a:xfrm>
          <a:prstGeom prst="rect">
            <a:avLst/>
          </a:prstGeom>
        </p:spPr>
      </p:pic>
      <p:pic>
        <p:nvPicPr>
          <p:cNvPr id="3" name="Picture 2"/>
          <p:cNvPicPr>
            <a:picLocks noChangeAspect="1"/>
          </p:cNvPicPr>
          <p:nvPr/>
        </p:nvPicPr>
        <p:blipFill>
          <a:blip r:embed="rId4"/>
          <a:stretch>
            <a:fillRect/>
          </a:stretch>
        </p:blipFill>
        <p:spPr>
          <a:xfrm>
            <a:off x="38" y="2"/>
            <a:ext cx="5475113" cy="4106335"/>
          </a:xfrm>
          <a:prstGeom prst="rect">
            <a:avLst/>
          </a:prstGeom>
        </p:spPr>
      </p:pic>
      <p:pic>
        <p:nvPicPr>
          <p:cNvPr id="4" name="Picture 3"/>
          <p:cNvPicPr>
            <a:picLocks noChangeAspect="1"/>
          </p:cNvPicPr>
          <p:nvPr/>
        </p:nvPicPr>
        <p:blipFill>
          <a:blip r:embed="rId5"/>
          <a:stretch>
            <a:fillRect/>
          </a:stretch>
        </p:blipFill>
        <p:spPr>
          <a:xfrm>
            <a:off x="5334006" y="0"/>
            <a:ext cx="4724400" cy="3403600"/>
          </a:xfrm>
          <a:prstGeom prst="rect">
            <a:avLst/>
          </a:prstGeom>
        </p:spPr>
      </p:pic>
      <p:pic>
        <p:nvPicPr>
          <p:cNvPr id="5" name="Picture 4"/>
          <p:cNvPicPr>
            <a:picLocks noChangeAspect="1"/>
          </p:cNvPicPr>
          <p:nvPr/>
        </p:nvPicPr>
        <p:blipFill>
          <a:blip r:embed="rId6"/>
          <a:stretch>
            <a:fillRect/>
          </a:stretch>
        </p:blipFill>
        <p:spPr>
          <a:xfrm>
            <a:off x="4978400" y="3230034"/>
            <a:ext cx="5080000" cy="3627966"/>
          </a:xfrm>
          <a:prstGeom prst="rect">
            <a:avLst/>
          </a:prstGeom>
        </p:spPr>
      </p:pic>
      <p:sp>
        <p:nvSpPr>
          <p:cNvPr id="6" name="TextBox 5"/>
          <p:cNvSpPr txBox="1"/>
          <p:nvPr/>
        </p:nvSpPr>
        <p:spPr>
          <a:xfrm>
            <a:off x="2213123" y="176486"/>
            <a:ext cx="5537200" cy="954107"/>
          </a:xfrm>
          <a:prstGeom prst="rect">
            <a:avLst/>
          </a:prstGeom>
          <a:solidFill>
            <a:srgbClr val="FF6600"/>
          </a:solidFill>
        </p:spPr>
        <p:txBody>
          <a:bodyPr wrap="square" rtlCol="0">
            <a:spAutoFit/>
          </a:bodyPr>
          <a:lstStyle/>
          <a:p>
            <a:pPr algn="ctr"/>
            <a:r>
              <a:rPr lang="en-US" sz="2800" dirty="0" smtClean="0">
                <a:solidFill>
                  <a:srgbClr val="0000FF"/>
                </a:solidFill>
              </a:rPr>
              <a:t>Others Challenges and Opportunities</a:t>
            </a:r>
            <a:endParaRPr lang="en-US" sz="2800" dirty="0">
              <a:solidFill>
                <a:srgbClr val="0000FF"/>
              </a:solidFill>
            </a:endParaRPr>
          </a:p>
        </p:txBody>
      </p:sp>
      <p:pic>
        <p:nvPicPr>
          <p:cNvPr id="7" name="Picture 6"/>
          <p:cNvPicPr>
            <a:picLocks noChangeAspect="1"/>
          </p:cNvPicPr>
          <p:nvPr/>
        </p:nvPicPr>
        <p:blipFill rotWithShape="1">
          <a:blip r:embed="rId7"/>
          <a:srcRect l="26501" t="9335" r="5513" b="13377"/>
          <a:stretch/>
        </p:blipFill>
        <p:spPr>
          <a:xfrm>
            <a:off x="3637644" y="2399026"/>
            <a:ext cx="3480850" cy="2022709"/>
          </a:xfrm>
          <a:prstGeom prst="rect">
            <a:avLst/>
          </a:prstGeom>
        </p:spPr>
      </p:pic>
    </p:spTree>
    <p:extLst>
      <p:ext uri="{BB962C8B-B14F-4D97-AF65-F5344CB8AC3E}">
        <p14:creationId xmlns:p14="http://schemas.microsoft.com/office/powerpoint/2010/main" val="48105062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0701" y="0"/>
            <a:ext cx="8997376" cy="6858000"/>
          </a:xfrm>
          <a:prstGeom prst="rect">
            <a:avLst/>
          </a:prstGeom>
        </p:spPr>
      </p:pic>
    </p:spTree>
    <p:extLst>
      <p:ext uri="{BB962C8B-B14F-4D97-AF65-F5344CB8AC3E}">
        <p14:creationId xmlns:p14="http://schemas.microsoft.com/office/powerpoint/2010/main" val="28720722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962" y="259640"/>
            <a:ext cx="8968740" cy="990600"/>
          </a:xfrm>
        </p:spPr>
        <p:txBody>
          <a:bodyPr/>
          <a:lstStyle/>
          <a:p>
            <a:r>
              <a:rPr lang="en-US" sz="3200" dirty="0" smtClean="0"/>
              <a:t>Research and Extension Programs</a:t>
            </a:r>
            <a:endParaRPr lang="en-US" sz="3200" dirty="0"/>
          </a:p>
        </p:txBody>
      </p:sp>
      <p:sp>
        <p:nvSpPr>
          <p:cNvPr id="3" name="Content Placeholder 2"/>
          <p:cNvSpPr>
            <a:spLocks noGrp="1"/>
          </p:cNvSpPr>
          <p:nvPr>
            <p:ph sz="quarter" idx="1"/>
          </p:nvPr>
        </p:nvSpPr>
        <p:spPr>
          <a:xfrm>
            <a:off x="527724" y="1091249"/>
            <a:ext cx="9221927" cy="5320331"/>
          </a:xfrm>
        </p:spPr>
        <p:txBody>
          <a:bodyPr/>
          <a:lstStyle/>
          <a:p>
            <a:pPr>
              <a:spcBef>
                <a:spcPts val="1200"/>
              </a:spcBef>
              <a:spcAft>
                <a:spcPts val="600"/>
              </a:spcAft>
            </a:pPr>
            <a:r>
              <a:rPr lang="en-US" sz="2400" dirty="0" smtClean="0"/>
              <a:t>Funding</a:t>
            </a:r>
          </a:p>
          <a:p>
            <a:pPr lvl="1">
              <a:spcBef>
                <a:spcPts val="1200"/>
              </a:spcBef>
              <a:spcAft>
                <a:spcPts val="600"/>
              </a:spcAft>
            </a:pPr>
            <a:r>
              <a:rPr lang="en-US" sz="2400" dirty="0" smtClean="0"/>
              <a:t>Collaborative &amp; integrative projects</a:t>
            </a:r>
          </a:p>
          <a:p>
            <a:pPr lvl="1">
              <a:spcBef>
                <a:spcPts val="1200"/>
              </a:spcBef>
              <a:spcAft>
                <a:spcPts val="600"/>
              </a:spcAft>
            </a:pPr>
            <a:r>
              <a:rPr lang="en-US" sz="2400" dirty="0" smtClean="0"/>
              <a:t>USDA-NIFA – integrated grants</a:t>
            </a:r>
          </a:p>
          <a:p>
            <a:pPr lvl="2">
              <a:spcBef>
                <a:spcPts val="1200"/>
              </a:spcBef>
              <a:spcAft>
                <a:spcPts val="600"/>
              </a:spcAft>
            </a:pPr>
            <a:r>
              <a:rPr lang="en-US" sz="2400" dirty="0"/>
              <a:t>Research/Extension </a:t>
            </a:r>
            <a:r>
              <a:rPr lang="en-US" sz="2400" dirty="0" smtClean="0"/>
              <a:t>based</a:t>
            </a:r>
          </a:p>
          <a:p>
            <a:pPr lvl="1">
              <a:spcBef>
                <a:spcPts val="1200"/>
              </a:spcBef>
              <a:spcAft>
                <a:spcPts val="600"/>
              </a:spcAft>
            </a:pPr>
            <a:r>
              <a:rPr lang="en-US" sz="2400" dirty="0" smtClean="0"/>
              <a:t>Industry – allied &amp; producer driven (State beef check off)</a:t>
            </a:r>
          </a:p>
          <a:p>
            <a:pPr lvl="1">
              <a:spcBef>
                <a:spcPts val="1200"/>
              </a:spcBef>
              <a:spcAft>
                <a:spcPts val="600"/>
              </a:spcAft>
            </a:pPr>
            <a:r>
              <a:rPr lang="en-US" sz="2400" dirty="0" smtClean="0"/>
              <a:t>Nontraditional sources (NGO, Not for profit)</a:t>
            </a:r>
          </a:p>
          <a:p>
            <a:pPr lvl="1">
              <a:spcBef>
                <a:spcPts val="1200"/>
              </a:spcBef>
              <a:spcAft>
                <a:spcPts val="600"/>
              </a:spcAft>
            </a:pPr>
            <a:r>
              <a:rPr lang="en-US" sz="2400" dirty="0" smtClean="0"/>
              <a:t>Fee based services</a:t>
            </a:r>
          </a:p>
          <a:p>
            <a:pPr>
              <a:spcBef>
                <a:spcPts val="1200"/>
              </a:spcBef>
              <a:spcAft>
                <a:spcPts val="600"/>
              </a:spcAft>
            </a:pPr>
            <a:r>
              <a:rPr lang="en-US" sz="2400" dirty="0" smtClean="0"/>
              <a:t>Graduate &amp; Undergraduate </a:t>
            </a:r>
            <a:r>
              <a:rPr lang="en-US" sz="2400" dirty="0"/>
              <a:t>student mentoring</a:t>
            </a:r>
          </a:p>
          <a:p>
            <a:pPr>
              <a:spcBef>
                <a:spcPts val="1200"/>
              </a:spcBef>
              <a:spcAft>
                <a:spcPts val="600"/>
              </a:spcAft>
            </a:pPr>
            <a:r>
              <a:rPr lang="en-US" sz="2400" dirty="0" smtClean="0"/>
              <a:t>Application of research: stakeholders and public</a:t>
            </a:r>
          </a:p>
          <a:p>
            <a:pPr lvl="2">
              <a:spcBef>
                <a:spcPts val="1200"/>
              </a:spcBef>
              <a:spcAft>
                <a:spcPts val="600"/>
              </a:spcAft>
            </a:pPr>
            <a:endParaRPr lang="en-US" sz="2400" dirty="0"/>
          </a:p>
        </p:txBody>
      </p:sp>
    </p:spTree>
    <p:extLst>
      <p:ext uri="{BB962C8B-B14F-4D97-AF65-F5344CB8AC3E}">
        <p14:creationId xmlns:p14="http://schemas.microsoft.com/office/powerpoint/2010/main" val="92379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bg1"/>
                                      </p:to>
                                    </p:animClr>
                                  </p:sub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bg1"/>
                                      </p:to>
                                    </p:animClr>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chemeClr val="bg1"/>
                                      </p:to>
                                    </p:animClr>
                                  </p:sub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chemeClr val="bg1"/>
                                      </p:to>
                                    </p:animClr>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4" end="4"/>
                                            </p:txEl>
                                          </p:spTgt>
                                        </p:tgtEl>
                                        <p:attrNameLst>
                                          <p:attrName>ppt_c</p:attrName>
                                        </p:attrNameLst>
                                      </p:cBhvr>
                                      <p:to>
                                        <a:schemeClr val="bg1"/>
                                      </p:to>
                                    </p:animClr>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5" end="5"/>
                                            </p:txEl>
                                          </p:spTgt>
                                        </p:tgtEl>
                                        <p:attrNameLst>
                                          <p:attrName>ppt_c</p:attrName>
                                        </p:attrNameLst>
                                      </p:cBhvr>
                                      <p:to>
                                        <a:schemeClr val="bg1"/>
                                      </p:to>
                                    </p:animClr>
                                  </p:sub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6" end="6"/>
                                            </p:txEl>
                                          </p:spTgt>
                                        </p:tgtEl>
                                        <p:attrNameLst>
                                          <p:attrName>ppt_c</p:attrName>
                                        </p:attrNameLst>
                                      </p:cBhvr>
                                      <p:to>
                                        <a:schemeClr val="bg1"/>
                                      </p:to>
                                    </p:animClr>
                                  </p:sub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7" end="7"/>
                                            </p:txEl>
                                          </p:spTgt>
                                        </p:tgtEl>
                                        <p:attrNameLst>
                                          <p:attrName>ppt_c</p:attrName>
                                        </p:attrNameLst>
                                      </p:cBhvr>
                                      <p:to>
                                        <a:schemeClr val="bg1"/>
                                      </p:to>
                                    </p:animClr>
                                  </p:sub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7618" name="Picture 2" descr="Picture 107"/>
          <p:cNvPicPr>
            <a:picLocks noChangeAspect="1" noChangeArrowheads="1"/>
          </p:cNvPicPr>
          <p:nvPr/>
        </p:nvPicPr>
        <p:blipFill>
          <a:blip r:embed="rId2"/>
          <a:srcRect l="16074" t="13506" r="8519"/>
          <a:stretch>
            <a:fillRect/>
          </a:stretch>
        </p:blipFill>
        <p:spPr bwMode="auto">
          <a:xfrm>
            <a:off x="0" y="0"/>
            <a:ext cx="10058400" cy="6858000"/>
          </a:xfrm>
          <a:prstGeom prst="rect">
            <a:avLst/>
          </a:prstGeom>
          <a:noFill/>
        </p:spPr>
      </p:pic>
      <p:sp>
        <p:nvSpPr>
          <p:cNvPr id="2" name="TextBox 1"/>
          <p:cNvSpPr txBox="1"/>
          <p:nvPr/>
        </p:nvSpPr>
        <p:spPr>
          <a:xfrm>
            <a:off x="2627626" y="1012875"/>
            <a:ext cx="5198533" cy="1323439"/>
          </a:xfrm>
          <a:prstGeom prst="rect">
            <a:avLst/>
          </a:prstGeom>
          <a:noFill/>
        </p:spPr>
        <p:txBody>
          <a:bodyPr wrap="square" rtlCol="0">
            <a:spAutoFit/>
          </a:bodyPr>
          <a:lstStyle/>
          <a:p>
            <a:pPr algn="ctr"/>
            <a:r>
              <a:rPr lang="en-US" sz="4000" dirty="0" smtClean="0">
                <a:solidFill>
                  <a:srgbClr val="000000"/>
                </a:solidFill>
              </a:rPr>
              <a:t>Thank you!! Questions?</a:t>
            </a:r>
            <a:endParaRPr lang="en-US" sz="4000" dirty="0">
              <a:solidFill>
                <a:srgbClr val="000000"/>
              </a:solidFill>
            </a:endParaRPr>
          </a:p>
        </p:txBody>
      </p:sp>
    </p:spTree>
    <p:extLst>
      <p:ext uri="{BB962C8B-B14F-4D97-AF65-F5344CB8AC3E}">
        <p14:creationId xmlns:p14="http://schemas.microsoft.com/office/powerpoint/2010/main" val="28741436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33901" y="1766487"/>
            <a:ext cx="8968740" cy="4122175"/>
          </a:xfrm>
        </p:spPr>
        <p:txBody>
          <a:bodyPr/>
          <a:lstStyle/>
          <a:p>
            <a:pPr>
              <a:spcBef>
                <a:spcPts val="1200"/>
              </a:spcBef>
              <a:spcAft>
                <a:spcPts val="1200"/>
              </a:spcAft>
            </a:pPr>
            <a:r>
              <a:rPr lang="en-US" sz="3200" dirty="0" smtClean="0"/>
              <a:t>Introduction</a:t>
            </a:r>
            <a:endParaRPr lang="en-US" sz="3200" dirty="0"/>
          </a:p>
          <a:p>
            <a:pPr>
              <a:spcBef>
                <a:spcPts val="1200"/>
              </a:spcBef>
              <a:spcAft>
                <a:spcPts val="1200"/>
              </a:spcAft>
            </a:pPr>
            <a:r>
              <a:rPr lang="en-US" sz="4000" dirty="0" smtClean="0">
                <a:solidFill>
                  <a:srgbClr val="FF6600"/>
                </a:solidFill>
              </a:rPr>
              <a:t>Research program</a:t>
            </a:r>
          </a:p>
          <a:p>
            <a:pPr>
              <a:spcBef>
                <a:spcPts val="1200"/>
              </a:spcBef>
              <a:spcAft>
                <a:spcPts val="1200"/>
              </a:spcAft>
            </a:pPr>
            <a:r>
              <a:rPr lang="en-US" sz="3200" dirty="0"/>
              <a:t>Extension </a:t>
            </a:r>
            <a:r>
              <a:rPr lang="en-US" sz="3200" dirty="0" smtClean="0"/>
              <a:t>program</a:t>
            </a:r>
          </a:p>
          <a:p>
            <a:pPr>
              <a:spcBef>
                <a:spcPts val="1200"/>
              </a:spcBef>
              <a:spcAft>
                <a:spcPts val="1200"/>
              </a:spcAft>
            </a:pPr>
            <a:endParaRPr lang="en-US" sz="3200" dirty="0"/>
          </a:p>
        </p:txBody>
      </p:sp>
      <p:pic>
        <p:nvPicPr>
          <p:cNvPr id="5" name="Picture 4" descr="angu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664" y="1805220"/>
            <a:ext cx="3124200" cy="4699000"/>
          </a:xfrm>
          <a:prstGeom prst="rect">
            <a:avLst/>
          </a:prstGeom>
        </p:spPr>
      </p:pic>
    </p:spTree>
    <p:extLst>
      <p:ext uri="{BB962C8B-B14F-4D97-AF65-F5344CB8AC3E}">
        <p14:creationId xmlns:p14="http://schemas.microsoft.com/office/powerpoint/2010/main" val="15034665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alphaModFix amt="60000"/>
          </a:blip>
          <a:stretch>
            <a:fillRect/>
          </a:stretch>
        </p:blipFill>
        <p:spPr>
          <a:xfrm>
            <a:off x="0" y="0"/>
            <a:ext cx="10058400" cy="6858000"/>
          </a:xfrm>
          <a:prstGeom prst="rect">
            <a:avLst/>
          </a:prstGeom>
        </p:spPr>
      </p:pic>
      <p:sp>
        <p:nvSpPr>
          <p:cNvPr id="2" name="Title 1"/>
          <p:cNvSpPr>
            <a:spLocks noGrp="1"/>
          </p:cNvSpPr>
          <p:nvPr>
            <p:ph type="ctrTitle"/>
          </p:nvPr>
        </p:nvSpPr>
        <p:spPr>
          <a:xfrm>
            <a:off x="619076" y="496189"/>
            <a:ext cx="8855524" cy="1556064"/>
          </a:xfrm>
        </p:spPr>
        <p:txBody>
          <a:bodyPr>
            <a:noAutofit/>
          </a:bodyPr>
          <a:lstStyle/>
          <a:p>
            <a:pPr algn="ctr"/>
            <a:r>
              <a:rPr lang="en-US" sz="3200" b="1" dirty="0" smtClean="0">
                <a:solidFill>
                  <a:srgbClr val="000000"/>
                </a:solidFill>
              </a:rPr>
              <a:t>Development of synchronization  systems in cattle of </a:t>
            </a:r>
            <a:r>
              <a:rPr lang="en-US" sz="3200" b="1" i="1" dirty="0" smtClean="0">
                <a:solidFill>
                  <a:srgbClr val="000000"/>
                </a:solidFill>
              </a:rPr>
              <a:t>Bos indicus </a:t>
            </a:r>
            <a:r>
              <a:rPr lang="en-US" sz="3200" b="1" dirty="0" smtClean="0">
                <a:solidFill>
                  <a:srgbClr val="000000"/>
                </a:solidFill>
              </a:rPr>
              <a:t>x </a:t>
            </a:r>
            <a:r>
              <a:rPr lang="en-US" sz="3200" b="1" i="1" dirty="0" smtClean="0">
                <a:solidFill>
                  <a:srgbClr val="000000"/>
                </a:solidFill>
              </a:rPr>
              <a:t>Bos taurus </a:t>
            </a:r>
            <a:r>
              <a:rPr lang="en-US" sz="3200" b="1" dirty="0" smtClean="0">
                <a:solidFill>
                  <a:srgbClr val="000000"/>
                </a:solidFill>
              </a:rPr>
              <a:t>breeding</a:t>
            </a:r>
            <a:endParaRPr lang="en-US" sz="3200" b="1" dirty="0">
              <a:solidFill>
                <a:srgbClr val="00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145" y="5931960"/>
            <a:ext cx="2884110" cy="741811"/>
          </a:xfrm>
          <a:prstGeom prst="rect">
            <a:avLst/>
          </a:prstGeom>
        </p:spPr>
      </p:pic>
    </p:spTree>
    <p:extLst>
      <p:ext uri="{BB962C8B-B14F-4D97-AF65-F5344CB8AC3E}">
        <p14:creationId xmlns:p14="http://schemas.microsoft.com/office/powerpoint/2010/main" val="21491103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Median">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rgbClr val="FF0000"/>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rgbClr val="FF0000"/>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3.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themeOverride>
</file>

<file path=ppt/theme/themeOverride4.xml><?xml version="1.0" encoding="utf-8"?>
<a:themeOverride xmlns:a="http://schemas.openxmlformats.org/drawingml/2006/main">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7.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7666</TotalTime>
  <Words>3826</Words>
  <Application>Microsoft Office PowerPoint</Application>
  <PresentationFormat>Custom</PresentationFormat>
  <Paragraphs>724</Paragraphs>
  <Slides>77</Slides>
  <Notes>26</Notes>
  <HiddenSlides>10</HiddenSlides>
  <MMClips>0</MMClips>
  <ScaleCrop>false</ScaleCrop>
  <HeadingPairs>
    <vt:vector size="6" baseType="variant">
      <vt:variant>
        <vt:lpstr>Theme</vt:lpstr>
      </vt:variant>
      <vt:variant>
        <vt:i4>7</vt:i4>
      </vt:variant>
      <vt:variant>
        <vt:lpstr>Embedded OLE Servers</vt:lpstr>
      </vt:variant>
      <vt:variant>
        <vt:i4>2</vt:i4>
      </vt:variant>
      <vt:variant>
        <vt:lpstr>Slide Titles</vt:lpstr>
      </vt:variant>
      <vt:variant>
        <vt:i4>77</vt:i4>
      </vt:variant>
    </vt:vector>
  </HeadingPairs>
  <TitlesOfParts>
    <vt:vector size="86" baseType="lpstr">
      <vt:lpstr>Median</vt:lpstr>
      <vt:lpstr>1_Median</vt:lpstr>
      <vt:lpstr>1_Contemporary Portrait</vt:lpstr>
      <vt:lpstr>Office Theme</vt:lpstr>
      <vt:lpstr>1_Office Theme</vt:lpstr>
      <vt:lpstr>Contemporary Portrait</vt:lpstr>
      <vt:lpstr>2_Office Theme</vt:lpstr>
      <vt:lpstr>Chart</vt:lpstr>
      <vt:lpstr>Document</vt:lpstr>
      <vt:lpstr>Development and Implementation of Extension and Applied Research Programs for Colorado Beef Cattle Production</vt:lpstr>
      <vt:lpstr>PowerPoint Presentation</vt:lpstr>
      <vt:lpstr>Introduction</vt:lpstr>
      <vt:lpstr>Introduction</vt:lpstr>
      <vt:lpstr>Introduction</vt:lpstr>
      <vt:lpstr>Introduction</vt:lpstr>
      <vt:lpstr>Introduction</vt:lpstr>
      <vt:lpstr>PowerPoint Presentation</vt:lpstr>
      <vt:lpstr>Development of synchronization  systems in cattle of Bos indicus x Bos taurus breeding</vt:lpstr>
      <vt:lpstr>Effect of GnRH + PGF2α systems in suckled Bos indicus x Bos taurus beef cows</vt:lpstr>
      <vt:lpstr>PowerPoint Presentation</vt:lpstr>
      <vt:lpstr>Summary of CO-Synch 7 d CIDR in lactating Bos taurus beef cows (TAI 54-66 h)</vt:lpstr>
      <vt:lpstr>Effect of Co Synch + CIDR Fixed-TAI (48 hours) in Lactating Bos indicus x Bos taurus cows</vt:lpstr>
      <vt:lpstr>PowerPoint Presentation</vt:lpstr>
      <vt:lpstr>Multi-location CIDR experiment in suckled cows of Bos indicus x Bos taurus breeding</vt:lpstr>
      <vt:lpstr>PowerPoint Presentation</vt:lpstr>
      <vt:lpstr>PowerPoint Presentation</vt:lpstr>
      <vt:lpstr>PowerPoint Presentation</vt:lpstr>
      <vt:lpstr>PowerPoint Presentation</vt:lpstr>
      <vt:lpstr>PowerPoint Presentation</vt:lpstr>
      <vt:lpstr>Comparison of feed additive technologies for preconditioning of weaned beef calves </vt:lpstr>
      <vt:lpstr>PowerPoint Presentation</vt:lpstr>
      <vt:lpstr>Preconditioning weaned calves</vt:lpstr>
      <vt:lpstr>Materials &amp; Methods</vt:lpstr>
      <vt:lpstr>PowerPoint Presentation</vt:lpstr>
      <vt:lpstr>The effect of supplemental feed additive treatment on calf growth and economic outcome during backgrounding (Year 1) </vt:lpstr>
      <vt:lpstr>The effect of supplemental feed additive treatment on calf growth and economic outcome during backgrounding (Year 2) </vt:lpstr>
      <vt:lpstr>Haptoglobin concentration of calves during 14 d post-weaning, yr 1, fed different feed additives</vt:lpstr>
      <vt:lpstr>Ceruloplasmin concentrations of calves during 14 d post-weaning, yr 1, fed different feed additives</vt:lpstr>
      <vt:lpstr>Haptoglobin &amp; Ceruloplasmin concentrations of calves fed different feed additives (yr 2)</vt:lpstr>
      <vt:lpstr>Conclusions</vt:lpstr>
      <vt:lpstr>Comparison of Trace Mineral Source on Beef Cattle Performance and Reproduction</vt:lpstr>
      <vt:lpstr>PowerPoint Presentation</vt:lpstr>
      <vt:lpstr>Impacts on Maternal Environment That Can Potentially Alter Offspring Developmental Trajectory</vt:lpstr>
      <vt:lpstr>Mineral Studies</vt:lpstr>
      <vt:lpstr>Breeding season pregnancy rates Inorganic vs. Organic </vt:lpstr>
      <vt:lpstr>Adjusted Weaning Weights (2 years) Inorganic (ING) vs Organic (ORG)</vt:lpstr>
      <vt:lpstr>PowerPoint Presentation</vt:lpstr>
      <vt:lpstr>Materials &amp; Methods</vt:lpstr>
      <vt:lpstr>Materials &amp; Methods</vt:lpstr>
      <vt:lpstr>Objective 1</vt:lpstr>
      <vt:lpstr>PowerPoint Presentation</vt:lpstr>
      <vt:lpstr>PowerPoint Presentation</vt:lpstr>
      <vt:lpstr>Objective 2</vt:lpstr>
      <vt:lpstr>Effect of Trace Mineral Source on Immunoglobulin Concentrations in Colostrum</vt:lpstr>
      <vt:lpstr>PowerPoint Presentation</vt:lpstr>
      <vt:lpstr>PowerPoint Presentation</vt:lpstr>
      <vt:lpstr>Calf Immunoglobulins</vt:lpstr>
      <vt:lpstr>PowerPoint Presentation</vt:lpstr>
      <vt:lpstr>PowerPoint Presentation</vt:lpstr>
      <vt:lpstr>PowerPoint Presentation</vt:lpstr>
      <vt:lpstr>PowerPoint Presentation</vt:lpstr>
      <vt:lpstr>PowerPoint Presentation</vt:lpstr>
      <vt:lpstr>PowerPoint Presentation</vt:lpstr>
      <vt:lpstr>Summary</vt:lpstr>
      <vt:lpstr>Overall Conclusions</vt:lpstr>
      <vt:lpstr>PowerPoint Presentation</vt:lpstr>
      <vt:lpstr>PowerPoint Presentation</vt:lpstr>
      <vt:lpstr>PowerPoint Presentation</vt:lpstr>
      <vt:lpstr>PowerPoint Presentation</vt:lpstr>
      <vt:lpstr>Research and Extension vision </vt:lpstr>
      <vt:lpstr>Extension: Audience Survey</vt:lpstr>
      <vt:lpstr>Extension: Audience Survey</vt:lpstr>
      <vt:lpstr>Extension: Audience Survey</vt:lpstr>
      <vt:lpstr>Extension: Program Planning</vt:lpstr>
      <vt:lpstr>Extension Program Planning</vt:lpstr>
      <vt:lpstr>Extension: Delivery of Educational Material</vt:lpstr>
      <vt:lpstr>Extension: Delivery of Educational Material</vt:lpstr>
      <vt:lpstr>PowerPoint Presentation</vt:lpstr>
      <vt:lpstr>PowerPoint Presentation</vt:lpstr>
      <vt:lpstr>Extension: Program Delivery</vt:lpstr>
      <vt:lpstr>Extension: Program Delivery</vt:lpstr>
      <vt:lpstr>Extension: Potential Programs</vt:lpstr>
      <vt:lpstr>PowerPoint Presentation</vt:lpstr>
      <vt:lpstr>PowerPoint Presentation</vt:lpstr>
      <vt:lpstr>Research and Extension Programs</vt:lpstr>
      <vt:lpstr>PowerPoint Presentation</vt:lpstr>
    </vt:vector>
  </TitlesOfParts>
  <Company>Purdue Univesity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richar16</dc:creator>
  <cp:lastModifiedBy>EXTENSION3</cp:lastModifiedBy>
  <cp:revision>511</cp:revision>
  <dcterms:created xsi:type="dcterms:W3CDTF">2008-05-15T17:32:54Z</dcterms:created>
  <dcterms:modified xsi:type="dcterms:W3CDTF">2015-12-14T20:44:48Z</dcterms:modified>
</cp:coreProperties>
</file>